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56" r:id="rId2"/>
    <p:sldId id="267" r:id="rId3"/>
    <p:sldId id="276" r:id="rId4"/>
    <p:sldId id="268" r:id="rId5"/>
    <p:sldId id="272" r:id="rId6"/>
    <p:sldId id="271" r:id="rId7"/>
    <p:sldId id="277" r:id="rId8"/>
  </p:sldIdLst>
  <p:sldSz cx="9144000" cy="6858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F05"/>
    <a:srgbClr val="FF6600"/>
    <a:srgbClr val="FF8633"/>
    <a:srgbClr val="FF0000"/>
    <a:srgbClr val="FFFFFF"/>
    <a:srgbClr val="FF71B8"/>
    <a:srgbClr val="FF99CC"/>
    <a:srgbClr val="FFD1E8"/>
    <a:srgbClr val="FF9999"/>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746" autoAdjust="0"/>
  </p:normalViewPr>
  <p:slideViewPr>
    <p:cSldViewPr>
      <p:cViewPr>
        <p:scale>
          <a:sx n="49" d="100"/>
          <a:sy n="49" d="100"/>
        </p:scale>
        <p:origin x="-1590" y="-72"/>
      </p:cViewPr>
      <p:guideLst>
        <p:guide orient="horz" pos="2160"/>
        <p:guide pos="2880"/>
      </p:guideLst>
    </p:cSldViewPr>
  </p:slideViewPr>
  <p:notesTextViewPr>
    <p:cViewPr>
      <p:scale>
        <a:sx n="1" d="1"/>
        <a:sy n="1" d="1"/>
      </p:scale>
      <p:origin x="0" y="0"/>
    </p:cViewPr>
  </p:notesTextViewPr>
  <p:notesViewPr>
    <p:cSldViewPr>
      <p:cViewPr varScale="1">
        <p:scale>
          <a:sx n="43" d="100"/>
          <a:sy n="43" d="100"/>
        </p:scale>
        <p:origin x="-2736" y="-108"/>
      </p:cViewPr>
      <p:guideLst>
        <p:guide orient="horz" pos="3108"/>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374301"/>
            <a:ext cx="2918831" cy="493474"/>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4301"/>
            <a:ext cx="2918831" cy="493474"/>
          </a:xfrm>
          <a:prstGeom prst="rect">
            <a:avLst/>
          </a:prstGeom>
        </p:spPr>
        <p:txBody>
          <a:bodyPr vert="horz" lIns="91440" tIns="45720" rIns="91440" bIns="45720" rtlCol="0" anchor="b"/>
          <a:lstStyle>
            <a:lvl1pPr algn="r">
              <a:defRPr sz="1200"/>
            </a:lvl1pPr>
          </a:lstStyle>
          <a:p>
            <a:fld id="{71225D87-87B2-4816-BBEB-5C1D69978775}" type="slidenum">
              <a:rPr kumimoji="1" lang="ja-JP" altLang="en-US" smtClean="0"/>
              <a:t>‹#›</a:t>
            </a:fld>
            <a:endParaRPr kumimoji="1" lang="ja-JP" altLang="en-US"/>
          </a:p>
        </p:txBody>
      </p:sp>
    </p:spTree>
    <p:extLst>
      <p:ext uri="{BB962C8B-B14F-4D97-AF65-F5344CB8AC3E}">
        <p14:creationId xmlns:p14="http://schemas.microsoft.com/office/powerpoint/2010/main" val="402451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474"/>
          </a:xfrm>
          <a:prstGeom prst="rect">
            <a:avLst/>
          </a:prstGeom>
        </p:spPr>
        <p:txBody>
          <a:bodyPr vert="horz" lIns="91440" tIns="45720" rIns="91440" bIns="45720" rtlCol="0"/>
          <a:lstStyle>
            <a:lvl1pPr algn="r">
              <a:defRPr sz="1200"/>
            </a:lvl1pPr>
          </a:lstStyle>
          <a:p>
            <a:fld id="{A358F6E7-A085-4FA1-A3F4-DF23A4F7C75A}" type="datetimeFigureOut">
              <a:rPr kumimoji="1" lang="ja-JP" altLang="en-US" smtClean="0"/>
              <a:t>2019/1/7</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8007"/>
            <a:ext cx="5388610" cy="444127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4301"/>
            <a:ext cx="2918831" cy="493474"/>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4301"/>
            <a:ext cx="2918831" cy="493474"/>
          </a:xfrm>
          <a:prstGeom prst="rect">
            <a:avLst/>
          </a:prstGeom>
        </p:spPr>
        <p:txBody>
          <a:bodyPr vert="horz" lIns="91440" tIns="45720" rIns="91440" bIns="45720" rtlCol="0" anchor="b"/>
          <a:lstStyle>
            <a:lvl1pPr algn="r">
              <a:defRPr sz="1200"/>
            </a:lvl1pPr>
          </a:lstStyle>
          <a:p>
            <a:fld id="{93B8548A-E4A9-4442-9CB4-8F717DA0AFF9}" type="slidenum">
              <a:rPr kumimoji="1" lang="ja-JP" altLang="en-US" smtClean="0"/>
              <a:t>‹#›</a:t>
            </a:fld>
            <a:endParaRPr kumimoji="1" lang="ja-JP" altLang="en-US"/>
          </a:p>
        </p:txBody>
      </p:sp>
    </p:spTree>
    <p:extLst>
      <p:ext uri="{BB962C8B-B14F-4D97-AF65-F5344CB8AC3E}">
        <p14:creationId xmlns:p14="http://schemas.microsoft.com/office/powerpoint/2010/main" val="20542973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子ども達が大好きなゲームは、小さな携帯ゲーム機といえども大きな進化を遂げています。</a:t>
            </a:r>
            <a:endParaRPr kumimoji="1" lang="en-US" altLang="ja-JP" dirty="0" smtClean="0"/>
          </a:p>
          <a:p>
            <a:r>
              <a:rPr kumimoji="1" lang="ja-JP" altLang="en-US" dirty="0" smtClean="0"/>
              <a:t>携帯ゲーム機でできることを知った上でネットトラブルに合わないように安全に使うには</a:t>
            </a:r>
            <a:endParaRPr kumimoji="1" lang="en-US" altLang="ja-JP" dirty="0" smtClean="0"/>
          </a:p>
          <a:p>
            <a:r>
              <a:rPr kumimoji="1" lang="ja-JP" altLang="en-US" dirty="0" smtClean="0"/>
              <a:t>どのような点に気をつければよいかを見ていきましょう</a:t>
            </a:r>
            <a:endParaRPr kumimoji="1" lang="ja-JP" altLang="en-US" dirty="0"/>
          </a:p>
        </p:txBody>
      </p:sp>
      <p:sp>
        <p:nvSpPr>
          <p:cNvPr id="4" name="スライド番号プレースホルダー 3"/>
          <p:cNvSpPr>
            <a:spLocks noGrp="1"/>
          </p:cNvSpPr>
          <p:nvPr>
            <p:ph type="sldNum" sz="quarter" idx="10"/>
          </p:nvPr>
        </p:nvSpPr>
        <p:spPr/>
        <p:txBody>
          <a:bodyPr/>
          <a:lstStyle/>
          <a:p>
            <a:fld id="{93B8548A-E4A9-4442-9CB4-8F717DA0AFF9}" type="slidenum">
              <a:rPr kumimoji="1" lang="ja-JP" altLang="en-US" smtClean="0"/>
              <a:t>1</a:t>
            </a:fld>
            <a:endParaRPr kumimoji="1" lang="ja-JP" altLang="en-US"/>
          </a:p>
        </p:txBody>
      </p:sp>
    </p:spTree>
    <p:extLst>
      <p:ext uri="{BB962C8B-B14F-4D97-AF65-F5344CB8AC3E}">
        <p14:creationId xmlns:p14="http://schemas.microsoft.com/office/powerpoint/2010/main" val="1315250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ここにあげているのは一例であり全て任天堂機</a:t>
            </a:r>
            <a:endParaRPr kumimoji="1" lang="en-US" altLang="ja-JP" dirty="0" smtClean="0"/>
          </a:p>
          <a:p>
            <a:endParaRPr kumimoji="1" lang="en-US" altLang="ja-JP" dirty="0" smtClean="0"/>
          </a:p>
          <a:p>
            <a:r>
              <a:rPr kumimoji="1" lang="ja-JP" altLang="en-US" dirty="0" smtClean="0"/>
              <a:t>●左上　「</a:t>
            </a:r>
            <a:r>
              <a:rPr kumimoji="1" lang="en-US" altLang="ja-JP" dirty="0" err="1" smtClean="0"/>
              <a:t>WiiU</a:t>
            </a:r>
            <a:r>
              <a:rPr kumimoji="1" lang="ja-JP" altLang="en-US" dirty="0" smtClean="0"/>
              <a:t>（ウィーユー）」</a:t>
            </a:r>
            <a:r>
              <a:rPr kumimoji="1" lang="en-US" altLang="ja-JP" dirty="0" smtClean="0"/>
              <a:t>※</a:t>
            </a:r>
            <a:r>
              <a:rPr kumimoji="1" lang="ja-JP" altLang="en-US" dirty="0" smtClean="0"/>
              <a:t>据え置きゲーム機、</a:t>
            </a:r>
            <a:r>
              <a:rPr kumimoji="1" lang="zh-CN" altLang="en-US" dirty="0" smtClean="0"/>
              <a:t>任天堂株式会社</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●左下「</a:t>
            </a:r>
            <a:r>
              <a:rPr kumimoji="1" lang="en-US" altLang="ja-JP" dirty="0" err="1" smtClean="0"/>
              <a:t>Swicth</a:t>
            </a:r>
            <a:r>
              <a:rPr kumimoji="1" lang="ja-JP" altLang="en-US" dirty="0" smtClean="0"/>
              <a:t>（スイッチ）」</a:t>
            </a:r>
            <a:r>
              <a:rPr kumimoji="1" lang="en-US" altLang="ja-JP" dirty="0" smtClean="0"/>
              <a:t>※</a:t>
            </a:r>
            <a:r>
              <a:rPr kumimoji="1" lang="ja-JP" altLang="en-US" dirty="0" smtClean="0"/>
              <a:t>据え置きゲーム機（持ち運びも容易に可能）、</a:t>
            </a:r>
            <a:r>
              <a:rPr kumimoji="1" lang="zh-CN" altLang="en-US" dirty="0" smtClean="0"/>
              <a:t>任天堂株式会社</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●右「３ＤＳ（スリーディーエス）」</a:t>
            </a:r>
            <a:r>
              <a:rPr kumimoji="1" lang="en-US" altLang="ja-JP" dirty="0" smtClean="0"/>
              <a:t>※</a:t>
            </a:r>
            <a:r>
              <a:rPr kumimoji="1" lang="ja-JP" altLang="en-US" dirty="0" smtClean="0"/>
              <a:t>携帯ゲーム機、</a:t>
            </a:r>
            <a:r>
              <a:rPr kumimoji="1" lang="zh-CN" altLang="en-US" dirty="0" smtClean="0"/>
              <a:t>任天堂株式会社</a:t>
            </a:r>
            <a:endParaRPr kumimoji="1" lang="en-US" altLang="ja-JP" dirty="0" smtClean="0"/>
          </a:p>
          <a:p>
            <a:endParaRPr kumimoji="1" lang="en-US" altLang="ja-JP" dirty="0" smtClean="0"/>
          </a:p>
          <a:p>
            <a:r>
              <a:rPr kumimoji="1" lang="ja-JP" altLang="en-US" dirty="0" smtClean="0"/>
              <a:t>このほかにはプレイステーション等がある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93B8548A-E4A9-4442-9CB4-8F717DA0AFF9}" type="slidenum">
              <a:rPr kumimoji="1" lang="ja-JP" altLang="en-US" smtClean="0"/>
              <a:t>2</a:t>
            </a:fld>
            <a:endParaRPr kumimoji="1" lang="ja-JP" altLang="en-US"/>
          </a:p>
        </p:txBody>
      </p:sp>
    </p:spTree>
    <p:extLst>
      <p:ext uri="{BB962C8B-B14F-4D97-AF65-F5344CB8AC3E}">
        <p14:creationId xmlns:p14="http://schemas.microsoft.com/office/powerpoint/2010/main" val="14171163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現在のゲーム機には様々な機能が搭載されるようになってきています。</a:t>
            </a:r>
            <a:endParaRPr kumimoji="1" lang="en-US" altLang="ja-JP" dirty="0" smtClean="0"/>
          </a:p>
          <a:p>
            <a:r>
              <a:rPr kumimoji="1" lang="ja-JP" altLang="en-US" dirty="0" smtClean="0"/>
              <a:t>子どもたちの安心、安全を考えるには、</a:t>
            </a:r>
            <a:endParaRPr kumimoji="1" lang="en-US" altLang="ja-JP" dirty="0" smtClean="0"/>
          </a:p>
          <a:p>
            <a:r>
              <a:rPr kumimoji="1" lang="ja-JP" altLang="en-US" dirty="0" smtClean="0"/>
              <a:t>周囲の大人の支援が必要です。</a:t>
            </a:r>
            <a:endParaRPr kumimoji="1" lang="en-US" altLang="ja-JP" dirty="0" smtClean="0"/>
          </a:p>
          <a:p>
            <a:endParaRPr kumimoji="1" lang="en-US" altLang="ja-JP" dirty="0" smtClean="0"/>
          </a:p>
          <a:p>
            <a:r>
              <a:rPr kumimoji="1" lang="ja-JP" altLang="en-US" dirty="0" smtClean="0"/>
              <a:t>現在、小学生を中心に大きなシェアを持っている携帯ゲーム機「</a:t>
            </a:r>
            <a:r>
              <a:rPr kumimoji="1" lang="en-US" altLang="ja-JP" dirty="0" smtClean="0"/>
              <a:t>Nintendo</a:t>
            </a:r>
            <a:r>
              <a:rPr kumimoji="1" lang="ja-JP" altLang="en-US" dirty="0" smtClean="0"/>
              <a:t>３</a:t>
            </a:r>
            <a:r>
              <a:rPr kumimoji="1" lang="en-US" altLang="ja-JP" dirty="0" smtClean="0"/>
              <a:t>DS</a:t>
            </a:r>
            <a:r>
              <a:rPr kumimoji="1" lang="ja-JP" altLang="en-US" dirty="0" smtClean="0"/>
              <a:t>」を例に挙げて、まずはよく知ることから始めましょう。</a:t>
            </a:r>
            <a:endParaRPr kumimoji="1" lang="ja-JP" altLang="en-US" dirty="0"/>
          </a:p>
        </p:txBody>
      </p:sp>
      <p:sp>
        <p:nvSpPr>
          <p:cNvPr id="4" name="スライド番号プレースホルダー 3"/>
          <p:cNvSpPr>
            <a:spLocks noGrp="1"/>
          </p:cNvSpPr>
          <p:nvPr>
            <p:ph type="sldNum" sz="quarter" idx="10"/>
          </p:nvPr>
        </p:nvSpPr>
        <p:spPr/>
        <p:txBody>
          <a:bodyPr/>
          <a:lstStyle/>
          <a:p>
            <a:fld id="{93B8548A-E4A9-4442-9CB4-8F717DA0AFF9}" type="slidenum">
              <a:rPr kumimoji="1" lang="ja-JP" altLang="en-US" smtClean="0"/>
              <a:t>3</a:t>
            </a:fld>
            <a:endParaRPr kumimoji="1" lang="ja-JP" altLang="en-US"/>
          </a:p>
        </p:txBody>
      </p:sp>
    </p:spTree>
    <p:extLst>
      <p:ext uri="{BB962C8B-B14F-4D97-AF65-F5344CB8AC3E}">
        <p14:creationId xmlns:p14="http://schemas.microsoft.com/office/powerpoint/2010/main" val="935023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現在の携帯ゲーム機はこの数年間で大きな進歩を遂げており</a:t>
            </a:r>
            <a:endParaRPr kumimoji="1" lang="en-US" altLang="ja-JP" dirty="0" smtClean="0"/>
          </a:p>
          <a:p>
            <a:r>
              <a:rPr kumimoji="1" lang="ja-JP" altLang="en-US" dirty="0" smtClean="0"/>
              <a:t>ゲーム以外にも様々なことができるようになっています</a:t>
            </a:r>
            <a:endParaRPr kumimoji="1" lang="en-US" altLang="ja-JP" dirty="0" smtClean="0"/>
          </a:p>
          <a:p>
            <a:endParaRPr kumimoji="1" lang="en-US" altLang="ja-JP" dirty="0" smtClean="0"/>
          </a:p>
          <a:p>
            <a:r>
              <a:rPr kumimoji="1" lang="ja-JP" altLang="en-US" dirty="0" smtClean="0"/>
              <a:t>「ｗｉ</a:t>
            </a:r>
            <a:r>
              <a:rPr kumimoji="1" lang="en-US" altLang="ja-JP" dirty="0" smtClean="0"/>
              <a:t>-</a:t>
            </a:r>
            <a:r>
              <a:rPr kumimoji="1" lang="ja-JP" altLang="en-US" dirty="0" smtClean="0"/>
              <a:t>ｆｉ」や「</a:t>
            </a:r>
            <a:r>
              <a:rPr kumimoji="1" lang="en-US" altLang="ja-JP" dirty="0" err="1" smtClean="0"/>
              <a:t>bluetooth</a:t>
            </a:r>
            <a:r>
              <a:rPr kumimoji="1" lang="ja-JP" altLang="en-US" dirty="0" smtClean="0"/>
              <a:t>」などの</a:t>
            </a:r>
            <a:r>
              <a:rPr kumimoji="1" lang="ja-JP" altLang="en-US" b="1" u="sng" dirty="0" smtClean="0"/>
              <a:t>無線通信機能を搭載している</a:t>
            </a:r>
            <a:r>
              <a:rPr kumimoji="1" lang="ja-JP" altLang="en-US" dirty="0" smtClean="0"/>
              <a:t>ことはもちろん</a:t>
            </a:r>
            <a:endParaRPr kumimoji="1" lang="en-US" altLang="ja-JP" dirty="0" smtClean="0"/>
          </a:p>
          <a:p>
            <a:r>
              <a:rPr kumimoji="1" lang="ja-JP" altLang="en-US" dirty="0" smtClean="0"/>
              <a:t>携帯やスマホと同様に様々な</a:t>
            </a:r>
            <a:r>
              <a:rPr kumimoji="1" lang="ja-JP" altLang="en-US" b="1" u="sng" dirty="0" smtClean="0"/>
              <a:t>アプリを使うことができ</a:t>
            </a:r>
            <a:r>
              <a:rPr kumimoji="1" lang="ja-JP" altLang="en-US" dirty="0" smtClean="0"/>
              <a:t>、</a:t>
            </a:r>
            <a:endParaRPr kumimoji="1" lang="en-US" altLang="ja-JP" dirty="0" smtClean="0"/>
          </a:p>
          <a:p>
            <a:r>
              <a:rPr kumimoji="1" lang="ja-JP" altLang="en-US" dirty="0" smtClean="0"/>
              <a:t>もはや「ゲーム機能」がメインの</a:t>
            </a:r>
            <a:r>
              <a:rPr kumimoji="1" lang="ja-JP" altLang="en-US" b="1" u="sng" dirty="0" smtClean="0">
                <a:effectLst/>
              </a:rPr>
              <a:t>多機能</a:t>
            </a:r>
            <a:r>
              <a:rPr kumimoji="1" lang="ja-JP" altLang="en-US" dirty="0" smtClean="0"/>
              <a:t>端末となっています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93B8548A-E4A9-4442-9CB4-8F717DA0AFF9}" type="slidenum">
              <a:rPr kumimoji="1" lang="ja-JP" altLang="en-US" smtClean="0"/>
              <a:t>4</a:t>
            </a:fld>
            <a:endParaRPr kumimoji="1" lang="ja-JP" altLang="en-US"/>
          </a:p>
        </p:txBody>
      </p:sp>
    </p:spTree>
    <p:extLst>
      <p:ext uri="{BB962C8B-B14F-4D97-AF65-F5344CB8AC3E}">
        <p14:creationId xmlns:p14="http://schemas.microsoft.com/office/powerpoint/2010/main" val="10318613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もちろん、</a:t>
            </a:r>
            <a:r>
              <a:rPr kumimoji="1" lang="ja-JP" altLang="en-US" b="0" u="none" dirty="0" smtClean="0"/>
              <a:t>インターネットを見る機能</a:t>
            </a:r>
            <a:r>
              <a:rPr kumimoji="1" lang="ja-JP" altLang="en-US" dirty="0" smtClean="0"/>
              <a:t>も標準で搭載されており、</a:t>
            </a:r>
            <a:endParaRPr kumimoji="1" lang="en-US" altLang="ja-JP" dirty="0" smtClean="0"/>
          </a:p>
          <a:p>
            <a:r>
              <a:rPr kumimoji="1" lang="ja-JP" altLang="en-US" dirty="0" smtClean="0"/>
              <a:t>子ども達は</a:t>
            </a:r>
            <a:r>
              <a:rPr kumimoji="1" lang="en-US" altLang="ja-JP" b="1" u="sng" dirty="0" err="1" smtClean="0"/>
              <a:t>wifi</a:t>
            </a:r>
            <a:r>
              <a:rPr kumimoji="1" lang="ja-JP" altLang="en-US" b="1" u="sng" dirty="0" smtClean="0"/>
              <a:t>環境があれば３ＤＳだけでインターネットを見ることができます</a:t>
            </a:r>
            <a:r>
              <a:rPr kumimoji="1" lang="ja-JP" altLang="en-US" dirty="0" smtClean="0"/>
              <a:t>。</a:t>
            </a:r>
            <a:endParaRPr kumimoji="1" lang="en-US" altLang="ja-JP" dirty="0" smtClean="0"/>
          </a:p>
          <a:p>
            <a:endParaRPr kumimoji="1" lang="en-US" altLang="ja-JP" dirty="0" smtClean="0"/>
          </a:p>
          <a:p>
            <a:r>
              <a:rPr kumimoji="1" lang="ja-JP" altLang="en-US" dirty="0" smtClean="0"/>
              <a:t>近年、インターネットは子ども達にとって非常に身近なものになっています</a:t>
            </a:r>
            <a:endParaRPr kumimoji="1" lang="en-US" altLang="ja-JP" dirty="0" smtClean="0"/>
          </a:p>
          <a:p>
            <a:r>
              <a:rPr kumimoji="1" lang="ja-JP" altLang="en-US" dirty="0" smtClean="0"/>
              <a:t>「何を検索し」「何を得るのか」</a:t>
            </a:r>
            <a:endParaRPr kumimoji="1" lang="en-US" altLang="ja-JP" dirty="0" smtClean="0"/>
          </a:p>
          <a:p>
            <a:r>
              <a:rPr kumimoji="1" lang="ja-JP" altLang="en-US" dirty="0" smtClean="0"/>
              <a:t>正しく、有益な</a:t>
            </a:r>
            <a:r>
              <a:rPr kumimoji="1" lang="ja-JP" altLang="en-US" b="1" u="sng" dirty="0" smtClean="0"/>
              <a:t>情報を取捨選択する力</a:t>
            </a:r>
            <a:r>
              <a:rPr kumimoji="1" lang="ja-JP" altLang="en-US" dirty="0" smtClean="0"/>
              <a:t>としての「</a:t>
            </a:r>
            <a:r>
              <a:rPr kumimoji="1" lang="ja-JP" altLang="en-US" b="1" u="sng" dirty="0" smtClean="0"/>
              <a:t>情報モラル</a:t>
            </a:r>
            <a:r>
              <a:rPr kumimoji="1" lang="ja-JP" altLang="en-US" dirty="0" smtClean="0"/>
              <a:t>」が求められています。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93B8548A-E4A9-4442-9CB4-8F717DA0AFF9}" type="slidenum">
              <a:rPr kumimoji="1" lang="ja-JP" altLang="en-US" smtClean="0"/>
              <a:t>5</a:t>
            </a:fld>
            <a:endParaRPr kumimoji="1" lang="ja-JP" altLang="en-US"/>
          </a:p>
        </p:txBody>
      </p:sp>
    </p:spTree>
    <p:extLst>
      <p:ext uri="{BB962C8B-B14F-4D97-AF65-F5344CB8AC3E}">
        <p14:creationId xmlns:p14="http://schemas.microsoft.com/office/powerpoint/2010/main" val="2449495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さらに３ＤＳの機能として有名なものに「</a:t>
            </a:r>
            <a:r>
              <a:rPr kumimoji="1" lang="ja-JP" altLang="en-US" b="1" u="sng" dirty="0" smtClean="0"/>
              <a:t>すれ違い通信</a:t>
            </a:r>
            <a:r>
              <a:rPr kumimoji="1" lang="ja-JP" altLang="en-US" dirty="0" smtClean="0"/>
              <a:t>」というものがあります。</a:t>
            </a:r>
            <a:endParaRPr kumimoji="1" lang="en-US" altLang="ja-JP" dirty="0" smtClean="0"/>
          </a:p>
          <a:p>
            <a:endParaRPr kumimoji="1" lang="en-US" altLang="ja-JP" dirty="0" smtClean="0"/>
          </a:p>
          <a:p>
            <a:r>
              <a:rPr kumimoji="1" lang="ja-JP" altLang="en-US" dirty="0" smtClean="0"/>
              <a:t>これは電源が入った状態の３ＤＳから無線通信の電波が出されており</a:t>
            </a:r>
            <a:endParaRPr kumimoji="1" lang="en-US" altLang="ja-JP" dirty="0" smtClean="0"/>
          </a:p>
          <a:p>
            <a:r>
              <a:rPr kumimoji="1" lang="ja-JP" altLang="en-US" dirty="0" smtClean="0"/>
              <a:t>同じような状態で持ち歩いている人と</a:t>
            </a:r>
            <a:r>
              <a:rPr kumimoji="1" lang="ja-JP" altLang="en-US" b="1" u="sng" dirty="0" smtClean="0"/>
              <a:t>近づくと、情報がやりとりされる仕組み</a:t>
            </a:r>
            <a:r>
              <a:rPr kumimoji="1" lang="ja-JP" altLang="en-US" dirty="0" smtClean="0"/>
              <a:t>です</a:t>
            </a:r>
            <a:endParaRPr kumimoji="1" lang="en-US" altLang="ja-JP" dirty="0" smtClean="0"/>
          </a:p>
          <a:p>
            <a:r>
              <a:rPr kumimoji="1" lang="ja-JP" altLang="en-US" dirty="0" smtClean="0"/>
              <a:t>有名なドラゴンクエストなど、これによってゲームが楽しく進められるようになっているものもあり</a:t>
            </a:r>
            <a:endParaRPr kumimoji="1" lang="en-US" altLang="ja-JP" dirty="0" smtClean="0"/>
          </a:p>
          <a:p>
            <a:r>
              <a:rPr kumimoji="1" lang="ja-JP" altLang="en-US" dirty="0" smtClean="0"/>
              <a:t>すれ違い通信機能をＯＮにしている人もたくさんいます</a:t>
            </a:r>
            <a:endParaRPr kumimoji="1" lang="en-US" altLang="ja-JP" dirty="0" smtClean="0"/>
          </a:p>
          <a:p>
            <a:endParaRPr kumimoji="1" lang="en-US" altLang="ja-JP" dirty="0" smtClean="0"/>
          </a:p>
          <a:p>
            <a:r>
              <a:rPr kumimoji="1" lang="ja-JP" altLang="en-US" smtClean="0"/>
              <a:t>ここ</a:t>
            </a:r>
            <a:r>
              <a:rPr kumimoji="1" lang="ja-JP" altLang="en-US" dirty="0" smtClean="0"/>
              <a:t>で知っておくべきなのは「</a:t>
            </a:r>
            <a:r>
              <a:rPr kumimoji="1" lang="ja-JP" altLang="en-US" b="1" u="sng" dirty="0" smtClean="0">
                <a:solidFill>
                  <a:srgbClr val="FF0000"/>
                </a:solidFill>
              </a:rPr>
              <a:t>このときに自分で設定する簡単な情報も送信されるということです</a:t>
            </a:r>
            <a:r>
              <a:rPr kumimoji="1" lang="ja-JP" altLang="en-US" u="sng" dirty="0" smtClean="0"/>
              <a:t>」</a:t>
            </a:r>
            <a:endParaRPr kumimoji="1" lang="en-US" altLang="ja-JP" dirty="0" smtClean="0"/>
          </a:p>
          <a:p>
            <a:r>
              <a:rPr kumimoji="1" lang="ja-JP" altLang="en-US" dirty="0" smtClean="0"/>
              <a:t>入力できる情報は非常に限られた情報であり、それだけで個人を特定できるようなものではありません</a:t>
            </a:r>
            <a:endParaRPr kumimoji="1" lang="en-US" altLang="ja-JP" dirty="0" smtClean="0"/>
          </a:p>
          <a:p>
            <a:r>
              <a:rPr kumimoji="1" lang="ja-JP" altLang="en-US" dirty="0" smtClean="0"/>
              <a:t>しかし、「</a:t>
            </a:r>
            <a:r>
              <a:rPr kumimoji="1" lang="ja-JP" altLang="en-US" b="1" u="sng" dirty="0" smtClean="0"/>
              <a:t>複数回同じ人とすれ違うと２０文字程度の簡単なメッセージを送ることが可能」</a:t>
            </a:r>
            <a:r>
              <a:rPr kumimoji="1" lang="ja-JP" altLang="en-US" dirty="0" smtClean="0"/>
              <a:t>となります</a:t>
            </a:r>
            <a:endParaRPr kumimoji="1" lang="en-US" altLang="ja-JP" dirty="0" smtClean="0"/>
          </a:p>
          <a:p>
            <a:endParaRPr kumimoji="1" lang="en-US" altLang="ja-JP" dirty="0" smtClean="0"/>
          </a:p>
          <a:p>
            <a:r>
              <a:rPr kumimoji="1" lang="ja-JP" altLang="en-US" dirty="0" smtClean="0"/>
              <a:t>ごく限られた情報であっても、</a:t>
            </a:r>
            <a:r>
              <a:rPr kumimoji="1" lang="ja-JP" altLang="en-US" b="1" u="sng" dirty="0" smtClean="0"/>
              <a:t>組み合わせによって個人情報を推測し悪用する人間も存在する</a:t>
            </a:r>
            <a:r>
              <a:rPr kumimoji="1" lang="ja-JP" altLang="en-US" dirty="0" smtClean="0"/>
              <a:t>ということを踏まえ</a:t>
            </a:r>
            <a:endParaRPr kumimoji="1" lang="en-US" altLang="ja-JP" dirty="0" smtClean="0"/>
          </a:p>
          <a:p>
            <a:r>
              <a:rPr kumimoji="1" lang="ja-JP" altLang="en-US" dirty="0" smtClean="0"/>
              <a:t>不特定多数の人とのやりとりの注意点は教えておく必要があります。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93B8548A-E4A9-4442-9CB4-8F717DA0AFF9}" type="slidenum">
              <a:rPr kumimoji="1" lang="ja-JP" altLang="en-US" smtClean="0"/>
              <a:t>6</a:t>
            </a:fld>
            <a:endParaRPr kumimoji="1" lang="ja-JP" altLang="en-US"/>
          </a:p>
        </p:txBody>
      </p:sp>
    </p:spTree>
    <p:extLst>
      <p:ext uri="{BB962C8B-B14F-4D97-AF65-F5344CB8AC3E}">
        <p14:creationId xmlns:p14="http://schemas.microsoft.com/office/powerpoint/2010/main" val="1158136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さらに内蔵のアプリだけではなく、専用のダウンロードサイトなどからアプリを追加することで</a:t>
            </a:r>
            <a:endParaRPr kumimoji="1" lang="en-US" altLang="ja-JP" dirty="0" smtClean="0"/>
          </a:p>
          <a:p>
            <a:r>
              <a:rPr kumimoji="1" lang="ja-JP" altLang="en-US" dirty="0" smtClean="0"/>
              <a:t>新たな機能が使えるようになっています。</a:t>
            </a:r>
            <a:endParaRPr kumimoji="1" lang="en-US" altLang="ja-JP" dirty="0" smtClean="0"/>
          </a:p>
          <a:p>
            <a:endParaRPr kumimoji="1" lang="en-US" altLang="ja-JP" dirty="0" smtClean="0"/>
          </a:p>
          <a:p>
            <a:r>
              <a:rPr kumimoji="1" lang="ja-JP" altLang="en-US" dirty="0" smtClean="0"/>
              <a:t>基本的にはゲームが並んでいますが、中には</a:t>
            </a:r>
            <a:r>
              <a:rPr kumimoji="1" lang="en-US" altLang="ja-JP" dirty="0" err="1" smtClean="0"/>
              <a:t>Youtube</a:t>
            </a:r>
            <a:r>
              <a:rPr kumimoji="1" lang="ja-JP" altLang="en-US" dirty="0" smtClean="0"/>
              <a:t>視聴用のアプリもあり</a:t>
            </a:r>
            <a:endParaRPr kumimoji="1" lang="en-US" altLang="ja-JP" dirty="0" smtClean="0"/>
          </a:p>
          <a:p>
            <a:r>
              <a:rPr kumimoji="1" lang="ja-JP" altLang="en-US" dirty="0" smtClean="0"/>
              <a:t>インストールすることで３ＤＳから</a:t>
            </a:r>
            <a:r>
              <a:rPr kumimoji="1" lang="en-US" altLang="ja-JP" dirty="0" err="1" smtClean="0"/>
              <a:t>Youtube</a:t>
            </a:r>
            <a:r>
              <a:rPr kumimoji="1" lang="ja-JP" altLang="en-US" dirty="0" smtClean="0"/>
              <a:t>を見ることができるようになります。</a:t>
            </a:r>
            <a:endParaRPr kumimoji="1" lang="en-US" altLang="ja-JP" dirty="0" smtClean="0"/>
          </a:p>
          <a:p>
            <a:endParaRPr kumimoji="1" lang="en-US" altLang="ja-JP" dirty="0" smtClean="0"/>
          </a:p>
          <a:p>
            <a:r>
              <a:rPr kumimoji="1" lang="ja-JP" altLang="en-US" dirty="0" smtClean="0"/>
              <a:t>最近のスマートフォンさながらに</a:t>
            </a:r>
            <a:r>
              <a:rPr kumimoji="1" lang="ja-JP" altLang="en-US" b="1" u="sng" dirty="0" smtClean="0"/>
              <a:t>できることが追加されていく</a:t>
            </a:r>
            <a:r>
              <a:rPr kumimoji="1" lang="ja-JP" altLang="en-US" dirty="0" smtClean="0"/>
              <a:t>ということは知っておく必要があります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93B8548A-E4A9-4442-9CB4-8F717DA0AFF9}" type="slidenum">
              <a:rPr kumimoji="1" lang="ja-JP" altLang="en-US" smtClean="0"/>
              <a:t>7</a:t>
            </a:fld>
            <a:endParaRPr kumimoji="1" lang="ja-JP" altLang="en-US"/>
          </a:p>
        </p:txBody>
      </p:sp>
    </p:spTree>
    <p:extLst>
      <p:ext uri="{BB962C8B-B14F-4D97-AF65-F5344CB8AC3E}">
        <p14:creationId xmlns:p14="http://schemas.microsoft.com/office/powerpoint/2010/main" val="115813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
        <p:nvSpPr>
          <p:cNvPr id="7" name="Title 6"/>
          <p:cNvSpPr>
            <a:spLocks noGrp="1"/>
          </p:cNvSpPr>
          <p:nvPr>
            <p:ph type="title"/>
          </p:nvPr>
        </p:nvSpPr>
        <p:spPr/>
        <p:txBody>
          <a:bodyPr/>
          <a:lstStyle/>
          <a:p>
            <a:r>
              <a:rPr lang="ja-JP" altLang="en-US" smtClean="0"/>
              <a:t>マスター タイトルの書式設定</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5" name="Date Placeholder 4"/>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
        <p:nvSpPr>
          <p:cNvPr id="9" name="Content Placeholder 8"/>
          <p:cNvSpPr>
            <a:spLocks noGrp="1"/>
          </p:cNvSpPr>
          <p:nvPr>
            <p:ph sz="quarter" idx="13"/>
          </p:nvPr>
        </p:nvSpPr>
        <p:spPr>
          <a:xfrm>
            <a:off x="676655"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EF0916B-9CF2-4DA2-B811-419CD1125A63}" type="datetimeFigureOut">
              <a:rPr kumimoji="1" lang="ja-JP" altLang="en-US" smtClean="0"/>
              <a:pPr/>
              <a:t>2019/1/7</a:t>
            </a:fld>
            <a:endParaRPr kumimoji="1" lang="ja-JP"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371340A-2708-4914-BD75-3E07F1D1BAA1}" type="slidenum">
              <a:rPr kumimoji="1" lang="ja-JP" altLang="en-US" smtClean="0"/>
              <a:pPr/>
              <a:t>‹#›</a:t>
            </a:fld>
            <a:endParaRPr kumimoji="1" lang="ja-JP"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6.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8.png"/><Relationship Id="rId7" Type="http://schemas.openxmlformats.org/officeDocument/2006/relationships/image" Target="../media/image22.pn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548680"/>
            <a:ext cx="6480720" cy="1023276"/>
          </a:xfrm>
        </p:spPr>
        <p:txBody>
          <a:bodyPr>
            <a:noAutofit/>
          </a:bodyPr>
          <a:lstStyle/>
          <a:p>
            <a:pPr algn="l"/>
            <a:r>
              <a:rPr lang="ja-JP" altLang="en-US" sz="5400" b="1" u="sng"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情報モラル研修</a:t>
            </a:r>
            <a:endParaRPr kumimoji="1" lang="ja-JP" altLang="en-US" sz="5400" b="1" u="sng"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1"/>
          <p:cNvSpPr txBox="1">
            <a:spLocks/>
          </p:cNvSpPr>
          <p:nvPr/>
        </p:nvSpPr>
        <p:spPr>
          <a:xfrm>
            <a:off x="323528" y="1772816"/>
            <a:ext cx="8352928" cy="3960440"/>
          </a:xfrm>
          <a:prstGeom prst="roundRect">
            <a:avLst>
              <a:gd name="adj" fmla="val 14278"/>
            </a:avLst>
          </a:prstGeom>
          <a:solidFill>
            <a:srgbClr val="FFFFFF">
              <a:alpha val="78039"/>
            </a:srgbClr>
          </a:solidFill>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6600" b="1" dirty="0" smtClean="0">
                <a:ln w="24500" cmpd="dbl">
                  <a:solidFill>
                    <a:sysClr val="windowText" lastClr="000000"/>
                  </a:solidFill>
                  <a:prstDash val="solid"/>
                  <a:miter lim="800000"/>
                </a:ln>
                <a:solidFill>
                  <a:srgbClr val="FF8633"/>
                </a:solidFill>
                <a:effectLst>
                  <a:outerShdw blurRad="50800" dist="635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t> 携帯ゲーム機の進化</a:t>
            </a:r>
            <a:endParaRPr lang="en-US" altLang="ja-JP" sz="6600" b="1" dirty="0" smtClean="0">
              <a:ln w="24500" cmpd="dbl">
                <a:solidFill>
                  <a:sysClr val="windowText" lastClr="000000"/>
                </a:solidFill>
                <a:prstDash val="solid"/>
                <a:miter lim="800000"/>
              </a:ln>
              <a:solidFill>
                <a:srgbClr val="FF8633"/>
              </a:solidFill>
              <a:effectLst>
                <a:outerShdw blurRad="50800" dist="635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4800" b="1" dirty="0" smtClean="0">
                <a:ln w="24500" cmpd="dbl">
                  <a:solidFill>
                    <a:sysClr val="windowText" lastClr="000000"/>
                  </a:solidFill>
                  <a:prstDash val="solid"/>
                  <a:miter lim="800000"/>
                </a:ln>
                <a:solidFill>
                  <a:srgbClr val="FF8633"/>
                </a:solidFill>
                <a:effectLst>
                  <a:outerShdw blurRad="50800" dist="635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4800" b="1" dirty="0">
                <a:ln w="24500" cmpd="dbl">
                  <a:solidFill>
                    <a:sysClr val="windowText" lastClr="000000"/>
                  </a:solidFill>
                  <a:prstDash val="solid"/>
                  <a:miter lim="800000"/>
                </a:ln>
                <a:solidFill>
                  <a:srgbClr val="FF8633"/>
                </a:solidFill>
                <a:effectLst>
                  <a:outerShdw blurRad="50800" dist="635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t>Ｎ</a:t>
            </a:r>
            <a:r>
              <a:rPr lang="en-US" altLang="ja-JP" sz="4800" b="1" dirty="0" err="1" smtClean="0">
                <a:ln w="24500" cmpd="dbl">
                  <a:solidFill>
                    <a:sysClr val="windowText" lastClr="000000"/>
                  </a:solidFill>
                  <a:prstDash val="solid"/>
                  <a:miter lim="800000"/>
                </a:ln>
                <a:solidFill>
                  <a:srgbClr val="FF8633"/>
                </a:solidFill>
                <a:effectLst>
                  <a:outerShdw blurRad="50800" dist="635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t>intendo</a:t>
            </a:r>
            <a:r>
              <a:rPr lang="ja-JP" altLang="en-US" sz="4800" b="1" dirty="0" smtClean="0">
                <a:ln w="24500" cmpd="dbl">
                  <a:solidFill>
                    <a:sysClr val="windowText" lastClr="000000"/>
                  </a:solidFill>
                  <a:prstDash val="solid"/>
                  <a:miter lim="800000"/>
                </a:ln>
                <a:solidFill>
                  <a:srgbClr val="FF8633"/>
                </a:solidFill>
                <a:effectLst>
                  <a:outerShdw blurRad="50800" dist="635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t>３</a:t>
            </a:r>
            <a:r>
              <a:rPr lang="en-US" altLang="ja-JP" sz="4800" b="1" dirty="0" smtClean="0">
                <a:ln w="24500" cmpd="dbl">
                  <a:solidFill>
                    <a:sysClr val="windowText" lastClr="000000"/>
                  </a:solidFill>
                  <a:prstDash val="solid"/>
                  <a:miter lim="800000"/>
                </a:ln>
                <a:solidFill>
                  <a:srgbClr val="FF8633"/>
                </a:solidFill>
                <a:effectLst>
                  <a:outerShdw blurRad="50800" dist="635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t>DS</a:t>
            </a:r>
            <a:r>
              <a:rPr lang="ja-JP" altLang="en-US" sz="4800" b="1" dirty="0" smtClean="0">
                <a:ln w="24500" cmpd="dbl">
                  <a:solidFill>
                    <a:sysClr val="windowText" lastClr="000000"/>
                  </a:solidFill>
                  <a:prstDash val="solid"/>
                  <a:miter lim="800000"/>
                </a:ln>
                <a:solidFill>
                  <a:srgbClr val="FF8633"/>
                </a:solidFill>
                <a:effectLst>
                  <a:outerShdw blurRad="50800" dist="635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t>を例に～</a:t>
            </a:r>
            <a:endParaRPr lang="ja-JP" altLang="en-US" sz="3200" b="1" dirty="0">
              <a:ln w="24500" cmpd="dbl">
                <a:solidFill>
                  <a:sysClr val="windowText" lastClr="000000"/>
                </a:solidFill>
                <a:prstDash val="solid"/>
                <a:miter lim="800000"/>
              </a:ln>
              <a:solidFill>
                <a:srgbClr val="FF8633"/>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2986956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512" y="188640"/>
            <a:ext cx="8928992" cy="1944216"/>
          </a:xfrm>
        </p:spPr>
        <p:txBody>
          <a:bodyPr>
            <a:noAutofit/>
          </a:bodyPr>
          <a:lstStyle/>
          <a:p>
            <a:pPr algn="l"/>
            <a:r>
              <a:rPr lang="ja-JP" altLang="en-US" sz="5400"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　小学生に人気の</a:t>
            </a:r>
            <a:r>
              <a:rPr lang="en-US" altLang="ja-JP" sz="5400"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
            </a:r>
            <a:br>
              <a:rPr lang="en-US" altLang="ja-JP" sz="5400"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5400"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　　　ゲーム機といえば</a:t>
            </a:r>
            <a:r>
              <a:rPr lang="en-US" altLang="ja-JP" sz="5400"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5400" b="1" dirty="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6" name="Picture 2" descr="U:\Desktop\Nintendo　関連画像\Nintendo 3ds.pn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3203847" y="1988840"/>
            <a:ext cx="5733703" cy="447260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27" name="Picture 3" descr="U:\Desktop\Nintendo　関連画像\Nintendo　switch.png"/>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587647" y="4598193"/>
            <a:ext cx="2616200" cy="13589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Desktop\Nintendo　関連画像\Nintendo wiiu.png"/>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a:stretch/>
        </p:blipFill>
        <p:spPr bwMode="auto">
          <a:xfrm>
            <a:off x="395536" y="2749660"/>
            <a:ext cx="2603501" cy="1473201"/>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7617143" y="6505061"/>
            <a:ext cx="1510350" cy="369332"/>
          </a:xfrm>
          <a:prstGeom prst="rect">
            <a:avLst/>
          </a:prstGeom>
        </p:spPr>
        <p:txBody>
          <a:bodyPr wrap="none">
            <a:spAutoFit/>
          </a:bodyPr>
          <a:lstStyle/>
          <a:p>
            <a:r>
              <a:rPr lang="en-US" altLang="ja-JP" dirty="0"/>
              <a:t>© Nintendo</a:t>
            </a:r>
            <a:endParaRPr lang="ja-JP" altLang="en-US" dirty="0"/>
          </a:p>
        </p:txBody>
      </p:sp>
    </p:spTree>
    <p:extLst>
      <p:ext uri="{BB962C8B-B14F-4D97-AF65-F5344CB8AC3E}">
        <p14:creationId xmlns:p14="http://schemas.microsoft.com/office/powerpoint/2010/main" val="31563382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179512" y="332656"/>
            <a:ext cx="8784975" cy="5760640"/>
          </a:xfrm>
          <a:prstGeom prst="rect">
            <a:avLst/>
          </a:prstGeom>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endParaRPr lang="ja-JP" altLang="en-US" sz="1600" dirty="0"/>
          </a:p>
        </p:txBody>
      </p:sp>
      <p:sp>
        <p:nvSpPr>
          <p:cNvPr id="5" name="タイトル 1"/>
          <p:cNvSpPr>
            <a:spLocks noGrp="1"/>
          </p:cNvSpPr>
          <p:nvPr>
            <p:ph type="title"/>
          </p:nvPr>
        </p:nvSpPr>
        <p:spPr>
          <a:xfrm>
            <a:off x="0" y="188640"/>
            <a:ext cx="9144000" cy="1152128"/>
          </a:xfrm>
        </p:spPr>
        <p:txBody>
          <a:bodyPr>
            <a:noAutofit/>
          </a:bodyPr>
          <a:lstStyle/>
          <a:p>
            <a:pPr algn="l"/>
            <a:r>
              <a:rPr lang="ja-JP" altLang="en-US" sz="3600"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　子どもがゲーム機で安全に遊ぶために</a:t>
            </a:r>
            <a:r>
              <a:rPr lang="en-US" altLang="ja-JP" sz="3600"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
            </a:r>
            <a:br>
              <a:rPr lang="en-US" altLang="ja-JP" sz="3600"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3600"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　　周囲の大人が知っておきたいこと</a:t>
            </a:r>
            <a:r>
              <a:rPr lang="en-US" altLang="ja-JP" sz="3600"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3600" b="1" dirty="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 name="Picture 2" descr="U:\Desktop\Nintendo　関連画像\Nintendo 3ds.pn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580112" y="4293096"/>
            <a:ext cx="3240360" cy="239578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7" name="タイトル 1"/>
          <p:cNvSpPr txBox="1">
            <a:spLocks/>
          </p:cNvSpPr>
          <p:nvPr/>
        </p:nvSpPr>
        <p:spPr>
          <a:xfrm>
            <a:off x="179512" y="1556792"/>
            <a:ext cx="8640960" cy="792088"/>
          </a:xfrm>
          <a:prstGeom prst="roundRect">
            <a:avLst/>
          </a:prstGeom>
          <a:solidFill>
            <a:srgbClr val="FF6600"/>
          </a:solidFill>
          <a:ln w="44450" cmpd="dbl">
            <a:solidFill>
              <a:srgbClr val="FF0000"/>
            </a:solidFill>
          </a:ln>
        </p:spPr>
        <p:style>
          <a:lnRef idx="3">
            <a:schemeClr val="lt1"/>
          </a:lnRef>
          <a:fillRef idx="1">
            <a:schemeClr val="accent5"/>
          </a:fillRef>
          <a:effectRef idx="1">
            <a:schemeClr val="accent5"/>
          </a:effectRef>
          <a:fontRef idx="minor">
            <a:schemeClr val="lt1"/>
          </a:fontRef>
        </p:style>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3600" b="1" i="0" u="none" strike="noStrike" kern="1200" normalizeH="0" baseline="0" noProof="0" dirty="0" smtClean="0">
                <a:ln w="12700" cmpd="sng">
                  <a:solidFill>
                    <a:schemeClr val="tx1"/>
                  </a:solidFill>
                  <a:prstDash val="solid"/>
                  <a:miter lim="800000"/>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rPr>
              <a:t>①どんな機能が</a:t>
            </a:r>
            <a:r>
              <a:rPr lang="ja-JP" altLang="en-US" sz="3600" b="1" dirty="0" smtClean="0">
                <a:ln w="12700" cmpd="sng">
                  <a:solidFill>
                    <a:schemeClr val="tx1"/>
                  </a:solidFill>
                  <a:prstDash val="solid"/>
                  <a:miter lim="800000"/>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搭載されて</a:t>
            </a:r>
            <a:r>
              <a:rPr kumimoji="1" lang="ja-JP" altLang="en-US" sz="3600" b="1" i="0" u="none" strike="noStrike" kern="1200" normalizeH="0" baseline="0" noProof="0" dirty="0" smtClean="0">
                <a:ln w="12700" cmpd="sng">
                  <a:solidFill>
                    <a:schemeClr val="tx1"/>
                  </a:solidFill>
                  <a:prstDash val="solid"/>
                  <a:miter lim="800000"/>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rPr>
              <a:t>いるのか？</a:t>
            </a:r>
            <a:endParaRPr kumimoji="1" lang="ja-JP" altLang="en-US" sz="3600" b="1" i="0" u="none" strike="noStrike" kern="1200" normalizeH="0" baseline="0" noProof="0" dirty="0">
              <a:ln w="12700" cmpd="sng">
                <a:solidFill>
                  <a:schemeClr val="tx1"/>
                </a:solidFill>
                <a:prstDash val="solid"/>
                <a:miter lim="800000"/>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タイトル 1"/>
          <p:cNvSpPr txBox="1">
            <a:spLocks/>
          </p:cNvSpPr>
          <p:nvPr/>
        </p:nvSpPr>
        <p:spPr>
          <a:xfrm>
            <a:off x="180528" y="2564904"/>
            <a:ext cx="8639944" cy="792088"/>
          </a:xfrm>
          <a:prstGeom prst="roundRect">
            <a:avLst/>
          </a:prstGeom>
          <a:solidFill>
            <a:srgbClr val="FFC000"/>
          </a:solidFill>
          <a:ln w="44450" cmpd="dbl">
            <a:solidFill>
              <a:srgbClr val="FF0000"/>
            </a:solidFill>
          </a:ln>
        </p:spPr>
        <p:style>
          <a:lnRef idx="3">
            <a:schemeClr val="lt1"/>
          </a:lnRef>
          <a:fillRef idx="1">
            <a:schemeClr val="accent5"/>
          </a:fillRef>
          <a:effectRef idx="1">
            <a:schemeClr val="accent5"/>
          </a:effectRef>
          <a:fontRef idx="minor">
            <a:schemeClr val="lt1"/>
          </a:fontRef>
        </p:style>
        <p:txBody>
          <a:bodyPr vert="horz" lIns="91440" tIns="45720" rIns="91440" bIns="45720" rtlCol="0" anchor="ctr">
            <a:noAutofit/>
          </a:bodyPr>
          <a:lstStyle/>
          <a:p>
            <a:pPr lvl="0">
              <a:spcBef>
                <a:spcPct val="0"/>
              </a:spcBef>
              <a:defRPr/>
            </a:pPr>
            <a:r>
              <a:rPr lang="ja-JP" altLang="en-US" sz="3600" b="1" dirty="0">
                <a:ln w="12700">
                  <a:solidFill>
                    <a:schemeClr val="tx1"/>
                  </a:solid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②インターネット</a:t>
            </a:r>
            <a:r>
              <a:rPr lang="ja-JP" altLang="en-US" sz="3600" b="1" dirty="0" smtClean="0">
                <a:ln w="12700">
                  <a:solidFill>
                    <a:schemeClr val="tx1"/>
                  </a:solid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につなぐには？</a:t>
            </a:r>
            <a:endParaRPr kumimoji="1" lang="ja-JP" altLang="en-US" sz="3600" b="1" i="0" u="none" strike="noStrike" kern="1200" cap="none" spc="0" normalizeH="0" baseline="0" noProof="0" dirty="0">
              <a:ln w="12700">
                <a:solidFill>
                  <a:schemeClr val="tx1"/>
                </a:solidFill>
                <a:prstDash val="solid"/>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タイトル 1"/>
          <p:cNvSpPr txBox="1">
            <a:spLocks/>
          </p:cNvSpPr>
          <p:nvPr/>
        </p:nvSpPr>
        <p:spPr>
          <a:xfrm>
            <a:off x="179512" y="3573016"/>
            <a:ext cx="8640960" cy="792088"/>
          </a:xfrm>
          <a:prstGeom prst="roundRect">
            <a:avLst/>
          </a:prstGeom>
          <a:solidFill>
            <a:srgbClr val="FFC000"/>
          </a:solidFill>
          <a:ln w="44450" cmpd="dbl">
            <a:solidFill>
              <a:srgbClr val="FF0000"/>
            </a:solidFill>
          </a:ln>
        </p:spPr>
        <p:style>
          <a:lnRef idx="3">
            <a:schemeClr val="lt1"/>
          </a:lnRef>
          <a:fillRef idx="1">
            <a:schemeClr val="accent5"/>
          </a:fillRef>
          <a:effectRef idx="1">
            <a:schemeClr val="accent5"/>
          </a:effectRef>
          <a:fontRef idx="minor">
            <a:schemeClr val="lt1"/>
          </a:fontRef>
        </p:style>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3600" b="1" dirty="0" smtClean="0">
                <a:ln w="12700">
                  <a:solidFill>
                    <a:schemeClr val="tx1"/>
                  </a:solid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③何をフィルタリングできるのか？</a:t>
            </a:r>
            <a:endParaRPr kumimoji="1" lang="ja-JP" altLang="en-US" sz="3600" b="1" i="0" u="none" strike="noStrike" kern="1200" cap="none" spc="0" normalizeH="0" baseline="0" noProof="0" dirty="0">
              <a:ln w="12700">
                <a:solidFill>
                  <a:schemeClr val="tx1"/>
                </a:solidFill>
                <a:prstDash val="solid"/>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タイトル 1"/>
          <p:cNvSpPr txBox="1">
            <a:spLocks/>
          </p:cNvSpPr>
          <p:nvPr/>
        </p:nvSpPr>
        <p:spPr>
          <a:xfrm>
            <a:off x="180528" y="4581128"/>
            <a:ext cx="5399584" cy="1152128"/>
          </a:xfrm>
          <a:prstGeom prst="roundRect">
            <a:avLst>
              <a:gd name="adj" fmla="val 8013"/>
            </a:avLst>
          </a:prstGeom>
          <a:solidFill>
            <a:srgbClr val="0070C0"/>
          </a:solidFill>
          <a:ln w="44450" cmpd="dbl">
            <a:solidFill>
              <a:srgbClr val="FF0000"/>
            </a:solidFill>
          </a:ln>
        </p:spPr>
        <p:style>
          <a:lnRef idx="3">
            <a:schemeClr val="lt1"/>
          </a:lnRef>
          <a:fillRef idx="1">
            <a:schemeClr val="accent5"/>
          </a:fillRef>
          <a:effectRef idx="1">
            <a:schemeClr val="accent5"/>
          </a:effectRef>
          <a:fontRef idx="minor">
            <a:schemeClr val="lt1"/>
          </a:fontRef>
        </p:style>
        <p:txBody>
          <a:bodyPr vert="horz" lIns="91440" tIns="45720" rIns="91440" bIns="45720" rtlCol="0" anchor="ctr">
            <a:noAutofit/>
          </a:bodyPr>
          <a:lstStyle/>
          <a:p>
            <a:pPr>
              <a:spcBef>
                <a:spcPct val="0"/>
              </a:spcBef>
              <a:defRPr/>
            </a:pPr>
            <a:r>
              <a:rPr lang="ja-JP" altLang="en-US" sz="3600" b="1" dirty="0">
                <a:ln w="12700">
                  <a:solidFill>
                    <a:schemeClr val="tx1"/>
                  </a:solid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④どんな危険</a:t>
            </a:r>
            <a:r>
              <a:rPr lang="ja-JP" altLang="en-US" sz="3600" b="1" dirty="0" smtClean="0">
                <a:ln w="12700">
                  <a:solidFill>
                    <a:schemeClr val="tx1"/>
                  </a:solid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があるの？</a:t>
            </a:r>
            <a:endParaRPr kumimoji="1" lang="ja-JP" altLang="en-US" sz="3600" b="1" i="0" u="none" strike="noStrike" kern="1200" cap="none" spc="0" normalizeH="0" baseline="0" noProof="0" dirty="0">
              <a:ln w="12700">
                <a:solidFill>
                  <a:schemeClr val="tx1"/>
                </a:solidFill>
                <a:prstDash val="solid"/>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7453521" y="6504213"/>
            <a:ext cx="1510350" cy="369332"/>
          </a:xfrm>
          <a:prstGeom prst="rect">
            <a:avLst/>
          </a:prstGeom>
        </p:spPr>
        <p:txBody>
          <a:bodyPr wrap="none">
            <a:spAutoFit/>
          </a:bodyPr>
          <a:lstStyle/>
          <a:p>
            <a:r>
              <a:rPr lang="en-US" altLang="ja-JP" dirty="0"/>
              <a:t>© Nintendo</a:t>
            </a:r>
            <a:endParaRPr lang="ja-JP" altLang="en-US" dirty="0"/>
          </a:p>
        </p:txBody>
      </p:sp>
    </p:spTree>
    <p:extLst>
      <p:ext uri="{BB962C8B-B14F-4D97-AF65-F5344CB8AC3E}">
        <p14:creationId xmlns:p14="http://schemas.microsoft.com/office/powerpoint/2010/main" val="690818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1+#ppt_w/2"/>
                                          </p:val>
                                        </p:tav>
                                        <p:tav tm="100000">
                                          <p:val>
                                            <p:strVal val="#ppt_x"/>
                                          </p:val>
                                        </p:tav>
                                      </p:tavLst>
                                    </p:anim>
                                    <p:anim calcmode="lin" valueType="num">
                                      <p:cBhvr additive="base">
                                        <p:cTn id="14"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1+#ppt_w/2"/>
                                          </p:val>
                                        </p:tav>
                                        <p:tav tm="100000">
                                          <p:val>
                                            <p:strVal val="#ppt_x"/>
                                          </p:val>
                                        </p:tav>
                                      </p:tavLst>
                                    </p:anim>
                                    <p:anim calcmode="lin" valueType="num">
                                      <p:cBhvr additive="base">
                                        <p:cTn id="2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1+#ppt_w/2"/>
                                          </p:val>
                                        </p:tav>
                                        <p:tav tm="100000">
                                          <p:val>
                                            <p:strVal val="#ppt_x"/>
                                          </p:val>
                                        </p:tav>
                                      </p:tavLst>
                                    </p:anim>
                                    <p:anim calcmode="lin" valueType="num">
                                      <p:cBhvr additive="base">
                                        <p:cTn id="26"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0" y="0"/>
            <a:ext cx="9144000" cy="1722520"/>
          </a:xfrm>
        </p:spPr>
        <p:txBody>
          <a:bodyPr>
            <a:noAutofit/>
          </a:bodyPr>
          <a:lstStyle/>
          <a:p>
            <a:pPr algn="l"/>
            <a:r>
              <a:rPr kumimoji="1" lang="ja-JP" altLang="en-US"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rPr>
              <a:t>「</a:t>
            </a:r>
            <a:r>
              <a:rPr kumimoji="1" lang="en-US" altLang="ja-JP"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rPr>
              <a:t>Nintendo</a:t>
            </a:r>
            <a:r>
              <a:rPr kumimoji="1" lang="ja-JP" altLang="en-US"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rPr>
              <a:t>３</a:t>
            </a:r>
            <a:r>
              <a:rPr kumimoji="1" lang="en-US" altLang="ja-JP"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rPr>
              <a:t>DS</a:t>
            </a:r>
            <a:r>
              <a:rPr kumimoji="1" lang="ja-JP" altLang="en-US"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rPr>
              <a:t>」に</a:t>
            </a:r>
            <a:r>
              <a:rPr kumimoji="1" lang="en-US" altLang="ja-JP"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rPr>
              <a:t/>
            </a:r>
            <a:br>
              <a:rPr kumimoji="1" lang="en-US" altLang="ja-JP"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rPr>
            </a:br>
            <a:r>
              <a:rPr kumimoji="1" lang="ja-JP" altLang="en-US"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rPr>
              <a:t>　　内蔵されているアプリとは</a:t>
            </a:r>
            <a:r>
              <a:rPr kumimoji="1" lang="en-US" altLang="ja-JP"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rPr>
              <a:t>…</a:t>
            </a:r>
            <a:endParaRPr kumimoji="1" lang="ja-JP" altLang="en-US" b="1" dirty="0">
              <a:ln w="12700">
                <a:solidFill>
                  <a:srgbClr val="FF0000"/>
                </a:solidFill>
                <a:prstDash val="solid"/>
              </a:ln>
              <a:solidFill>
                <a:srgbClr val="FF9999"/>
              </a:solidFill>
              <a:effectLst>
                <a:outerShdw blurRad="41275" dist="20320" dir="1800000" algn="tl" rotWithShape="0">
                  <a:srgbClr val="000000">
                    <a:alpha val="40000"/>
                  </a:srgbClr>
                </a:outerShdw>
              </a:effectLst>
            </a:endParaRPr>
          </a:p>
        </p:txBody>
      </p:sp>
      <p:pic>
        <p:nvPicPr>
          <p:cNvPr id="2052" name="Picture 4" descr="U:\Desktop\miiverse_logo.png"/>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251520" y="1844824"/>
            <a:ext cx="2352675" cy="135255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U:\Desktop\miistudio_logo.png"/>
          <p:cNvPicPr>
            <a:picLocks noChangeAspect="1" noChangeArrowheads="1"/>
          </p:cNvPicPr>
          <p:nvPr/>
        </p:nvPicPr>
        <p:blipFill>
          <a:blip r:embed="rId4" cstate="print">
            <a:extLst>
              <a:ext uri="{28A0092B-C50C-407E-A947-70E740481C1C}">
                <a14:useLocalDpi xmlns:a14="http://schemas.microsoft.com/office/drawing/2010/main"/>
              </a:ext>
            </a:extLst>
          </a:blip>
          <a:srcRect/>
          <a:stretch>
            <a:fillRect/>
          </a:stretch>
        </p:blipFill>
        <p:spPr bwMode="auto">
          <a:xfrm>
            <a:off x="323528" y="5032524"/>
            <a:ext cx="2352675" cy="135255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U:\Desktop\mii_logo.png"/>
          <p:cNvPicPr>
            <a:picLocks noChangeAspect="1" noChangeArrowheads="1"/>
          </p:cNvPicPr>
          <p:nvPr/>
        </p:nvPicPr>
        <p:blipFill>
          <a:blip r:embed="rId5" cstate="print">
            <a:extLst>
              <a:ext uri="{28A0092B-C50C-407E-A947-70E740481C1C}">
                <a14:useLocalDpi xmlns:a14="http://schemas.microsoft.com/office/drawing/2010/main"/>
              </a:ext>
            </a:extLst>
          </a:blip>
          <a:srcRect/>
          <a:stretch>
            <a:fillRect/>
          </a:stretch>
        </p:blipFill>
        <p:spPr bwMode="auto">
          <a:xfrm>
            <a:off x="330300" y="3223146"/>
            <a:ext cx="2352675" cy="1352550"/>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U:\Desktop\camera_logo.png"/>
          <p:cNvPicPr>
            <a:picLocks noChangeAspect="1" noChangeArrowheads="1"/>
          </p:cNvPicPr>
          <p:nvPr/>
        </p:nvPicPr>
        <p:blipFill>
          <a:blip r:embed="rId6" cstate="print">
            <a:extLst>
              <a:ext uri="{28A0092B-C50C-407E-A947-70E740481C1C}">
                <a14:useLocalDpi xmlns:a14="http://schemas.microsoft.com/office/drawing/2010/main"/>
              </a:ext>
            </a:extLst>
          </a:blip>
          <a:srcRect/>
          <a:stretch>
            <a:fillRect/>
          </a:stretch>
        </p:blipFill>
        <p:spPr bwMode="auto">
          <a:xfrm>
            <a:off x="3059832" y="5157192"/>
            <a:ext cx="2352675" cy="1352550"/>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U:\Desktop\sound_logo.png"/>
          <p:cNvPicPr>
            <a:picLocks noChangeAspect="1" noChangeArrowheads="1"/>
          </p:cNvPicPr>
          <p:nvPr/>
        </p:nvPicPr>
        <p:blipFill>
          <a:blip r:embed="rId7" cstate="print">
            <a:extLst>
              <a:ext uri="{28A0092B-C50C-407E-A947-70E740481C1C}">
                <a14:useLocalDpi xmlns:a14="http://schemas.microsoft.com/office/drawing/2010/main"/>
              </a:ext>
            </a:extLst>
          </a:blip>
          <a:srcRect/>
          <a:stretch>
            <a:fillRect/>
          </a:stretch>
        </p:blipFill>
        <p:spPr bwMode="auto">
          <a:xfrm>
            <a:off x="6588224" y="3473003"/>
            <a:ext cx="2352675" cy="1352550"/>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U:\Desktop\ar_logo.png"/>
          <p:cNvPicPr>
            <a:picLocks noChangeAspect="1" noChangeArrowheads="1"/>
          </p:cNvPicPr>
          <p:nvPr/>
        </p:nvPicPr>
        <p:blipFill>
          <a:blip r:embed="rId8" cstate="print">
            <a:extLst>
              <a:ext uri="{28A0092B-C50C-407E-A947-70E740481C1C}">
                <a14:useLocalDpi xmlns:a14="http://schemas.microsoft.com/office/drawing/2010/main"/>
              </a:ext>
            </a:extLst>
          </a:blip>
          <a:srcRect/>
          <a:stretch>
            <a:fillRect/>
          </a:stretch>
        </p:blipFill>
        <p:spPr bwMode="auto">
          <a:xfrm>
            <a:off x="6588223" y="5157192"/>
            <a:ext cx="2352675" cy="1352550"/>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U:\Desktop\face_logo.png"/>
          <p:cNvPicPr>
            <a:picLocks noChangeAspect="1" noChangeArrowheads="1"/>
          </p:cNvPicPr>
          <p:nvPr/>
        </p:nvPicPr>
        <p:blipFill>
          <a:blip r:embed="rId9" cstate="print">
            <a:extLst>
              <a:ext uri="{28A0092B-C50C-407E-A947-70E740481C1C}">
                <a14:useLocalDpi xmlns:a14="http://schemas.microsoft.com/office/drawing/2010/main"/>
              </a:ext>
            </a:extLst>
          </a:blip>
          <a:srcRect/>
          <a:stretch>
            <a:fillRect/>
          </a:stretch>
        </p:blipFill>
        <p:spPr bwMode="auto">
          <a:xfrm>
            <a:off x="6300192" y="1787823"/>
            <a:ext cx="2352675" cy="1352550"/>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11" descr="U:\Desktop\memory_logo.png"/>
          <p:cNvPicPr>
            <a:picLocks noChangeAspect="1" noChangeArrowheads="1"/>
          </p:cNvPicPr>
          <p:nvPr/>
        </p:nvPicPr>
        <p:blipFill>
          <a:blip r:embed="rId10" cstate="print">
            <a:extLst>
              <a:ext uri="{28A0092B-C50C-407E-A947-70E740481C1C}">
                <a14:useLocalDpi xmlns:a14="http://schemas.microsoft.com/office/drawing/2010/main"/>
              </a:ext>
            </a:extLst>
          </a:blip>
          <a:srcRect/>
          <a:stretch>
            <a:fillRect/>
          </a:stretch>
        </p:blipFill>
        <p:spPr bwMode="auto">
          <a:xfrm>
            <a:off x="4790703" y="3953098"/>
            <a:ext cx="2352675" cy="1352550"/>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U:\Desktop\nintendozone_logo.png"/>
          <p:cNvPicPr>
            <a:picLocks noChangeAspect="1" noChangeArrowheads="1"/>
          </p:cNvPicPr>
          <p:nvPr/>
        </p:nvPicPr>
        <p:blipFill>
          <a:blip r:embed="rId11" cstate="print">
            <a:extLst>
              <a:ext uri="{28A0092B-C50C-407E-A947-70E740481C1C}">
                <a14:useLocalDpi xmlns:a14="http://schemas.microsoft.com/office/drawing/2010/main"/>
              </a:ext>
            </a:extLst>
          </a:blip>
          <a:srcRect/>
          <a:stretch>
            <a:fillRect/>
          </a:stretch>
        </p:blipFill>
        <p:spPr bwMode="auto">
          <a:xfrm>
            <a:off x="2654623" y="3498924"/>
            <a:ext cx="2352675" cy="1352550"/>
          </a:xfrm>
          <a:prstGeom prst="rect">
            <a:avLst/>
          </a:prstGeom>
          <a:noFill/>
          <a:extLst>
            <a:ext uri="{909E8E84-426E-40DD-AFC4-6F175D3DCCD1}">
              <a14:hiddenFill xmlns:a14="http://schemas.microsoft.com/office/drawing/2010/main">
                <a:solidFill>
                  <a:srgbClr val="FFFFFF"/>
                </a:solidFill>
              </a14:hiddenFill>
            </a:ext>
          </a:extLst>
        </p:spPr>
      </p:pic>
      <p:pic>
        <p:nvPicPr>
          <p:cNvPr id="2061" name="Picture 13" descr="U:\Desktop\browser_logo.png"/>
          <p:cNvPicPr>
            <a:picLocks noChangeAspect="1" noChangeArrowheads="1"/>
          </p:cNvPicPr>
          <p:nvPr/>
        </p:nvPicPr>
        <p:blipFill>
          <a:blip r:embed="rId12" cstate="print">
            <a:extLst>
              <a:ext uri="{28A0092B-C50C-407E-A947-70E740481C1C}">
                <a14:useLocalDpi xmlns:a14="http://schemas.microsoft.com/office/drawing/2010/main"/>
              </a:ext>
            </a:extLst>
          </a:blip>
          <a:srcRect/>
          <a:stretch>
            <a:fillRect/>
          </a:stretch>
        </p:blipFill>
        <p:spPr bwMode="auto">
          <a:xfrm>
            <a:off x="3347864" y="1741463"/>
            <a:ext cx="2352675" cy="1352550"/>
          </a:xfrm>
          <a:prstGeom prst="rect">
            <a:avLst/>
          </a:prstGeom>
          <a:noFill/>
          <a:extLst>
            <a:ext uri="{909E8E84-426E-40DD-AFC4-6F175D3DCCD1}">
              <a14:hiddenFill xmlns:a14="http://schemas.microsoft.com/office/drawing/2010/main">
                <a:solidFill>
                  <a:srgbClr val="FFFFFF"/>
                </a:solidFill>
              </a14:hiddenFill>
            </a:ext>
          </a:extLst>
        </p:spPr>
      </p:pic>
      <p:sp>
        <p:nvSpPr>
          <p:cNvPr id="13" name="正方形/長方形 12"/>
          <p:cNvSpPr/>
          <p:nvPr/>
        </p:nvSpPr>
        <p:spPr>
          <a:xfrm>
            <a:off x="7617143" y="6505061"/>
            <a:ext cx="1510350" cy="369332"/>
          </a:xfrm>
          <a:prstGeom prst="rect">
            <a:avLst/>
          </a:prstGeom>
        </p:spPr>
        <p:txBody>
          <a:bodyPr wrap="none">
            <a:spAutoFit/>
          </a:bodyPr>
          <a:lstStyle/>
          <a:p>
            <a:r>
              <a:rPr lang="en-US" altLang="ja-JP" dirty="0"/>
              <a:t>© Nintendo</a:t>
            </a:r>
            <a:endParaRPr lang="ja-JP" altLang="en-US" dirty="0"/>
          </a:p>
        </p:txBody>
      </p:sp>
    </p:spTree>
    <p:extLst>
      <p:ext uri="{BB962C8B-B14F-4D97-AF65-F5344CB8AC3E}">
        <p14:creationId xmlns:p14="http://schemas.microsoft.com/office/powerpoint/2010/main" val="42582891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 y="0"/>
            <a:ext cx="9144001" cy="980728"/>
          </a:xfrm>
        </p:spPr>
        <p:txBody>
          <a:bodyPr>
            <a:noAutofit/>
          </a:bodyPr>
          <a:lstStyle/>
          <a:p>
            <a:r>
              <a:rPr kumimoji="1" lang="ja-JP" altLang="en-US"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rPr>
              <a:t>「</a:t>
            </a:r>
            <a:r>
              <a:rPr kumimoji="1" lang="en-US" altLang="ja-JP"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rPr>
              <a:t>Browser</a:t>
            </a:r>
            <a:r>
              <a:rPr kumimoji="1" lang="ja-JP" altLang="en-US"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rPr>
              <a:t>」も内蔵</a:t>
            </a:r>
            <a:endParaRPr kumimoji="1" lang="ja-JP" altLang="en-US" b="1" dirty="0">
              <a:ln w="12700">
                <a:solidFill>
                  <a:srgbClr val="FF0000"/>
                </a:solidFill>
                <a:prstDash val="solid"/>
              </a:ln>
              <a:solidFill>
                <a:srgbClr val="FF9999"/>
              </a:solidFill>
              <a:effectLst>
                <a:outerShdw blurRad="41275" dist="20320" dir="1800000" algn="tl" rotWithShape="0">
                  <a:srgbClr val="000000">
                    <a:alpha val="40000"/>
                  </a:srgbClr>
                </a:outerShdw>
              </a:effectLst>
            </a:endParaRPr>
          </a:p>
        </p:txBody>
      </p:sp>
      <p:sp>
        <p:nvSpPr>
          <p:cNvPr id="6" name="角丸四角形 5"/>
          <p:cNvSpPr/>
          <p:nvPr/>
        </p:nvSpPr>
        <p:spPr>
          <a:xfrm>
            <a:off x="6084168" y="4676775"/>
            <a:ext cx="2880318" cy="1728192"/>
          </a:xfrm>
          <a:prstGeom prst="roundRect">
            <a:avLst/>
          </a:prstGeom>
          <a:ln w="57150" cmpd="dbl">
            <a:solidFill>
              <a:srgbClr val="FF0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2400" b="1" dirty="0" smtClean="0">
                <a:ln w="12700">
                  <a:noFill/>
                  <a:prstDash val="solid"/>
                </a:ln>
                <a:solidFill>
                  <a:schemeClr val="tx1"/>
                </a:solidFill>
                <a:effectLst>
                  <a:outerShdw blurRad="41275" dist="20320" dir="1800000" algn="tl" rotWithShape="0">
                    <a:srgbClr val="000000">
                      <a:alpha val="40000"/>
                    </a:srgbClr>
                  </a:outerShdw>
                </a:effectLst>
              </a:rPr>
              <a:t>求められる</a:t>
            </a:r>
            <a:endParaRPr kumimoji="1" lang="en-US" altLang="ja-JP" sz="2400" b="1" dirty="0" smtClean="0">
              <a:ln w="12700">
                <a:noFill/>
                <a:prstDash val="solid"/>
              </a:ln>
              <a:solidFill>
                <a:schemeClr val="tx1"/>
              </a:solidFill>
              <a:effectLst>
                <a:outerShdw blurRad="41275" dist="20320" dir="1800000" algn="tl" rotWithShape="0">
                  <a:srgbClr val="000000">
                    <a:alpha val="40000"/>
                  </a:srgbClr>
                </a:outerShdw>
              </a:effectLst>
            </a:endParaRPr>
          </a:p>
          <a:p>
            <a:pPr algn="ctr"/>
            <a:r>
              <a:rPr lang="ja-JP" altLang="en-US" sz="2400" b="1" dirty="0" smtClean="0">
                <a:ln w="12700">
                  <a:noFill/>
                  <a:prstDash val="solid"/>
                </a:ln>
                <a:solidFill>
                  <a:schemeClr val="tx1"/>
                </a:solidFill>
                <a:effectLst>
                  <a:outerShdw blurRad="41275" dist="20320" dir="1800000" algn="tl" rotWithShape="0">
                    <a:srgbClr val="000000">
                      <a:alpha val="40000"/>
                    </a:srgbClr>
                  </a:outerShdw>
                </a:effectLst>
              </a:rPr>
              <a:t>情報モラルとは？</a:t>
            </a:r>
            <a:endParaRPr kumimoji="1" lang="en-US" altLang="ja-JP" sz="2400" b="1" dirty="0" smtClean="0">
              <a:ln w="12700">
                <a:noFill/>
                <a:prstDash val="solid"/>
              </a:ln>
              <a:solidFill>
                <a:schemeClr val="tx1"/>
              </a:solidFill>
              <a:effectLst>
                <a:outerShdw blurRad="41275" dist="20320" dir="1800000" algn="tl" rotWithShape="0">
                  <a:srgbClr val="000000">
                    <a:alpha val="40000"/>
                  </a:srgbClr>
                </a:outerShdw>
              </a:effectLst>
            </a:endParaRPr>
          </a:p>
        </p:txBody>
      </p:sp>
      <p:pic>
        <p:nvPicPr>
          <p:cNvPr id="10" name="Picture 13" descr="U:\Desktop\browser_logo.png"/>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395536" y="1068338"/>
            <a:ext cx="2352675" cy="1352550"/>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U:\Desktop\logo_3ds.png"/>
          <p:cNvPicPr>
            <a:picLocks noChangeAspect="1" noChangeArrowheads="1"/>
          </p:cNvPicPr>
          <p:nvPr/>
        </p:nvPicPr>
        <p:blipFill>
          <a:blip r:embed="rId4" cstate="print">
            <a:extLst>
              <a:ext uri="{28A0092B-C50C-407E-A947-70E740481C1C}">
                <a14:useLocalDpi xmlns:a14="http://schemas.microsoft.com/office/drawing/2010/main"/>
              </a:ext>
            </a:extLst>
          </a:blip>
          <a:srcRect/>
          <a:stretch>
            <a:fillRect/>
          </a:stretch>
        </p:blipFill>
        <p:spPr bwMode="auto">
          <a:xfrm>
            <a:off x="3563888" y="3482644"/>
            <a:ext cx="2703737" cy="810882"/>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U:\Desktop\img_explain.png"/>
          <p:cNvPicPr>
            <a:picLocks noChangeAspect="1" noChangeArrowheads="1"/>
          </p:cNvPicPr>
          <p:nvPr/>
        </p:nvPicPr>
        <p:blipFill>
          <a:blip r:embed="rId5" cstate="print">
            <a:extLst>
              <a:ext uri="{28A0092B-C50C-407E-A947-70E740481C1C}">
                <a14:useLocalDpi xmlns:a14="http://schemas.microsoft.com/office/drawing/2010/main"/>
              </a:ext>
            </a:extLst>
          </a:blip>
          <a:srcRect/>
          <a:stretch>
            <a:fillRect/>
          </a:stretch>
        </p:blipFill>
        <p:spPr bwMode="auto">
          <a:xfrm>
            <a:off x="226367" y="4077072"/>
            <a:ext cx="2977482" cy="2556199"/>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U:\Desktop\img_main_console.pn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6084168" y="927421"/>
            <a:ext cx="3011016" cy="2738480"/>
          </a:xfrm>
          <a:prstGeom prst="rect">
            <a:avLst/>
          </a:prstGeom>
          <a:noFill/>
          <a:extLst>
            <a:ext uri="{909E8E84-426E-40DD-AFC4-6F175D3DCCD1}">
              <a14:hiddenFill xmlns:a14="http://schemas.microsoft.com/office/drawing/2010/main">
                <a:solidFill>
                  <a:srgbClr val="FFFFFF"/>
                </a:solidFill>
              </a14:hiddenFill>
            </a:ext>
          </a:extLst>
        </p:spPr>
      </p:pic>
      <p:sp>
        <p:nvSpPr>
          <p:cNvPr id="14" name="角丸四角形吹き出し 13"/>
          <p:cNvSpPr/>
          <p:nvPr/>
        </p:nvSpPr>
        <p:spPr>
          <a:xfrm>
            <a:off x="226366" y="2640310"/>
            <a:ext cx="2977482" cy="1247775"/>
          </a:xfrm>
          <a:prstGeom prst="wedgeRoundRectCallout">
            <a:avLst>
              <a:gd name="adj1" fmla="val 5563"/>
              <a:gd name="adj2" fmla="val 13069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撮影した画像を</a:t>
            </a:r>
            <a:endParaRPr kumimoji="1" lang="en-US" altLang="ja-JP"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r>
              <a:rPr kumimoji="1" lang="ja-JP" alt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アップロード</a:t>
            </a:r>
            <a:endParaRPr kumimoji="1" lang="ja-JP" alt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角丸四角形吹き出し 2"/>
          <p:cNvSpPr/>
          <p:nvPr/>
        </p:nvSpPr>
        <p:spPr>
          <a:xfrm>
            <a:off x="2987824" y="927420"/>
            <a:ext cx="2621405" cy="1247775"/>
          </a:xfrm>
          <a:prstGeom prst="wedgeRoundRectCallout">
            <a:avLst>
              <a:gd name="adj1" fmla="val 77031"/>
              <a:gd name="adj2" fmla="val 3909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プレイ中に</a:t>
            </a:r>
            <a:endParaRPr kumimoji="1" lang="en-US" altLang="ja-JP"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r>
              <a:rPr kumimoji="1" lang="ja-JP" alt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調べられる！</a:t>
            </a:r>
            <a:endParaRPr kumimoji="1" lang="ja-JP" alt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5" name="角丸四角形吹き出し 14"/>
          <p:cNvSpPr/>
          <p:nvPr/>
        </p:nvSpPr>
        <p:spPr>
          <a:xfrm>
            <a:off x="3380432" y="4916983"/>
            <a:ext cx="2472753" cy="1247775"/>
          </a:xfrm>
          <a:prstGeom prst="wedgeRoundRectCallout">
            <a:avLst>
              <a:gd name="adj1" fmla="val -1878"/>
              <a:gd name="adj2" fmla="val -9793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r>
              <a:rPr kumimoji="1" lang="ja-JP"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新機能</a:t>
            </a:r>
            <a:r>
              <a:rPr kumimoji="1" lang="en-US" altLang="ja-JP"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p>
          <a:p>
            <a:pPr algn="ctr"/>
            <a:r>
              <a:rPr kumimoji="1" lang="ja-JP" alt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動画ＯＫ！</a:t>
            </a:r>
            <a:endParaRPr kumimoji="1" lang="ja-JP" altLang="en-US" sz="3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1" name="正方形/長方形 10"/>
          <p:cNvSpPr/>
          <p:nvPr/>
        </p:nvSpPr>
        <p:spPr>
          <a:xfrm>
            <a:off x="7617143" y="6505061"/>
            <a:ext cx="1510350" cy="369332"/>
          </a:xfrm>
          <a:prstGeom prst="rect">
            <a:avLst/>
          </a:prstGeom>
        </p:spPr>
        <p:txBody>
          <a:bodyPr wrap="none">
            <a:spAutoFit/>
          </a:bodyPr>
          <a:lstStyle/>
          <a:p>
            <a:r>
              <a:rPr lang="en-US" altLang="ja-JP" dirty="0"/>
              <a:t>© Nintendo</a:t>
            </a:r>
            <a:endParaRPr lang="ja-JP" altLang="en-US" dirty="0"/>
          </a:p>
        </p:txBody>
      </p:sp>
    </p:spTree>
    <p:extLst>
      <p:ext uri="{BB962C8B-B14F-4D97-AF65-F5344CB8AC3E}">
        <p14:creationId xmlns:p14="http://schemas.microsoft.com/office/powerpoint/2010/main" val="1678609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4" grpId="0" animBg="1"/>
      <p:bldP spid="3"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85762" y="116632"/>
            <a:ext cx="9482298" cy="864096"/>
          </a:xfrm>
        </p:spPr>
        <p:txBody>
          <a:bodyPr>
            <a:noAutofit/>
          </a:bodyPr>
          <a:lstStyle/>
          <a:p>
            <a:r>
              <a:rPr kumimoji="1" lang="ja-JP" altLang="en-US" sz="4000"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rPr>
              <a:t>「すれちがい</a:t>
            </a:r>
            <a:r>
              <a:rPr kumimoji="1" lang="en-US" altLang="ja-JP" sz="4000" b="1" dirty="0" err="1" smtClean="0">
                <a:ln w="12700">
                  <a:solidFill>
                    <a:srgbClr val="FF0000"/>
                  </a:solidFill>
                  <a:prstDash val="solid"/>
                </a:ln>
                <a:solidFill>
                  <a:srgbClr val="FF9999"/>
                </a:solidFill>
                <a:effectLst>
                  <a:outerShdw blurRad="41275" dist="20320" dir="1800000" algn="tl" rotWithShape="0">
                    <a:srgbClr val="000000">
                      <a:alpha val="40000"/>
                    </a:srgbClr>
                  </a:outerShdw>
                </a:effectLst>
              </a:rPr>
              <a:t>Mii</a:t>
            </a:r>
            <a:r>
              <a:rPr kumimoji="1" lang="ja-JP" altLang="en-US" sz="4000"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rPr>
              <a:t>通信」</a:t>
            </a:r>
            <a:endParaRPr kumimoji="1" lang="ja-JP" altLang="en-US" sz="4000" b="1" dirty="0">
              <a:ln w="12700">
                <a:solidFill>
                  <a:srgbClr val="FF0000"/>
                </a:solidFill>
                <a:prstDash val="solid"/>
              </a:ln>
              <a:solidFill>
                <a:srgbClr val="FF9999"/>
              </a:solidFill>
              <a:effectLst>
                <a:outerShdw blurRad="41275" dist="20320" dir="1800000" algn="tl" rotWithShape="0">
                  <a:srgbClr val="000000">
                    <a:alpha val="40000"/>
                  </a:srgbClr>
                </a:outerShdw>
              </a:effectLst>
            </a:endParaRPr>
          </a:p>
        </p:txBody>
      </p:sp>
      <p:sp>
        <p:nvSpPr>
          <p:cNvPr id="3" name="角丸四角形 2"/>
          <p:cNvSpPr/>
          <p:nvPr/>
        </p:nvSpPr>
        <p:spPr>
          <a:xfrm>
            <a:off x="2761975" y="1124744"/>
            <a:ext cx="3443487" cy="12477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すれちがい通信をした</a:t>
            </a:r>
            <a:endParaRPr kumimoji="1" lang="en-US" altLang="ja-JP"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r>
              <a:rPr kumimoji="1" lang="ja-JP" alt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プレイヤーと交流</a:t>
            </a:r>
            <a:endParaRPr kumimoji="1" lang="ja-JP" alt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角丸四角形 5"/>
          <p:cNvSpPr/>
          <p:nvPr/>
        </p:nvSpPr>
        <p:spPr>
          <a:xfrm>
            <a:off x="3635896" y="4842086"/>
            <a:ext cx="4968552" cy="1704975"/>
          </a:xfrm>
          <a:prstGeom prst="roundRect">
            <a:avLst/>
          </a:prstGeom>
          <a:ln w="57150" cmpd="dbl">
            <a:solidFill>
              <a:srgbClr val="FF0000"/>
            </a:solidFill>
          </a:ln>
        </p:spPr>
        <p:style>
          <a:lnRef idx="2">
            <a:schemeClr val="accent5">
              <a:shade val="50000"/>
            </a:schemeClr>
          </a:lnRef>
          <a:fillRef idx="1">
            <a:schemeClr val="accent5"/>
          </a:fillRef>
          <a:effectRef idx="0">
            <a:schemeClr val="accent5"/>
          </a:effectRef>
          <a:fontRef idx="minor">
            <a:schemeClr val="lt1"/>
          </a:fontRef>
        </p:style>
        <p:txBody>
          <a:bodyPr rtlCol="0" anchor="t"/>
          <a:lstStyle/>
          <a:p>
            <a:pPr algn="ctr"/>
            <a:r>
              <a:rPr lang="ja-JP" altLang="en-US" sz="2400" b="1" dirty="0" smtClean="0">
                <a:ln w="12700">
                  <a:noFill/>
                  <a:prstDash val="solid"/>
                </a:ln>
                <a:solidFill>
                  <a:schemeClr val="tx1"/>
                </a:solidFill>
                <a:effectLst>
                  <a:outerShdw blurRad="41275" dist="20320" dir="1800000" algn="tl" rotWithShape="0">
                    <a:srgbClr val="000000">
                      <a:alpha val="40000"/>
                    </a:srgbClr>
                  </a:outerShdw>
                </a:effectLst>
              </a:rPr>
              <a:t>３ＤＳを持ったまま近づいた人と簡単な情報の交換が可能</a:t>
            </a:r>
            <a:endParaRPr lang="en-US" altLang="ja-JP" sz="2400" b="1" dirty="0" smtClean="0">
              <a:ln w="12700">
                <a:noFill/>
                <a:prstDash val="solid"/>
              </a:ln>
              <a:solidFill>
                <a:schemeClr val="tx1"/>
              </a:solidFill>
              <a:effectLst>
                <a:outerShdw blurRad="41275" dist="20320" dir="1800000" algn="tl" rotWithShape="0">
                  <a:srgbClr val="000000">
                    <a:alpha val="40000"/>
                  </a:srgbClr>
                </a:outerShdw>
              </a:effectLst>
            </a:endParaRPr>
          </a:p>
          <a:p>
            <a:pPr algn="ctr"/>
            <a:r>
              <a:rPr kumimoji="1" lang="ja-JP" altLang="en-US" sz="2400" b="1" dirty="0" smtClean="0">
                <a:ln w="12700">
                  <a:noFill/>
                  <a:prstDash val="solid"/>
                </a:ln>
                <a:solidFill>
                  <a:schemeClr val="tx1"/>
                </a:solidFill>
                <a:effectLst>
                  <a:outerShdw blurRad="41275" dist="20320" dir="1800000" algn="tl" rotWithShape="0">
                    <a:srgbClr val="000000">
                      <a:alpha val="40000"/>
                    </a:srgbClr>
                  </a:outerShdw>
                </a:effectLst>
              </a:rPr>
              <a:t>ゲームがさらに楽しめる要素も</a:t>
            </a:r>
            <a:endParaRPr kumimoji="1" lang="en-US" altLang="ja-JP" sz="2400" b="1" dirty="0" smtClean="0">
              <a:ln w="12700">
                <a:noFill/>
                <a:prstDash val="solid"/>
              </a:ln>
              <a:solidFill>
                <a:schemeClr val="tx1"/>
              </a:solidFill>
              <a:effectLst>
                <a:outerShdw blurRad="41275" dist="20320" dir="1800000" algn="tl" rotWithShape="0">
                  <a:srgbClr val="000000">
                    <a:alpha val="40000"/>
                  </a:srgbClr>
                </a:outerShdw>
              </a:effectLst>
            </a:endParaRPr>
          </a:p>
          <a:p>
            <a:pPr algn="r"/>
            <a:r>
              <a:rPr lang="ja-JP" altLang="en-US" sz="2400" b="1" u="sng" dirty="0">
                <a:ln w="12700">
                  <a:noFill/>
                  <a:prstDash val="solid"/>
                </a:ln>
                <a:solidFill>
                  <a:srgbClr val="002060"/>
                </a:solidFill>
              </a:rPr>
              <a:t>気をつけるべき点</a:t>
            </a:r>
            <a:r>
              <a:rPr lang="ja-JP" altLang="en-US" sz="2400" b="1" u="sng" dirty="0" smtClean="0">
                <a:ln w="12700">
                  <a:noFill/>
                  <a:prstDash val="solid"/>
                </a:ln>
                <a:solidFill>
                  <a:srgbClr val="002060"/>
                </a:solidFill>
              </a:rPr>
              <a:t>は・・・</a:t>
            </a:r>
            <a:endParaRPr kumimoji="1" lang="ja-JP" altLang="en-US" sz="2400" b="1" u="sng" dirty="0">
              <a:ln w="12700">
                <a:noFill/>
                <a:prstDash val="solid"/>
              </a:ln>
              <a:solidFill>
                <a:srgbClr val="002060"/>
              </a:solidFill>
            </a:endParaRPr>
          </a:p>
        </p:txBody>
      </p:sp>
      <p:pic>
        <p:nvPicPr>
          <p:cNvPr id="10" name="Picture 6" descr="U:\Desktop\mii_logo.pn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4271" r="12487"/>
          <a:stretch/>
        </p:blipFill>
        <p:spPr bwMode="auto">
          <a:xfrm>
            <a:off x="179512" y="908720"/>
            <a:ext cx="2425700" cy="1903998"/>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U:\Desktop\Nintendo　関連画像\すれ違いMii広場\flow_howtoplay01.png"/>
          <p:cNvPicPr>
            <a:picLocks noChangeAspect="1" noChangeArrowheads="1"/>
          </p:cNvPicPr>
          <p:nvPr/>
        </p:nvPicPr>
        <p:blipFill>
          <a:blip r:embed="rId4" cstate="print">
            <a:extLst>
              <a:ext uri="{28A0092B-C50C-407E-A947-70E740481C1C}">
                <a14:useLocalDpi xmlns:a14="http://schemas.microsoft.com/office/drawing/2010/main"/>
              </a:ext>
            </a:extLst>
          </a:blip>
          <a:srcRect/>
          <a:stretch>
            <a:fillRect/>
          </a:stretch>
        </p:blipFill>
        <p:spPr bwMode="auto">
          <a:xfrm>
            <a:off x="2884203" y="2712499"/>
            <a:ext cx="2992449" cy="1946117"/>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U:\Desktop\Nintendo　関連画像\すれ違いMii広場\flow_howtoplay02.pn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295921" y="4797152"/>
            <a:ext cx="2520280" cy="1704975"/>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U:\Desktop\Nintendo　関連画像\すれ違いMii広場\flow_howtoplay03.pn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6205462" y="2737652"/>
            <a:ext cx="2664599" cy="1704975"/>
          </a:xfrm>
          <a:prstGeom prst="rect">
            <a:avLst/>
          </a:prstGeom>
          <a:noFill/>
          <a:extLst>
            <a:ext uri="{909E8E84-426E-40DD-AFC4-6F175D3DCCD1}">
              <a14:hiddenFill xmlns:a14="http://schemas.microsoft.com/office/drawing/2010/main">
                <a:solidFill>
                  <a:srgbClr val="FFFFFF"/>
                </a:solidFill>
              </a14:hiddenFill>
            </a:ext>
          </a:extLst>
        </p:spPr>
      </p:pic>
      <p:pic>
        <p:nvPicPr>
          <p:cNvPr id="4101" name="Picture 5" descr="U:\Desktop\titile_img.png"/>
          <p:cNvPicPr>
            <a:picLocks noChangeAspect="1" noChangeArrowheads="1"/>
          </p:cNvPicPr>
          <p:nvPr/>
        </p:nvPicPr>
        <p:blipFill>
          <a:blip r:embed="rId7" cstate="print">
            <a:extLst>
              <a:ext uri="{28A0092B-C50C-407E-A947-70E740481C1C}">
                <a14:useLocalDpi xmlns:a14="http://schemas.microsoft.com/office/drawing/2010/main"/>
              </a:ext>
            </a:extLst>
          </a:blip>
          <a:srcRect/>
          <a:stretch>
            <a:fillRect/>
          </a:stretch>
        </p:blipFill>
        <p:spPr bwMode="auto">
          <a:xfrm>
            <a:off x="6647123" y="1124744"/>
            <a:ext cx="1695450" cy="1276350"/>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U:\Desktop\img_movie02_ov.png"/>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323529" y="2919132"/>
            <a:ext cx="2281684" cy="1728191"/>
          </a:xfrm>
          <a:prstGeom prst="rect">
            <a:avLst/>
          </a:prstGeom>
          <a:noFill/>
          <a:extLst>
            <a:ext uri="{909E8E84-426E-40DD-AFC4-6F175D3DCCD1}">
              <a14:hiddenFill xmlns:a14="http://schemas.microsoft.com/office/drawing/2010/main">
                <a:solidFill>
                  <a:srgbClr val="FFFFFF"/>
                </a:solidFill>
              </a14:hiddenFill>
            </a:ext>
          </a:extLst>
        </p:spPr>
      </p:pic>
      <p:sp>
        <p:nvSpPr>
          <p:cNvPr id="11" name="正方形/長方形 10"/>
          <p:cNvSpPr/>
          <p:nvPr/>
        </p:nvSpPr>
        <p:spPr>
          <a:xfrm>
            <a:off x="1850037" y="6488668"/>
            <a:ext cx="1510350" cy="369332"/>
          </a:xfrm>
          <a:prstGeom prst="rect">
            <a:avLst/>
          </a:prstGeom>
        </p:spPr>
        <p:txBody>
          <a:bodyPr wrap="none">
            <a:spAutoFit/>
          </a:bodyPr>
          <a:lstStyle/>
          <a:p>
            <a:r>
              <a:rPr lang="en-US" altLang="ja-JP" dirty="0"/>
              <a:t>© Nintendo</a:t>
            </a:r>
            <a:endParaRPr lang="ja-JP" altLang="en-US" dirty="0"/>
          </a:p>
        </p:txBody>
      </p:sp>
    </p:spTree>
    <p:extLst>
      <p:ext uri="{BB962C8B-B14F-4D97-AF65-F5344CB8AC3E}">
        <p14:creationId xmlns:p14="http://schemas.microsoft.com/office/powerpoint/2010/main" val="25840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02"/>
                                        </p:tgtEl>
                                        <p:attrNameLst>
                                          <p:attrName>style.visibility</p:attrName>
                                        </p:attrNameLst>
                                      </p:cBhvr>
                                      <p:to>
                                        <p:strVal val="visible"/>
                                      </p:to>
                                    </p:set>
                                    <p:animEffect transition="in" filter="fade">
                                      <p:cBhvr>
                                        <p:cTn id="7" dur="500"/>
                                        <p:tgtEl>
                                          <p:spTgt spid="4102"/>
                                        </p:tgtEl>
                                      </p:cBhvr>
                                    </p:animEffect>
                                  </p:childTnLst>
                                </p:cTn>
                              </p:par>
                              <p:par>
                                <p:cTn id="8" presetID="10" presetClass="entr" presetSubtype="0" fill="hold" nodeType="withEffect">
                                  <p:stCondLst>
                                    <p:cond delay="0"/>
                                  </p:stCondLst>
                                  <p:childTnLst>
                                    <p:set>
                                      <p:cBhvr>
                                        <p:cTn id="9" dur="1" fill="hold">
                                          <p:stCondLst>
                                            <p:cond delay="0"/>
                                          </p:stCondLst>
                                        </p:cTn>
                                        <p:tgtEl>
                                          <p:spTgt spid="4098"/>
                                        </p:tgtEl>
                                        <p:attrNameLst>
                                          <p:attrName>style.visibility</p:attrName>
                                        </p:attrNameLst>
                                      </p:cBhvr>
                                      <p:to>
                                        <p:strVal val="visible"/>
                                      </p:to>
                                    </p:set>
                                    <p:animEffect transition="in" filter="fade">
                                      <p:cBhvr>
                                        <p:cTn id="10" dur="500"/>
                                        <p:tgtEl>
                                          <p:spTgt spid="4098"/>
                                        </p:tgtEl>
                                      </p:cBhvr>
                                    </p:animEffect>
                                  </p:childTnLst>
                                </p:cTn>
                              </p:par>
                              <p:par>
                                <p:cTn id="11" presetID="10" presetClass="entr" presetSubtype="0" fill="hold" nodeType="withEffect">
                                  <p:stCondLst>
                                    <p:cond delay="0"/>
                                  </p:stCondLst>
                                  <p:childTnLst>
                                    <p:set>
                                      <p:cBhvr>
                                        <p:cTn id="12" dur="1" fill="hold">
                                          <p:stCondLst>
                                            <p:cond delay="0"/>
                                          </p:stCondLst>
                                        </p:cTn>
                                        <p:tgtEl>
                                          <p:spTgt spid="4100"/>
                                        </p:tgtEl>
                                        <p:attrNameLst>
                                          <p:attrName>style.visibility</p:attrName>
                                        </p:attrNameLst>
                                      </p:cBhvr>
                                      <p:to>
                                        <p:strVal val="visible"/>
                                      </p:to>
                                    </p:set>
                                    <p:animEffect transition="in" filter="fade">
                                      <p:cBhvr>
                                        <p:cTn id="13" dur="1000"/>
                                        <p:tgtEl>
                                          <p:spTgt spid="4100"/>
                                        </p:tgtEl>
                                      </p:cBhvr>
                                    </p:animEffect>
                                  </p:childTnLst>
                                </p:cTn>
                              </p:par>
                              <p:par>
                                <p:cTn id="14" presetID="10" presetClass="entr" presetSubtype="0" fill="hold" nodeType="withEffect">
                                  <p:stCondLst>
                                    <p:cond delay="0"/>
                                  </p:stCondLst>
                                  <p:childTnLst>
                                    <p:set>
                                      <p:cBhvr>
                                        <p:cTn id="15" dur="1" fill="hold">
                                          <p:stCondLst>
                                            <p:cond delay="0"/>
                                          </p:stCondLst>
                                        </p:cTn>
                                        <p:tgtEl>
                                          <p:spTgt spid="4099"/>
                                        </p:tgtEl>
                                        <p:attrNameLst>
                                          <p:attrName>style.visibility</p:attrName>
                                        </p:attrNameLst>
                                      </p:cBhvr>
                                      <p:to>
                                        <p:strVal val="visible"/>
                                      </p:to>
                                    </p:set>
                                    <p:animEffect transition="in" filter="fade">
                                      <p:cBhvr>
                                        <p:cTn id="16" dur="500"/>
                                        <p:tgtEl>
                                          <p:spTgt spid="4099"/>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dissolve">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85762" y="116632"/>
            <a:ext cx="9482298" cy="864096"/>
          </a:xfrm>
        </p:spPr>
        <p:txBody>
          <a:bodyPr>
            <a:noAutofit/>
          </a:bodyPr>
          <a:lstStyle/>
          <a:p>
            <a:r>
              <a:rPr lang="ja-JP" altLang="en-US" sz="4000"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rPr>
              <a:t>追加アプリでさらに機能を追加！</a:t>
            </a:r>
            <a:endParaRPr kumimoji="1" lang="ja-JP" altLang="en-US" sz="4000" b="1" dirty="0">
              <a:ln w="12700">
                <a:solidFill>
                  <a:srgbClr val="FF0000"/>
                </a:solidFill>
                <a:prstDash val="solid"/>
              </a:ln>
              <a:solidFill>
                <a:srgbClr val="FF9999"/>
              </a:solidFill>
              <a:effectLst>
                <a:outerShdw blurRad="41275" dist="20320" dir="1800000" algn="tl" rotWithShape="0">
                  <a:srgbClr val="000000">
                    <a:alpha val="40000"/>
                  </a:srgbClr>
                </a:outerShdw>
              </a:effectLst>
            </a:endParaRPr>
          </a:p>
        </p:txBody>
      </p:sp>
      <p:sp>
        <p:nvSpPr>
          <p:cNvPr id="6" name="角丸四角形 5"/>
          <p:cNvSpPr/>
          <p:nvPr/>
        </p:nvSpPr>
        <p:spPr>
          <a:xfrm>
            <a:off x="3275856" y="5301208"/>
            <a:ext cx="5616624" cy="1323218"/>
          </a:xfrm>
          <a:prstGeom prst="roundRect">
            <a:avLst/>
          </a:prstGeom>
          <a:ln w="57150" cmpd="dbl">
            <a:solidFill>
              <a:srgbClr val="FF0000"/>
            </a:solidFill>
          </a:ln>
        </p:spPr>
        <p:style>
          <a:lnRef idx="2">
            <a:schemeClr val="accent5">
              <a:shade val="50000"/>
            </a:schemeClr>
          </a:lnRef>
          <a:fillRef idx="1">
            <a:schemeClr val="accent5"/>
          </a:fillRef>
          <a:effectRef idx="0">
            <a:schemeClr val="accent5"/>
          </a:effectRef>
          <a:fontRef idx="minor">
            <a:schemeClr val="lt1"/>
          </a:fontRef>
        </p:style>
        <p:txBody>
          <a:bodyPr rtlCol="0" anchor="t"/>
          <a:lstStyle/>
          <a:p>
            <a:r>
              <a:rPr lang="ja-JP" altLang="en-US" sz="2400" b="1" dirty="0" smtClean="0">
                <a:ln w="12700">
                  <a:noFill/>
                  <a:prstDash val="solid"/>
                </a:ln>
                <a:solidFill>
                  <a:schemeClr val="tx1"/>
                </a:solidFill>
              </a:rPr>
              <a:t>ゲームソフトの他にも</a:t>
            </a:r>
            <a:r>
              <a:rPr lang="ja-JP" altLang="en-US" sz="2400" b="1" u="sng" dirty="0" smtClean="0">
                <a:ln w="12700">
                  <a:noFill/>
                  <a:prstDash val="solid"/>
                </a:ln>
                <a:solidFill>
                  <a:schemeClr val="tx1"/>
                </a:solidFill>
              </a:rPr>
              <a:t>動画視聴アプリ</a:t>
            </a:r>
            <a:r>
              <a:rPr lang="ja-JP" altLang="en-US" sz="2400" b="1" dirty="0" smtClean="0">
                <a:ln w="12700">
                  <a:noFill/>
                  <a:prstDash val="solid"/>
                </a:ln>
                <a:solidFill>
                  <a:schemeClr val="tx1"/>
                </a:solidFill>
              </a:rPr>
              <a:t>などもあり、インストールすることでできることが増えていきます。</a:t>
            </a:r>
            <a:endParaRPr lang="en-US" altLang="ja-JP" sz="2400" b="1" dirty="0" smtClean="0">
              <a:ln w="12700">
                <a:noFill/>
                <a:prstDash val="solid"/>
              </a:ln>
              <a:solidFill>
                <a:schemeClr val="tx1"/>
              </a:solidFill>
            </a:endParaRPr>
          </a:p>
        </p:txBody>
      </p:sp>
      <p:pic>
        <p:nvPicPr>
          <p:cNvPr id="5" name="図 4"/>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83568" y="1556792"/>
            <a:ext cx="7256017" cy="3501318"/>
          </a:xfrm>
          <a:prstGeom prst="rect">
            <a:avLst/>
          </a:prstGeom>
          <a:ln>
            <a:solidFill>
              <a:schemeClr val="tx1"/>
            </a:solidFill>
          </a:ln>
          <a:effectLst>
            <a:outerShdw blurRad="152400" dist="127000" dir="2700000" algn="tl" rotWithShape="0">
              <a:prstClr val="black">
                <a:alpha val="40000"/>
              </a:prstClr>
            </a:outerShdw>
          </a:effectLst>
        </p:spPr>
      </p:pic>
      <p:sp>
        <p:nvSpPr>
          <p:cNvPr id="7" name="角丸四角形 6"/>
          <p:cNvSpPr/>
          <p:nvPr/>
        </p:nvSpPr>
        <p:spPr>
          <a:xfrm>
            <a:off x="827584" y="1700808"/>
            <a:ext cx="2304256" cy="1606643"/>
          </a:xfrm>
          <a:prstGeom prst="roundRect">
            <a:avLst/>
          </a:prstGeom>
          <a:noFill/>
          <a:ln w="889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flipV="1">
            <a:off x="1547664" y="1268760"/>
            <a:ext cx="576064" cy="432048"/>
          </a:xfrm>
          <a:prstGeom prst="line">
            <a:avLst/>
          </a:prstGeom>
          <a:ln w="889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2051720" y="976372"/>
            <a:ext cx="6897850" cy="584775"/>
          </a:xfrm>
          <a:prstGeom prst="rect">
            <a:avLst/>
          </a:prstGeom>
          <a:noFill/>
        </p:spPr>
        <p:txBody>
          <a:bodyPr wrap="none" rtlCol="0">
            <a:spAutoFit/>
          </a:bodyPr>
          <a:lstStyle/>
          <a:p>
            <a:r>
              <a:rPr kumimoji="1" lang="en-US" altLang="ja-JP" sz="3200" b="1" dirty="0" err="1" smtClean="0"/>
              <a:t>Youtube</a:t>
            </a:r>
            <a:r>
              <a:rPr kumimoji="1" lang="ja-JP" altLang="en-US" sz="3200" b="1" dirty="0" smtClean="0"/>
              <a:t>もアプリから視聴できる！</a:t>
            </a:r>
            <a:endParaRPr kumimoji="1" lang="ja-JP" altLang="en-US" sz="3200" b="1" dirty="0"/>
          </a:p>
        </p:txBody>
      </p:sp>
    </p:spTree>
    <p:extLst>
      <p:ext uri="{BB962C8B-B14F-4D97-AF65-F5344CB8AC3E}">
        <p14:creationId xmlns:p14="http://schemas.microsoft.com/office/powerpoint/2010/main" val="962090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ユーザー定義 1">
      <a:majorFont>
        <a:latin typeface="メイリオ"/>
        <a:ea typeface="メイリオ"/>
        <a:cs typeface=""/>
      </a:majorFont>
      <a:minorFont>
        <a:latin typeface="メイリオ"/>
        <a:ea typeface="メイリオ"/>
        <a:cs typeface=""/>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690</TotalTime>
  <Words>750</Words>
  <Application>Microsoft Office PowerPoint</Application>
  <PresentationFormat>画面に合わせる (4:3)</PresentationFormat>
  <Paragraphs>87</Paragraphs>
  <Slides>7</Slides>
  <Notes>7</Notes>
  <HiddenSlides>1</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ウェーブ</vt:lpstr>
      <vt:lpstr>情報モラル研修</vt:lpstr>
      <vt:lpstr>　小学生に人気の 　　　ゲーム機といえば…</vt:lpstr>
      <vt:lpstr>　子どもがゲーム機で安全に遊ぶために 　　周囲の大人が知っておきたいこと…</vt:lpstr>
      <vt:lpstr>「Nintendo３DS」に 　　内蔵されているアプリとは…</vt:lpstr>
      <vt:lpstr>「Browser」も内蔵</vt:lpstr>
      <vt:lpstr>「すれちがいMii通信」</vt:lpstr>
      <vt:lpstr>追加アプリでさらに機能を追加！</vt:lpstr>
    </vt:vector>
  </TitlesOfParts>
  <Company>兵庫県教育委員会</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情報セキュリティ研修 wifiスポットと３DS</dc:title>
  <dc:creator>県立教育研修所</dc:creator>
  <cp:lastModifiedBy>兵庫県</cp:lastModifiedBy>
  <cp:revision>69</cp:revision>
  <cp:lastPrinted>2017-09-25T06:54:57Z</cp:lastPrinted>
  <dcterms:created xsi:type="dcterms:W3CDTF">2017-05-26T04:31:26Z</dcterms:created>
  <dcterms:modified xsi:type="dcterms:W3CDTF">2019-01-07T01:52:07Z</dcterms:modified>
</cp:coreProperties>
</file>