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56" r:id="rId3"/>
    <p:sldId id="257" r:id="rId4"/>
    <p:sldId id="258" r:id="rId5"/>
    <p:sldId id="269" r:id="rId6"/>
    <p:sldId id="265" r:id="rId7"/>
    <p:sldId id="261" r:id="rId8"/>
    <p:sldId id="266" r:id="rId9"/>
    <p:sldId id="267" r:id="rId10"/>
    <p:sldId id="263" r:id="rId1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織田　明日樹" initials="織田　明日樹" lastIdx="1" clrIdx="0">
    <p:extLst>
      <p:ext uri="{19B8F6BF-5375-455C-9EA6-DF929625EA0E}">
        <p15:presenceInfo xmlns:p15="http://schemas.microsoft.com/office/powerpoint/2012/main" userId="S-1-5-21-1541771364-2437677120-2137657205-158520" providerId="AD"/>
      </p:ext>
    </p:extLst>
  </p:cmAuthor>
  <p:cmAuthor id="2" name="釜坂　浩輝" initials="釜坂　浩輝" lastIdx="1" clrIdx="1">
    <p:extLst>
      <p:ext uri="{19B8F6BF-5375-455C-9EA6-DF929625EA0E}">
        <p15:presenceInfo xmlns:p15="http://schemas.microsoft.com/office/powerpoint/2012/main" userId="S-1-5-21-1541771364-2437677120-2137657205-158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050"/>
    <a:srgbClr val="FFFF00"/>
    <a:srgbClr val="FFFF66"/>
    <a:srgbClr val="FFCC00"/>
    <a:srgbClr val="FF7C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102" autoAdjust="0"/>
  </p:normalViewPr>
  <p:slideViewPr>
    <p:cSldViewPr snapToGrid="0">
      <p:cViewPr varScale="1">
        <p:scale>
          <a:sx n="59" d="100"/>
          <a:sy n="59" d="100"/>
        </p:scale>
        <p:origin x="2592" y="78"/>
      </p:cViewPr>
      <p:guideLst/>
    </p:cSldViewPr>
  </p:slideViewPr>
  <p:notesTextViewPr>
    <p:cViewPr>
      <p:scale>
        <a:sx n="100" d="100"/>
        <a:sy n="100" d="100"/>
      </p:scale>
      <p:origin x="0" y="0"/>
    </p:cViewPr>
  </p:notesTextViewPr>
  <p:notesViewPr>
    <p:cSldViewPr snapToGrid="0">
      <p:cViewPr varScale="1">
        <p:scale>
          <a:sx n="79" d="100"/>
          <a:sy n="79"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8056"/>
          </a:xfrm>
          <a:prstGeom prst="rect">
            <a:avLst/>
          </a:prstGeom>
        </p:spPr>
        <p:txBody>
          <a:bodyPr vert="horz" lIns="91427" tIns="45713" rIns="91427" bIns="45713" rtlCol="0"/>
          <a:lstStyle>
            <a:lvl1pPr algn="r">
              <a:defRPr sz="1200"/>
            </a:lvl1pPr>
          </a:lstStyle>
          <a:p>
            <a:fld id="{5C029A21-2B25-47A5-8E6A-62D9EE9E50A6}" type="datetimeFigureOut">
              <a:rPr kumimoji="1" lang="ja-JP" altLang="en-US" smtClean="0"/>
              <a:t>2023/3/10</a:t>
            </a:fld>
            <a:endParaRPr kumimoji="1" lang="ja-JP" altLang="en-US"/>
          </a:p>
        </p:txBody>
      </p:sp>
      <p:sp>
        <p:nvSpPr>
          <p:cNvPr id="4" name="スライド イメージ プレースホルダー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7" tIns="45713" rIns="91427"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27" tIns="45713" rIns="91427" bIns="45713" rtlCol="0" anchor="b"/>
          <a:lstStyle>
            <a:lvl1pPr algn="r">
              <a:defRPr sz="1200"/>
            </a:lvl1pPr>
          </a:lstStyle>
          <a:p>
            <a:fld id="{682EE4C6-F123-41A8-A2A5-69C8E7862631}" type="slidenum">
              <a:rPr kumimoji="1" lang="ja-JP" altLang="en-US" smtClean="0"/>
              <a:t>‹#›</a:t>
            </a:fld>
            <a:endParaRPr kumimoji="1" lang="ja-JP" altLang="en-US"/>
          </a:p>
        </p:txBody>
      </p:sp>
    </p:spTree>
    <p:extLst>
      <p:ext uri="{BB962C8B-B14F-4D97-AF65-F5344CB8AC3E}">
        <p14:creationId xmlns:p14="http://schemas.microsoft.com/office/powerpoint/2010/main" val="2257826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1</a:t>
            </a:fld>
            <a:endParaRPr kumimoji="1" lang="ja-JP" altLang="en-US"/>
          </a:p>
        </p:txBody>
      </p:sp>
    </p:spTree>
    <p:extLst>
      <p:ext uri="{BB962C8B-B14F-4D97-AF65-F5344CB8AC3E}">
        <p14:creationId xmlns:p14="http://schemas.microsoft.com/office/powerpoint/2010/main" val="375013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476250"/>
            <a:ext cx="5956300" cy="3349625"/>
          </a:xfrm>
        </p:spPr>
      </p:sp>
      <p:sp>
        <p:nvSpPr>
          <p:cNvPr id="3" name="ノート プレースホルダー 2"/>
          <p:cNvSpPr>
            <a:spLocks noGrp="1"/>
          </p:cNvSpPr>
          <p:nvPr>
            <p:ph type="body" idx="1"/>
          </p:nvPr>
        </p:nvSpPr>
        <p:spPr>
          <a:xfrm>
            <a:off x="593270" y="4072859"/>
            <a:ext cx="5438140" cy="5355725"/>
          </a:xfrm>
        </p:spPr>
        <p:txBody>
          <a:bodyPr/>
          <a:lstStyle/>
          <a:p>
            <a:r>
              <a:rPr kumimoji="1" lang="ja-JP" altLang="en-US" dirty="0"/>
              <a:t>近年急速に注目が高まってきたメタバースの世界には経験の豊富な人や詳しい人もいる一方で、メタバースについてそれほど知識の無い人、仕組みをよく理解できていない人も少なからず参加しているということです。</a:t>
            </a:r>
            <a:endParaRPr kumimoji="1" lang="en-US" altLang="ja-JP" dirty="0"/>
          </a:p>
          <a:p>
            <a:r>
              <a:rPr kumimoji="1" lang="ja-JP" altLang="en-US" dirty="0"/>
              <a:t>メタバースの構築は、いわば新たな人間社会を生み出すことであり、そこには現実世界と同様に（素性が分からない分、現実世界以上の）様々な衝突やトラブルの発生も想定されています。誹謗中傷、つきまとい、依存、</a:t>
            </a:r>
            <a:r>
              <a:rPr kumimoji="1" lang="en-US" altLang="ja-JP" dirty="0"/>
              <a:t>VR</a:t>
            </a:r>
            <a:r>
              <a:rPr kumimoji="1" lang="ja-JP" altLang="en-US" dirty="0"/>
              <a:t>酔い、個人情報の流出、金銭トラブル、詐欺など現状でも多数のトラブル事例が報告されています。特にメタバースの経験はもちろん社会経験が浅く、情報モラルについても知識が不足している子ども達がトラブルに巻き込まれやすいということは言うまでもありません。</a:t>
            </a:r>
            <a:endParaRPr kumimoji="1" lang="en-US" altLang="ja-JP" dirty="0"/>
          </a:p>
          <a:p>
            <a:endParaRPr kumimoji="1" lang="en-US" altLang="ja-JP" dirty="0"/>
          </a:p>
          <a:p>
            <a:r>
              <a:rPr kumimoji="1" lang="ja-JP" altLang="en-US" dirty="0"/>
              <a:t>今後、さらなる発展が様相されるメタバースの世界</a:t>
            </a:r>
            <a:r>
              <a:rPr kumimoji="1" lang="ja-JP" altLang="en-US"/>
              <a:t>においても、</a:t>
            </a:r>
            <a:r>
              <a:rPr kumimoji="1" lang="ja-JP" altLang="en-US" dirty="0"/>
              <a:t>現実世界と同様に法律や規制が</a:t>
            </a:r>
            <a:r>
              <a:rPr kumimoji="1" lang="ja-JP" altLang="en-US"/>
              <a:t>必要ですが、その</a:t>
            </a:r>
            <a:r>
              <a:rPr kumimoji="1" lang="ja-JP" altLang="en-US" dirty="0"/>
              <a:t>整備が追いついていないのも事実です。参加者が気づかないうちに詐欺にあったり、無意識に犯罪に加担させられたりするようなケースも出てきています。またメタバースは現実世界のようにリアルな社会であることに加え、現実世界にはない魅力的なコンテンツが充実してきているという点において、没入性が高く、依存傾向が強い（ハマりやすい）ことが指摘されています。</a:t>
            </a:r>
            <a:endParaRPr kumimoji="1" lang="en-US" altLang="ja-JP" dirty="0"/>
          </a:p>
          <a:p>
            <a:endParaRPr kumimoji="1" lang="en-US" altLang="ja-JP" dirty="0"/>
          </a:p>
          <a:p>
            <a:r>
              <a:rPr kumimoji="1" lang="ja-JP" altLang="en-US" dirty="0"/>
              <a:t>メタバースの活用にあたっては限定的なコミュニティーの中で正しい情報を見極める力や、様々な課題に対して自分で考え判断する力と言ったメディアリテラシーが必要であると言えます。どう考え、どう判断すればよいのかを主体的に考えることができるよう児童生徒に指導していくことが重要であると言え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10</a:t>
            </a:fld>
            <a:endParaRPr kumimoji="1" lang="ja-JP" altLang="en-US"/>
          </a:p>
        </p:txBody>
      </p:sp>
    </p:spTree>
    <p:extLst>
      <p:ext uri="{BB962C8B-B14F-4D97-AF65-F5344CB8AC3E}">
        <p14:creationId xmlns:p14="http://schemas.microsoft.com/office/powerpoint/2010/main" val="25085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「メタバース」という言葉をよく耳にするようになりました。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近年、この技術を教育にも取入れようという動きもあります。</a:t>
            </a:r>
            <a:endParaRPr kumimoji="1" lang="en-US" altLang="ja-JP" dirty="0"/>
          </a:p>
          <a:p>
            <a:r>
              <a:rPr kumimoji="1" lang="ja-JP" altLang="en-US" dirty="0"/>
              <a:t>本スライドでは、メタバースとはどのようなものなのか、学校教育にどのような影響があり、どんな関係があるのかに、メタバースについて学んでいきましょう。</a:t>
            </a:r>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2</a:t>
            </a:fld>
            <a:endParaRPr kumimoji="1" lang="ja-JP" altLang="en-US"/>
          </a:p>
        </p:txBody>
      </p:sp>
    </p:spTree>
    <p:extLst>
      <p:ext uri="{BB962C8B-B14F-4D97-AF65-F5344CB8AC3E}">
        <p14:creationId xmlns:p14="http://schemas.microsoft.com/office/powerpoint/2010/main" val="287613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メタバース</a:t>
            </a:r>
            <a:r>
              <a:rPr kumimoji="1" lang="en-US" altLang="ja-JP" dirty="0"/>
              <a:t>』</a:t>
            </a:r>
            <a:r>
              <a:rPr kumimoji="1" lang="ja-JP" altLang="en-US" dirty="0"/>
              <a:t>とは</a:t>
            </a:r>
            <a:r>
              <a:rPr kumimoji="1" lang="en-US" altLang="ja-JP" dirty="0"/>
              <a:t>1992</a:t>
            </a:r>
            <a:r>
              <a:rPr kumimoji="1" lang="ja-JP" altLang="en-US" dirty="0"/>
              <a:t>年に発表されたニール、スティーブンソンの</a:t>
            </a:r>
            <a:r>
              <a:rPr kumimoji="1" lang="en-US" altLang="ja-JP" dirty="0"/>
              <a:t>SF</a:t>
            </a:r>
            <a:r>
              <a:rPr kumimoji="1" lang="ja-JP" altLang="en-US" dirty="0"/>
              <a:t>小説「スノウ・クラッシュ」の世界から名付けられた言葉です。</a:t>
            </a:r>
            <a:endParaRPr kumimoji="1" lang="en-US" altLang="ja-JP" dirty="0"/>
          </a:p>
          <a:p>
            <a:r>
              <a:rPr kumimoji="1" lang="ja-JP" altLang="en-US" dirty="0"/>
              <a:t>人間がアバターを介してネット空間でやりとりをする世界、つまり今の世界や宇宙（</a:t>
            </a:r>
            <a:r>
              <a:rPr kumimoji="1" lang="en-US" altLang="ja-JP" dirty="0"/>
              <a:t>Universe</a:t>
            </a:r>
            <a:r>
              <a:rPr kumimoji="1" lang="ja-JP" altLang="en-US" dirty="0"/>
              <a:t>）を超越（</a:t>
            </a:r>
            <a:r>
              <a:rPr kumimoji="1" lang="en-US" altLang="ja-JP" dirty="0"/>
              <a:t>Meta</a:t>
            </a:r>
            <a:r>
              <a:rPr kumimoji="1" lang="ja-JP" altLang="en-US" dirty="0"/>
              <a:t>）した世界という意味の造語です。</a:t>
            </a:r>
            <a:endParaRPr kumimoji="1" lang="en-US" altLang="ja-JP" dirty="0"/>
          </a:p>
          <a:p>
            <a:endParaRPr kumimoji="1" lang="en-US" altLang="ja-JP" dirty="0"/>
          </a:p>
          <a:p>
            <a:r>
              <a:rPr kumimoji="1" lang="ja-JP" altLang="en-US" dirty="0"/>
              <a:t>現在では、インターネット上に構成される３次元の世界、仮想空間をメタバースと呼んでいます。</a:t>
            </a:r>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3</a:t>
            </a:fld>
            <a:endParaRPr kumimoji="1" lang="ja-JP" altLang="en-US"/>
          </a:p>
        </p:txBody>
      </p:sp>
    </p:spTree>
    <p:extLst>
      <p:ext uri="{BB962C8B-B14F-4D97-AF65-F5344CB8AC3E}">
        <p14:creationId xmlns:p14="http://schemas.microsoft.com/office/powerpoint/2010/main" val="192793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メタバースとどういったものか、これまでのゲーム・インターネットの世界と比較して理解していきましょう。</a:t>
            </a:r>
            <a:endParaRPr kumimoji="1" lang="en-US" altLang="ja-JP" dirty="0"/>
          </a:p>
          <a:p>
            <a:endParaRPr kumimoji="1" lang="en-US" altLang="ja-JP" dirty="0"/>
          </a:p>
          <a:p>
            <a:r>
              <a:rPr kumimoji="1" lang="ja-JP" altLang="en-US" dirty="0"/>
              <a:t>基本的にゲームの中の世界には自分（キャラクター）だけがいて、ゲームの中の出来事と現実は切り離されています。</a:t>
            </a:r>
            <a:endParaRPr kumimoji="1" lang="en-US" altLang="ja-JP" dirty="0"/>
          </a:p>
          <a:p>
            <a:r>
              <a:rPr kumimoji="1" lang="ja-JP" altLang="en-US" dirty="0"/>
              <a:t>そのゲームを個人で楽しんだり、誰かの家に集まって一緒に楽しんだりする、というのがこれまでのゲーム・インターネットの世界の常識でした。</a:t>
            </a:r>
            <a:endParaRPr kumimoji="1" lang="en-US" altLang="ja-JP" dirty="0"/>
          </a:p>
          <a:p>
            <a:endParaRPr kumimoji="1" lang="en-US" altLang="ja-JP" dirty="0"/>
          </a:p>
          <a:p>
            <a:r>
              <a:rPr kumimoji="1" lang="ja-JP" altLang="en-US" dirty="0"/>
              <a:t>一方で、メタバースとはオンライン上に構築された仮想空間で、この仮想空間を世界中のみんなで共有しているというのがメタバースの大きな特徴の１つです。</a:t>
            </a:r>
            <a:endParaRPr kumimoji="1" lang="en-US" altLang="ja-JP" dirty="0"/>
          </a:p>
          <a:p>
            <a:r>
              <a:rPr kumimoji="1" lang="ja-JP" altLang="en-US" dirty="0"/>
              <a:t>メタバース上で起こった出来事や関わった相手、話した内容は実際にその場にいるみんなが共有しており、現実とリンクしているのです。</a:t>
            </a:r>
            <a:endParaRPr kumimoji="1" lang="en-US" altLang="ja-JP" dirty="0"/>
          </a:p>
          <a:p>
            <a:endParaRPr kumimoji="1" lang="en-US" altLang="ja-JP" dirty="0"/>
          </a:p>
          <a:p>
            <a:r>
              <a:rPr kumimoji="1" lang="ja-JP" altLang="en-US" dirty="0"/>
              <a:t>ゲームで言えば、これまでそれぞれがそれぞれの家で敵と戦っていたものが、メタバースという１つの世界を通じて、多くの人が同時に参加し、共同して敵を倒すということが可能になったのです。これまでのゲームでは、負けそうになったら電源を切ってやり直すということも可能でしたが、メタバース上では１人が消えてもゲームは続きます。自分は参加していなくても、そこに残った他のプレーヤーはその世界の中でゲームを続けていくことになる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4</a:t>
            </a:fld>
            <a:endParaRPr kumimoji="1" lang="ja-JP" altLang="en-US"/>
          </a:p>
        </p:txBody>
      </p:sp>
    </p:spTree>
    <p:extLst>
      <p:ext uri="{BB962C8B-B14F-4D97-AF65-F5344CB8AC3E}">
        <p14:creationId xmlns:p14="http://schemas.microsoft.com/office/powerpoint/2010/main" val="333175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61">
              <a:defRPr/>
            </a:pPr>
            <a:r>
              <a:rPr kumimoji="1" lang="ja-JP" altLang="en-US" dirty="0"/>
              <a:t>メタバースはゲームに限らず、コミュニティを通じて遠隔地にいる多様な人々との交流が可能です。会議をする、</a:t>
            </a:r>
            <a:r>
              <a:rPr kumimoji="1" lang="en-US" altLang="ja-JP" dirty="0"/>
              <a:t>NFT</a:t>
            </a:r>
            <a:r>
              <a:rPr kumimoji="1" lang="ja-JP" altLang="en-US" dirty="0"/>
              <a:t>と呼ばれる電子作品の売買や取引をする、企業が出店してメタバース上で売買を行う（</a:t>
            </a:r>
            <a:r>
              <a:rPr kumimoji="1" lang="en-US" altLang="ja-JP" dirty="0"/>
              <a:t>e</a:t>
            </a:r>
            <a:r>
              <a:rPr kumimoji="1" lang="ja-JP" altLang="en-US" dirty="0"/>
              <a:t>コマース）などの経済活動も可能です。</a:t>
            </a:r>
            <a:endParaRPr kumimoji="1" lang="en-US" altLang="ja-JP" dirty="0"/>
          </a:p>
          <a:p>
            <a:pPr defTabSz="914261">
              <a:defRPr/>
            </a:pPr>
            <a:endParaRPr kumimoji="1" lang="en-US" altLang="ja-JP" dirty="0"/>
          </a:p>
          <a:p>
            <a:pPr defTabSz="914261">
              <a:defRPr/>
            </a:pPr>
            <a:r>
              <a:rPr kumimoji="1" lang="ja-JP" altLang="en-US" dirty="0"/>
              <a:t>どこからでも参加できることに加え、メタバース上に企業や店舗を構えることで交通費や店舗の建設費などの費用を安く抑えることができるため、インターネット環境や接続機器が整っていれば誰でも手軽に出店したり、経済活動を行うことができます。</a:t>
            </a:r>
            <a:endParaRPr kumimoji="1" lang="en-US" altLang="ja-JP" dirty="0"/>
          </a:p>
          <a:p>
            <a:pPr defTabSz="914261">
              <a:defRPr/>
            </a:pPr>
            <a:endParaRPr kumimoji="1" lang="en-US" altLang="ja-JP" dirty="0"/>
          </a:p>
          <a:p>
            <a:pPr defTabSz="914261">
              <a:defRPr/>
            </a:pPr>
            <a:r>
              <a:rPr kumimoji="1" lang="ja-JP" altLang="en-US" dirty="0"/>
              <a:t>また個人が世界中から参加者を募って、イベントを主催するといった現実では実施が難しいようなことも、メタバース上では比較的容易に行うことができる場合があります。</a:t>
            </a:r>
            <a:endParaRPr kumimoji="1" lang="en-US" altLang="ja-JP" dirty="0"/>
          </a:p>
          <a:p>
            <a:pPr defTabSz="914261">
              <a:defRPr/>
            </a:pPr>
            <a:endParaRPr kumimoji="1" lang="en-US" altLang="ja-JP" dirty="0"/>
          </a:p>
          <a:p>
            <a:pPr defTabSz="914261">
              <a:defRPr/>
            </a:pPr>
            <a:r>
              <a:rPr kumimoji="1" lang="ja-JP" altLang="en-US" dirty="0"/>
              <a:t>みんなで</a:t>
            </a:r>
            <a:r>
              <a:rPr kumimoji="1" lang="en-US" altLang="ja-JP" dirty="0"/>
              <a:t>1</a:t>
            </a:r>
            <a:r>
              <a:rPr kumimoji="1" lang="ja-JP" altLang="en-US" dirty="0" err="1"/>
              <a:t>つの</a:t>
            </a:r>
            <a:r>
              <a:rPr kumimoji="1" lang="ja-JP" altLang="en-US" dirty="0"/>
              <a:t>世界を共有し、その空間でコミュニケーションを取るというのは普段私たちの暮らすこの世界と変わりません。そんなリアルな人間関係に加えて、背景を美しいグラフィックで表現できたり、現実世界ではできない体験ができたり、独自の経済活動を行えたりすることなどがメタバースの魅力であり、没入性が高く、多くの人々、企業などが注目するコンテンツと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5</a:t>
            </a:fld>
            <a:endParaRPr kumimoji="1" lang="ja-JP" altLang="en-US"/>
          </a:p>
        </p:txBody>
      </p:sp>
    </p:spTree>
    <p:extLst>
      <p:ext uri="{BB962C8B-B14F-4D97-AF65-F5344CB8AC3E}">
        <p14:creationId xmlns:p14="http://schemas.microsoft.com/office/powerpoint/2010/main" val="145504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169098"/>
          </a:xfrm>
        </p:spPr>
        <p:txBody>
          <a:bodyPr/>
          <a:lstStyle/>
          <a:p>
            <a:r>
              <a:rPr kumimoji="1" lang="ja-JP" altLang="en-US" dirty="0"/>
              <a:t>メタバースと関連の深い情報技術について見ていきましょう。</a:t>
            </a:r>
            <a:endParaRPr kumimoji="1" lang="en-US" altLang="ja-JP" dirty="0"/>
          </a:p>
          <a:p>
            <a:endParaRPr kumimoji="1" lang="en-US" altLang="ja-JP" dirty="0"/>
          </a:p>
          <a:p>
            <a:r>
              <a:rPr kumimoji="1" lang="ja-JP" altLang="en-US" dirty="0"/>
              <a:t>①</a:t>
            </a:r>
            <a:r>
              <a:rPr kumimoji="1" lang="en-US" altLang="ja-JP" dirty="0"/>
              <a:t>AR</a:t>
            </a:r>
            <a:r>
              <a:rPr kumimoji="1" lang="ja-JP" altLang="en-US" dirty="0"/>
              <a:t>（拡張現実）</a:t>
            </a:r>
            <a:endParaRPr kumimoji="1" lang="en-US" altLang="ja-JP" dirty="0"/>
          </a:p>
          <a:p>
            <a:r>
              <a:rPr kumimoji="1" lang="ja-JP" altLang="en-US" dirty="0"/>
              <a:t>これは、仮想空間の情報やコンテンツを現実世界に重ね合わせて表示する技術です。</a:t>
            </a:r>
            <a:endParaRPr kumimoji="1" lang="en-US" altLang="ja-JP" dirty="0"/>
          </a:p>
          <a:p>
            <a:r>
              <a:rPr kumimoji="1" lang="ja-JP" altLang="en-US" dirty="0"/>
              <a:t>スマホやタブレットのカメラを通して見ると、実際にはないゲームのキャラクターが見えたり、実際には無い家具を部屋に配置することができたり、英文にカメラを向けると、翻訳して表示されたりと今ある現実にデジタルな情報を追加して表示させることができます。</a:t>
            </a:r>
            <a:endParaRPr kumimoji="1" lang="en-US" altLang="ja-JP" dirty="0"/>
          </a:p>
          <a:p>
            <a:endParaRPr kumimoji="1" lang="en-US" altLang="ja-JP" dirty="0"/>
          </a:p>
          <a:p>
            <a:r>
              <a:rPr kumimoji="1" lang="ja-JP" altLang="en-US" dirty="0"/>
              <a:t>その他にも、目的地までの道程をカメラ機能を通して実際の道に表示させたり、メイクやフィッティングなど買う前にイメージをしたり自宅にいながら試着をしたりすること、建築や土木、医療などの現場でシミュレーションを通して失敗を回避したりすることにも貢献していま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lang="ja-JP" altLang="en-US" dirty="0"/>
              <a:t>・</a:t>
            </a:r>
            <a:r>
              <a:rPr lang="en-US" altLang="ja-JP" dirty="0"/>
              <a:t>『</a:t>
            </a:r>
            <a:r>
              <a:rPr lang="ja-JP" altLang="en-US" dirty="0"/>
              <a:t>ポケモン</a:t>
            </a:r>
            <a:r>
              <a:rPr lang="en-US" altLang="ja-JP" dirty="0"/>
              <a:t>GO』</a:t>
            </a:r>
            <a:r>
              <a:rPr lang="ja-JP" altLang="en-US" dirty="0"/>
              <a:t>公式サイト　　　　　　　　　　　　　　　</a:t>
            </a:r>
            <a:r>
              <a:rPr lang="ja-JP" altLang="en-US" baseline="0" dirty="0"/>
              <a:t> </a:t>
            </a:r>
            <a:r>
              <a:rPr lang="en-US" altLang="ja-JP" dirty="0"/>
              <a:t> https://www.pokemongo.jp/</a:t>
            </a:r>
          </a:p>
          <a:p>
            <a:r>
              <a:rPr lang="ja-JP" altLang="en-US" dirty="0"/>
              <a:t>・</a:t>
            </a:r>
            <a:r>
              <a:rPr lang="en-US" altLang="ja-JP" dirty="0"/>
              <a:t>3D</a:t>
            </a:r>
            <a:r>
              <a:rPr lang="ja-JP" altLang="en-US" dirty="0"/>
              <a:t>シミュレータ｜</a:t>
            </a:r>
            <a:r>
              <a:rPr lang="en-US" altLang="ja-JP" dirty="0"/>
              <a:t>IDC</a:t>
            </a:r>
            <a:r>
              <a:rPr lang="ja-JP" altLang="en-US" dirty="0"/>
              <a:t>大塚家具 </a:t>
            </a:r>
            <a:r>
              <a:rPr lang="en-US" altLang="ja-JP" dirty="0"/>
              <a:t>3D</a:t>
            </a:r>
            <a:r>
              <a:rPr lang="ja-JP" altLang="en-US" dirty="0"/>
              <a:t>シミュレーター 　</a:t>
            </a:r>
            <a:r>
              <a:rPr lang="en-US" altLang="ja-JP" dirty="0"/>
              <a:t>https://idc-otsuka.livingstyle.jp/simulator/?stoken=ec9efd022b936163</a:t>
            </a:r>
          </a:p>
          <a:p>
            <a:r>
              <a:rPr lang="ja-JP" altLang="en-US" dirty="0"/>
              <a:t>・</a:t>
            </a:r>
            <a:r>
              <a:rPr lang="en-US" altLang="ja-JP" dirty="0"/>
              <a:t>Google </a:t>
            </a:r>
            <a:r>
              <a:rPr lang="ja-JP" altLang="en-US" dirty="0"/>
              <a:t>翻訳　　　　　　　　　　　　　　　　　　　　　　</a:t>
            </a:r>
            <a:r>
              <a:rPr lang="ja-JP" altLang="en-US" baseline="0" dirty="0"/>
              <a:t> </a:t>
            </a:r>
            <a:r>
              <a:rPr lang="en-US" altLang="ja-JP" dirty="0"/>
              <a:t>https://translate.google.co.jp/</a:t>
            </a:r>
            <a:endParaRPr kumimoji="1" lang="ja-JP" altLang="en-US"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6</a:t>
            </a:fld>
            <a:endParaRPr kumimoji="1" lang="ja-JP" altLang="en-US"/>
          </a:p>
        </p:txBody>
      </p:sp>
    </p:spTree>
    <p:extLst>
      <p:ext uri="{BB962C8B-B14F-4D97-AF65-F5344CB8AC3E}">
        <p14:creationId xmlns:p14="http://schemas.microsoft.com/office/powerpoint/2010/main" val="240914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465660"/>
          </a:xfrm>
        </p:spPr>
        <p:txBody>
          <a:bodyPr/>
          <a:lstStyle/>
          <a:p>
            <a:r>
              <a:rPr kumimoji="1" lang="ja-JP" altLang="en-US" dirty="0"/>
              <a:t>②</a:t>
            </a:r>
            <a:r>
              <a:rPr kumimoji="1" lang="en-US" altLang="ja-JP" dirty="0"/>
              <a:t>VR</a:t>
            </a:r>
            <a:r>
              <a:rPr kumimoji="1" lang="ja-JP" altLang="en-US" dirty="0"/>
              <a:t>（仮想現実）</a:t>
            </a:r>
            <a:endParaRPr kumimoji="1" lang="en-US" altLang="ja-JP" dirty="0"/>
          </a:p>
          <a:p>
            <a:r>
              <a:rPr kumimoji="1" lang="en-US" altLang="ja-JP" dirty="0"/>
              <a:t>VR</a:t>
            </a:r>
            <a:r>
              <a:rPr kumimoji="1" lang="ja-JP" altLang="en-US" dirty="0"/>
              <a:t>は、コンピュータで作成した映像や音声などを現実に近い状態で体験できる技術です。ゴーグル型のデバイスを頭部に装着して体験するものが一般的です。ゴーグルを装着することで視界が３６０</a:t>
            </a:r>
            <a:r>
              <a:rPr kumimoji="1" lang="en-US" altLang="ja-JP" dirty="0"/>
              <a:t>°</a:t>
            </a:r>
            <a:r>
              <a:rPr kumimoji="1" lang="ja-JP" altLang="en-US" dirty="0"/>
              <a:t>覆われ、限りなく現実に近い世界に没入する感覚が得られます。</a:t>
            </a:r>
            <a:endParaRPr kumimoji="1" lang="en-US" altLang="ja-JP" dirty="0"/>
          </a:p>
          <a:p>
            <a:endParaRPr kumimoji="1" lang="en-US" altLang="ja-JP" dirty="0"/>
          </a:p>
          <a:p>
            <a:r>
              <a:rPr kumimoji="1" lang="ja-JP" altLang="en-US" dirty="0"/>
              <a:t>この技術を活用した代表的な例としては、ゲーム、バーチャルオフィスなどがあります。どちらも自身のアバターを作って</a:t>
            </a:r>
            <a:r>
              <a:rPr kumimoji="1" lang="en-US" altLang="ja-JP" dirty="0"/>
              <a:t>VR</a:t>
            </a:r>
            <a:r>
              <a:rPr kumimoji="1" lang="ja-JP" altLang="en-US" dirty="0"/>
              <a:t>空間内での活動を行うことが多いです。また</a:t>
            </a:r>
            <a:r>
              <a:rPr kumimoji="1" lang="en-US" altLang="ja-JP" dirty="0"/>
              <a:t>VR</a:t>
            </a:r>
            <a:r>
              <a:rPr kumimoji="1" lang="ja-JP" altLang="en-US" dirty="0"/>
              <a:t>空間にバーチャル店舗を作って</a:t>
            </a:r>
            <a:r>
              <a:rPr kumimoji="1" lang="en-US" altLang="ja-JP" dirty="0"/>
              <a:t>VR</a:t>
            </a:r>
            <a:r>
              <a:rPr kumimoji="1" lang="ja-JP" altLang="en-US" dirty="0"/>
              <a:t>ショッピングをしたり、</a:t>
            </a:r>
            <a:r>
              <a:rPr kumimoji="1" lang="en-US" altLang="ja-JP" dirty="0"/>
              <a:t>NFT</a:t>
            </a:r>
            <a:r>
              <a:rPr kumimoji="1" lang="ja-JP" altLang="en-US" dirty="0"/>
              <a:t>（</a:t>
            </a:r>
            <a:r>
              <a:rPr lang="en-US" altLang="ja-JP" dirty="0"/>
              <a:t>Non-Fungible Token</a:t>
            </a:r>
            <a:r>
              <a:rPr lang="ja-JP" altLang="en-US" dirty="0"/>
              <a:t>：非代替性トークン</a:t>
            </a:r>
            <a:r>
              <a:rPr kumimoji="1" lang="ja-JP" altLang="en-US" dirty="0"/>
              <a:t>）と呼ばれるデジタルデータのやりとりをするなど経済活動を行うことも可能です。またデジタルデータだけで無く、メタバース上で買った商品を実際に現実世界で受け取ることができるといったサービスもあります。</a:t>
            </a:r>
            <a:endParaRPr kumimoji="1" lang="en-US" altLang="ja-JP" dirty="0"/>
          </a:p>
          <a:p>
            <a:endParaRPr kumimoji="1" lang="en-US" altLang="ja-JP" dirty="0"/>
          </a:p>
          <a:p>
            <a:r>
              <a:rPr kumimoji="1" lang="ja-JP" altLang="en-US" dirty="0"/>
              <a:t>便利である一方、まだ法整備が不十分であることや次々にアップデートされる機能が数多くある中で、子ども達が犯罪に巻き込まれるケースも少なくありません。</a:t>
            </a:r>
            <a:endParaRPr kumimoji="1" lang="en-US" altLang="ja-JP" dirty="0"/>
          </a:p>
          <a:p>
            <a:endParaRPr lang="en-US" altLang="ja-JP" dirty="0"/>
          </a:p>
          <a:p>
            <a:r>
              <a:rPr lang="en-US" altLang="ja-JP" dirty="0"/>
              <a:t>【</a:t>
            </a:r>
            <a:r>
              <a:rPr lang="ja-JP" altLang="en-US" dirty="0"/>
              <a:t>参考</a:t>
            </a:r>
            <a:r>
              <a:rPr lang="en-US" altLang="ja-JP" dirty="0"/>
              <a:t>】</a:t>
            </a:r>
          </a:p>
          <a:p>
            <a:r>
              <a:rPr lang="en-US" altLang="ja-JP" dirty="0"/>
              <a:t>Play Station VR                                                                            https://www.playstation.com/ja-jp/ps-vr/</a:t>
            </a:r>
          </a:p>
          <a:p>
            <a:r>
              <a:rPr lang="en-US" altLang="ja-JP" dirty="0"/>
              <a:t>Meta Horizon Workrooms</a:t>
            </a:r>
            <a:r>
              <a:rPr lang="en-US" altLang="ja-JP" baseline="0" dirty="0"/>
              <a:t>                                                              </a:t>
            </a:r>
            <a:r>
              <a:rPr lang="en-US" altLang="ja-JP" dirty="0"/>
              <a:t>https://www.meta.com/jp/work/workrooms/</a:t>
            </a:r>
          </a:p>
          <a:p>
            <a:r>
              <a:rPr lang="en-US" altLang="ja-JP" dirty="0"/>
              <a:t>Japan 360°</a:t>
            </a:r>
            <a:r>
              <a:rPr lang="ja-JP" altLang="en-US" dirty="0"/>
              <a:t>パノラマ</a:t>
            </a:r>
            <a:r>
              <a:rPr lang="en-US" altLang="ja-JP" dirty="0"/>
              <a:t>VR</a:t>
            </a:r>
            <a:r>
              <a:rPr lang="ja-JP" altLang="en-US" dirty="0"/>
              <a:t>ツアー </a:t>
            </a:r>
            <a:r>
              <a:rPr lang="en-US" altLang="ja-JP" dirty="0"/>
              <a:t>| 360°</a:t>
            </a:r>
            <a:r>
              <a:rPr lang="ja-JP" altLang="en-US" dirty="0"/>
              <a:t>パノラマ撮影の</a:t>
            </a:r>
            <a:r>
              <a:rPr lang="en-US" altLang="ja-JP" dirty="0"/>
              <a:t>Creative Office </a:t>
            </a:r>
            <a:r>
              <a:rPr lang="en-US" altLang="ja-JP" dirty="0" err="1"/>
              <a:t>Haruka</a:t>
            </a:r>
            <a:r>
              <a:rPr lang="en-US" altLang="ja-JP" dirty="0"/>
              <a:t> </a:t>
            </a:r>
            <a:r>
              <a:rPr lang="ja-JP" altLang="en-US" dirty="0"/>
              <a:t>　</a:t>
            </a:r>
            <a:r>
              <a:rPr lang="en-US" altLang="ja-JP" dirty="0"/>
              <a:t>https://360-panorama.jp/japan_ui/</a:t>
            </a:r>
            <a:endParaRPr kumimoji="1" lang="ja-JP" altLang="en-US"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7</a:t>
            </a:fld>
            <a:endParaRPr kumimoji="1" lang="ja-JP" altLang="en-US"/>
          </a:p>
        </p:txBody>
      </p:sp>
    </p:spTree>
    <p:extLst>
      <p:ext uri="{BB962C8B-B14F-4D97-AF65-F5344CB8AC3E}">
        <p14:creationId xmlns:p14="http://schemas.microsoft.com/office/powerpoint/2010/main" val="216986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354449"/>
          </a:xfrm>
        </p:spPr>
        <p:txBody>
          <a:bodyPr/>
          <a:lstStyle/>
          <a:p>
            <a:r>
              <a:rPr kumimoji="1" lang="ja-JP" altLang="en-US" dirty="0"/>
              <a:t>③</a:t>
            </a:r>
            <a:r>
              <a:rPr kumimoji="1" lang="en-US" altLang="ja-JP" dirty="0"/>
              <a:t>MR</a:t>
            </a:r>
            <a:r>
              <a:rPr kumimoji="1" lang="ja-JP" altLang="en-US" dirty="0"/>
              <a:t>（複合現実）</a:t>
            </a:r>
            <a:endParaRPr kumimoji="1" lang="en-US" altLang="ja-JP" dirty="0"/>
          </a:p>
          <a:p>
            <a:r>
              <a:rPr kumimoji="1" lang="en-US" altLang="ja-JP" dirty="0"/>
              <a:t>MR</a:t>
            </a:r>
            <a:r>
              <a:rPr kumimoji="1" lang="ja-JP" altLang="en-US" dirty="0"/>
              <a:t>は、現実空間に映像情報を現実世界の形状でホログラムとして実態するあらゆる場所や空間に映像情報をまるで存在するかのように見せる技術を指します。</a:t>
            </a:r>
            <a:endParaRPr kumimoji="1" lang="en-US" altLang="ja-JP" dirty="0"/>
          </a:p>
          <a:p>
            <a:endParaRPr kumimoji="1" lang="en-US" altLang="ja-JP" dirty="0"/>
          </a:p>
          <a:p>
            <a:r>
              <a:rPr kumimoji="1" lang="ja-JP" altLang="en-US" dirty="0"/>
              <a:t>例えば、医療現場で目の前の患者に体内の映像を投影して、手術のシミュレーションを行ったり、患者への説明を行ったりすることができます。他にも部屋に滞留する空気がエアコンによってどのように移動するかを示すことで建築や家具の配置などに活かすなど経済的な場面での活用が可能です。</a:t>
            </a:r>
            <a:endParaRPr kumimoji="1" lang="en-US" altLang="ja-JP" dirty="0"/>
          </a:p>
          <a:p>
            <a:endParaRPr kumimoji="1" lang="en-US" altLang="ja-JP" dirty="0"/>
          </a:p>
          <a:p>
            <a:r>
              <a:rPr kumimoji="1" lang="ja-JP" altLang="en-US" dirty="0"/>
              <a:t>④</a:t>
            </a:r>
            <a:r>
              <a:rPr kumimoji="1" lang="en-US" altLang="ja-JP" dirty="0"/>
              <a:t>XR</a:t>
            </a:r>
          </a:p>
          <a:p>
            <a:r>
              <a:rPr kumimoji="1" lang="en-US" altLang="ja-JP" dirty="0"/>
              <a:t>XR</a:t>
            </a:r>
            <a:r>
              <a:rPr kumimoji="1" lang="ja-JP" altLang="en-US" dirty="0"/>
              <a:t>は、</a:t>
            </a:r>
            <a:r>
              <a:rPr kumimoji="1" lang="en-US" altLang="ja-JP" dirty="0"/>
              <a:t>AR</a:t>
            </a:r>
            <a:r>
              <a:rPr kumimoji="1" lang="ja-JP" altLang="en-US" dirty="0" err="1"/>
              <a:t>、</a:t>
            </a:r>
            <a:r>
              <a:rPr kumimoji="1" lang="en-US" altLang="ja-JP" dirty="0"/>
              <a:t>MR</a:t>
            </a:r>
            <a:r>
              <a:rPr kumimoji="1" lang="ja-JP" altLang="en-US" dirty="0" err="1"/>
              <a:t>、</a:t>
            </a:r>
            <a:r>
              <a:rPr kumimoji="1" lang="en-US" altLang="ja-JP" dirty="0"/>
              <a:t>VR</a:t>
            </a:r>
            <a:r>
              <a:rPr kumimoji="1" lang="ja-JP" altLang="en-US" dirty="0" err="1"/>
              <a:t>、</a:t>
            </a:r>
            <a:r>
              <a:rPr kumimoji="1" lang="en-US" altLang="ja-JP" dirty="0"/>
              <a:t>SR</a:t>
            </a:r>
            <a:r>
              <a:rPr kumimoji="1" lang="ja-JP" altLang="en-US" dirty="0"/>
              <a:t>など現実と仮想の世界を融合して疑似体験をする空間を作り出す画像処理技術の総称です。今後は５</a:t>
            </a:r>
            <a:r>
              <a:rPr kumimoji="1" lang="en-US" altLang="ja-JP" dirty="0"/>
              <a:t>G</a:t>
            </a:r>
            <a:r>
              <a:rPr kumimoji="1" lang="ja-JP" altLang="en-US" dirty="0"/>
              <a:t>による超高速通信網が本格的に普及することで</a:t>
            </a:r>
            <a:r>
              <a:rPr kumimoji="1" lang="en-US" altLang="ja-JP" dirty="0"/>
              <a:t>XR</a:t>
            </a:r>
            <a:r>
              <a:rPr kumimoji="1" lang="ja-JP" altLang="en-US" dirty="0"/>
              <a:t>を使った新たな生活、働き方が生まれると予想されています。また同様に、エンタメ、企業、医療、教育など様々な分野での活用が進んでいくと予想されています。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lang="ja-JP" altLang="en-US" dirty="0"/>
              <a:t>・第</a:t>
            </a:r>
            <a:r>
              <a:rPr lang="en-US" altLang="ja-JP" dirty="0"/>
              <a:t>5</a:t>
            </a:r>
            <a:r>
              <a:rPr lang="ja-JP" altLang="en-US" dirty="0"/>
              <a:t>回　進化する医療技術と医療の未来 </a:t>
            </a:r>
            <a:r>
              <a:rPr lang="en-US" altLang="ja-JP" dirty="0"/>
              <a:t>| </a:t>
            </a:r>
            <a:r>
              <a:rPr lang="ja-JP" altLang="en-US" dirty="0"/>
              <a:t>村田製作所　　　　　　　　　　　　　　　　　　　　　　　</a:t>
            </a:r>
            <a:r>
              <a:rPr lang="en-US" altLang="ja-JP" dirty="0"/>
              <a:t>https://article.murata.com/ja-jp/article/future-of-medical-and-technology-5</a:t>
            </a:r>
          </a:p>
          <a:p>
            <a:r>
              <a:rPr lang="ja-JP" altLang="en-US" dirty="0"/>
              <a:t>・</a:t>
            </a:r>
            <a:r>
              <a:rPr lang="en-US" altLang="ja-JP" dirty="0"/>
              <a:t>MR</a:t>
            </a:r>
            <a:r>
              <a:rPr lang="ja-JP" altLang="en-US" dirty="0"/>
              <a:t>技術による気流シミュレーションの</a:t>
            </a:r>
            <a:r>
              <a:rPr lang="en-US" altLang="ja-JP" dirty="0"/>
              <a:t>『</a:t>
            </a:r>
            <a:r>
              <a:rPr lang="ja-JP" altLang="en-US" dirty="0"/>
              <a:t>見える化</a:t>
            </a:r>
            <a:r>
              <a:rPr lang="en-US" altLang="ja-JP" dirty="0"/>
              <a:t>』 | </a:t>
            </a:r>
            <a:r>
              <a:rPr lang="ja-JP" altLang="en-US" dirty="0"/>
              <a:t>技術とサービス </a:t>
            </a:r>
            <a:r>
              <a:rPr lang="en-US" altLang="ja-JP" dirty="0"/>
              <a:t>| </a:t>
            </a:r>
            <a:r>
              <a:rPr lang="ja-JP" altLang="en-US" dirty="0"/>
              <a:t>新菱冷熱工業株式会社　</a:t>
            </a:r>
            <a:r>
              <a:rPr lang="en-US" altLang="ja-JP" dirty="0"/>
              <a:t>https://www.shinryo.com/tech/visualize_mr.html</a:t>
            </a:r>
            <a:endParaRPr kumimoji="1" lang="en-US" altLang="ja-JP"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8</a:t>
            </a:fld>
            <a:endParaRPr kumimoji="1" lang="ja-JP" altLang="en-US"/>
          </a:p>
        </p:txBody>
      </p:sp>
    </p:spTree>
    <p:extLst>
      <p:ext uri="{BB962C8B-B14F-4D97-AF65-F5344CB8AC3E}">
        <p14:creationId xmlns:p14="http://schemas.microsoft.com/office/powerpoint/2010/main" val="290069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215900"/>
            <a:ext cx="5956300" cy="3349625"/>
          </a:xfrm>
        </p:spPr>
      </p:sp>
      <p:sp>
        <p:nvSpPr>
          <p:cNvPr id="3" name="ノート プレースホルダー 2"/>
          <p:cNvSpPr>
            <a:spLocks noGrp="1"/>
          </p:cNvSpPr>
          <p:nvPr>
            <p:ph type="body" idx="1"/>
          </p:nvPr>
        </p:nvSpPr>
        <p:spPr>
          <a:xfrm>
            <a:off x="185351" y="3652730"/>
            <a:ext cx="6487297" cy="6937011"/>
          </a:xfrm>
        </p:spPr>
        <p:txBody>
          <a:bodyPr/>
          <a:lstStyle/>
          <a:p>
            <a:r>
              <a:rPr kumimoji="1" lang="ja-JP" altLang="en-US" dirty="0"/>
              <a:t>メタバースの教育現場での活用について見ていきましょう。</a:t>
            </a:r>
            <a:endParaRPr kumimoji="1" lang="en-US" altLang="ja-JP" dirty="0"/>
          </a:p>
          <a:p>
            <a:endParaRPr kumimoji="1" lang="en-US" altLang="ja-JP" dirty="0"/>
          </a:p>
          <a:p>
            <a:r>
              <a:rPr kumimoji="1" lang="ja-JP" altLang="en-US" dirty="0"/>
              <a:t>①防災体験</a:t>
            </a:r>
            <a:endParaRPr kumimoji="1" lang="en-US" altLang="ja-JP" dirty="0"/>
          </a:p>
          <a:p>
            <a:r>
              <a:rPr kumimoji="1" lang="ja-JP" altLang="en-US" dirty="0"/>
              <a:t>現実では体験が難しいことでも</a:t>
            </a:r>
            <a:r>
              <a:rPr kumimoji="1" lang="en-US" altLang="ja-JP" dirty="0"/>
              <a:t>VR</a:t>
            </a:r>
            <a:r>
              <a:rPr kumimoji="1" lang="ja-JP" altLang="en-US" dirty="0"/>
              <a:t>を活用して疑似体験をすることで、よりリアルな体験をすることができます。</a:t>
            </a:r>
            <a:endParaRPr kumimoji="1" lang="en-US" altLang="ja-JP" dirty="0"/>
          </a:p>
          <a:p>
            <a:r>
              <a:rPr kumimoji="1" lang="ja-JP" altLang="en-US" dirty="0"/>
              <a:t>②バーチャル工場見学</a:t>
            </a:r>
            <a:endParaRPr kumimoji="1" lang="en-US" altLang="ja-JP" dirty="0"/>
          </a:p>
          <a:p>
            <a:r>
              <a:rPr kumimoji="1" lang="ja-JP" altLang="en-US" dirty="0"/>
              <a:t>工場の予約や交通手段の予約、日程の確保などの手間が無く、いつでも見学することが可能です。また実際には見学できない細部や危険箇所の見学、全体を俯瞰した見学など様々な角度からの見学が可能です。国内だけでなく世界中の遠く離れた工場の見学が可能です。複数の工場を見学することで、その企業が何に力を入れているのか、共通していることは何かなど比較することもできます。</a:t>
            </a:r>
            <a:endParaRPr kumimoji="1" lang="en-US" altLang="ja-JP" dirty="0"/>
          </a:p>
          <a:p>
            <a:r>
              <a:rPr kumimoji="1" lang="ja-JP" altLang="en-US" dirty="0"/>
              <a:t>③不登校支援</a:t>
            </a:r>
            <a:endParaRPr kumimoji="1" lang="en-US" altLang="ja-JP" dirty="0"/>
          </a:p>
          <a:p>
            <a:r>
              <a:rPr kumimoji="1" lang="ja-JP" altLang="en-US" dirty="0"/>
              <a:t>メタバース空間内に学校を作る取組もあります。アバターを使用することで、名前や顔などの個人情報が守られるので安心して児童生徒が参加することができます。メタバース上の学校では友だちと交流したり、学習したりすることやカウンセラーやメンターとも家庭にいながら気軽に対話したりすることができます。</a:t>
            </a:r>
            <a:endParaRPr kumimoji="1" lang="en-US" altLang="ja-JP" dirty="0"/>
          </a:p>
          <a:p>
            <a:r>
              <a:rPr kumimoji="1" lang="ja-JP" altLang="en-US" dirty="0"/>
              <a:t>④メタバース空間内での受講</a:t>
            </a:r>
            <a:endParaRPr kumimoji="1" lang="en-US" altLang="ja-JP" dirty="0"/>
          </a:p>
          <a:p>
            <a:r>
              <a:rPr kumimoji="1" lang="ja-JP" altLang="en-US" dirty="0"/>
              <a:t>東京大学では、メタバース工学部として中高生・保護者・教員などを対象にメタバースをオンライン上で講義を行ったり、バーチャル東大としてメタバース上にキャンパスを作成したりすることで、不足するデジタル人材について育成を目指しています。</a:t>
            </a:r>
            <a:endParaRPr kumimoji="1" lang="en-US" altLang="ja-JP" dirty="0"/>
          </a:p>
          <a:p>
            <a:endParaRPr kumimoji="1" lang="en-US" altLang="ja-JP" dirty="0"/>
          </a:p>
          <a:p>
            <a:r>
              <a:rPr kumimoji="1" lang="ja-JP" altLang="en-US" dirty="0"/>
              <a:t>一人一台端末が導入されたことや、コロナ禍による外出制限等により、教育現場でのメタバースの活用への期待が高まってきています。またメタバース上でしかできない、これまでに無かったコンテンツも充実してきており、教育的価値が高まってきていま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lang="ja-JP" altLang="en-US" dirty="0"/>
              <a:t>・防災</a:t>
            </a:r>
            <a:r>
              <a:rPr lang="en-US" altLang="ja-JP" dirty="0"/>
              <a:t>VR/AR | </a:t>
            </a:r>
            <a:r>
              <a:rPr lang="ja-JP" altLang="en-US" dirty="0"/>
              <a:t>防災イベントや防災教育などで使える</a:t>
            </a:r>
            <a:r>
              <a:rPr lang="en-US" altLang="ja-JP" dirty="0"/>
              <a:t>VR/AR</a:t>
            </a:r>
            <a:r>
              <a:rPr lang="ja-JP" altLang="en-US" dirty="0"/>
              <a:t>コンテンツ </a:t>
            </a:r>
            <a:r>
              <a:rPr lang="en-US" altLang="ja-JP" dirty="0"/>
              <a:t>| </a:t>
            </a:r>
            <a:r>
              <a:rPr lang="ja-JP" altLang="en-US" dirty="0"/>
              <a:t>　</a:t>
            </a:r>
            <a:r>
              <a:rPr lang="en-US" altLang="ja-JP" dirty="0"/>
              <a:t>https://bousai-vr.com/</a:t>
            </a:r>
            <a:endParaRPr kumimoji="1" lang="en-US" altLang="ja-JP" dirty="0"/>
          </a:p>
          <a:p>
            <a:r>
              <a:rPr lang="ja-JP" altLang="en-US" dirty="0"/>
              <a:t>・メタバース空間は、不登校の子どもたちにとってひとつの「教室」［代表のつぶやき］　</a:t>
            </a:r>
            <a:r>
              <a:rPr lang="en-US" altLang="ja-JP" dirty="0"/>
              <a:t>|</a:t>
            </a:r>
            <a:r>
              <a:rPr lang="ja-JP" altLang="en-US" dirty="0"/>
              <a:t>　</a:t>
            </a:r>
            <a:r>
              <a:rPr lang="en-US" altLang="ja-JP" dirty="0"/>
              <a:t>KATARIBA </a:t>
            </a:r>
            <a:r>
              <a:rPr lang="ja-JP" altLang="en-US" dirty="0"/>
              <a:t>マガジン　</a:t>
            </a:r>
            <a:r>
              <a:rPr lang="en-US" altLang="ja-JP" dirty="0"/>
              <a:t>|</a:t>
            </a:r>
            <a:r>
              <a:rPr lang="ja-JP" altLang="en-US" dirty="0"/>
              <a:t>　認定</a:t>
            </a:r>
            <a:r>
              <a:rPr lang="en-US" altLang="ja-JP" dirty="0"/>
              <a:t>NPO</a:t>
            </a:r>
            <a:r>
              <a:rPr lang="ja-JP" altLang="en-US" dirty="0"/>
              <a:t>法人カタリバ</a:t>
            </a:r>
            <a:endParaRPr lang="en-US" altLang="ja-JP" dirty="0"/>
          </a:p>
          <a:p>
            <a:r>
              <a:rPr lang="ja-JP" altLang="en-US" dirty="0"/>
              <a:t>　　　　　　　　　　　　　　　　　　　　　　　　　　　　　　　　　　　　　　　　　　　　　　</a:t>
            </a:r>
            <a:r>
              <a:rPr lang="en-US" altLang="ja-JP" dirty="0"/>
              <a:t>https://www.katariba.or.jp/magazine/article/voice221019/</a:t>
            </a:r>
          </a:p>
          <a:p>
            <a:r>
              <a:rPr lang="ja-JP" altLang="en-US" dirty="0"/>
              <a:t>・</a:t>
            </a:r>
            <a:r>
              <a:rPr lang="en-US" altLang="ja-JP" dirty="0"/>
              <a:t>VR</a:t>
            </a:r>
            <a:r>
              <a:rPr lang="ja-JP" altLang="en-US" dirty="0"/>
              <a:t>を活用したバーチャル工場見学とは？　　　　　　　　　　　　　　　　　　　　　</a:t>
            </a:r>
            <a:r>
              <a:rPr lang="en-US" altLang="ja-JP" dirty="0"/>
              <a:t>https://vr-tips.lipronext.com/casestudy/vr-factorytour/</a:t>
            </a:r>
          </a:p>
          <a:p>
            <a:r>
              <a:rPr lang="ja-JP" altLang="en-US" dirty="0"/>
              <a:t>・メタバース工学部メインサイト　　　　　　　　　　　　　　　　　　　　　　　　　　　　</a:t>
            </a:r>
            <a:r>
              <a:rPr lang="en-US" altLang="ja-JP" dirty="0"/>
              <a:t>https://www.t.u-tokyo.ac.jp/meta-school</a:t>
            </a:r>
          </a:p>
          <a:p>
            <a:endParaRPr kumimoji="1" lang="en-US" altLang="ja-JP" dirty="0"/>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9</a:t>
            </a:fld>
            <a:endParaRPr kumimoji="1" lang="ja-JP" altLang="en-US"/>
          </a:p>
        </p:txBody>
      </p:sp>
    </p:spTree>
    <p:extLst>
      <p:ext uri="{BB962C8B-B14F-4D97-AF65-F5344CB8AC3E}">
        <p14:creationId xmlns:p14="http://schemas.microsoft.com/office/powerpoint/2010/main" val="152895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47294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15325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40861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09785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6584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207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19902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43267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63671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03650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2514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13068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pokemongo.jp/"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idc-otsuka.livingstyle.jp/simulator/?stoken=ec9efd022b936163" TargetMode="Externa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2D73C0D-30F1-44CF-A77B-56644B5F4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45" y="-224500"/>
            <a:ext cx="10327910" cy="7306999"/>
          </a:xfrm>
          <a:prstGeom prst="rect">
            <a:avLst/>
          </a:prstGeom>
        </p:spPr>
      </p:pic>
      <p:sp>
        <p:nvSpPr>
          <p:cNvPr id="4" name="テキスト ボックス 3"/>
          <p:cNvSpPr txBox="1"/>
          <p:nvPr/>
        </p:nvSpPr>
        <p:spPr>
          <a:xfrm>
            <a:off x="2163625" y="2384617"/>
            <a:ext cx="8255725" cy="1754326"/>
          </a:xfrm>
          <a:prstGeom prst="rect">
            <a:avLst/>
          </a:prstGeom>
          <a:solidFill>
            <a:srgbClr val="000000">
              <a:alpha val="69804"/>
            </a:srgbClr>
          </a:solidFill>
          <a:ln w="19050">
            <a:solidFill>
              <a:schemeClr val="bg1"/>
            </a:solidFill>
          </a:ln>
        </p:spPr>
        <p:txBody>
          <a:bodyPr wrap="square" rtlCol="0">
            <a:spAutoFit/>
          </a:bodyPr>
          <a:lstStyle/>
          <a:p>
            <a:pPr algn="ctr"/>
            <a:r>
              <a:rPr kumimoji="1" lang="ja-JP" altLang="en-US" sz="5400" b="1" dirty="0">
                <a:solidFill>
                  <a:schemeClr val="bg1"/>
                </a:solidFill>
              </a:rPr>
              <a:t>メタバース</a:t>
            </a:r>
            <a:r>
              <a:rPr kumimoji="1" lang="ja-JP" altLang="en-US" sz="5400" b="1">
                <a:solidFill>
                  <a:schemeClr val="bg1"/>
                </a:solidFill>
              </a:rPr>
              <a:t>（仮想空間）</a:t>
            </a:r>
            <a:r>
              <a:rPr kumimoji="1" lang="ja-JP" altLang="en-US" sz="5400" b="1" dirty="0">
                <a:solidFill>
                  <a:schemeClr val="bg1"/>
                </a:solidFill>
              </a:rPr>
              <a:t>に</a:t>
            </a:r>
            <a:endParaRPr kumimoji="1" lang="en-US" altLang="ja-JP" sz="5400" b="1" dirty="0">
              <a:solidFill>
                <a:schemeClr val="bg1"/>
              </a:solidFill>
            </a:endParaRPr>
          </a:p>
          <a:p>
            <a:pPr algn="ctr"/>
            <a:r>
              <a:rPr kumimoji="1" lang="ja-JP" altLang="en-US" sz="5400" b="1" dirty="0">
                <a:solidFill>
                  <a:schemeClr val="bg1"/>
                </a:solidFill>
              </a:rPr>
              <a:t>関すること</a:t>
            </a:r>
          </a:p>
        </p:txBody>
      </p:sp>
      <p:sp>
        <p:nvSpPr>
          <p:cNvPr id="5" name="テキスト ボックス 4">
            <a:extLst>
              <a:ext uri="{FF2B5EF4-FFF2-40B4-BE49-F238E27FC236}">
                <a16:creationId xmlns:a16="http://schemas.microsoft.com/office/drawing/2014/main" id="{C3258218-8497-4745-9215-742B9815068B}"/>
              </a:ext>
            </a:extLst>
          </p:cNvPr>
          <p:cNvSpPr txBox="1"/>
          <p:nvPr/>
        </p:nvSpPr>
        <p:spPr>
          <a:xfrm>
            <a:off x="195125" y="212917"/>
            <a:ext cx="5392875"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rPr>
              <a:t>令和４年度</a:t>
            </a:r>
            <a:r>
              <a:rPr lang="ja-JP" altLang="en-US" sz="2400" b="1" dirty="0">
                <a:solidFill>
                  <a:schemeClr val="bg1"/>
                </a:solidFill>
              </a:rPr>
              <a:t>情報モラルパワーアップ事業</a:t>
            </a:r>
            <a:endParaRPr kumimoji="1" lang="ja-JP" altLang="en-US" sz="2400" b="1" dirty="0">
              <a:solidFill>
                <a:schemeClr val="bg1"/>
              </a:solidFill>
            </a:endParaRPr>
          </a:p>
        </p:txBody>
      </p:sp>
      <p:sp>
        <p:nvSpPr>
          <p:cNvPr id="6" name="テキスト ボックス 5">
            <a:extLst>
              <a:ext uri="{FF2B5EF4-FFF2-40B4-BE49-F238E27FC236}">
                <a16:creationId xmlns:a16="http://schemas.microsoft.com/office/drawing/2014/main" id="{642AB83E-AA46-4BB4-9C1E-F2AD24B0031A}"/>
              </a:ext>
            </a:extLst>
          </p:cNvPr>
          <p:cNvSpPr txBox="1"/>
          <p:nvPr/>
        </p:nvSpPr>
        <p:spPr>
          <a:xfrm>
            <a:off x="9207500" y="6156517"/>
            <a:ext cx="2743200"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rPr>
              <a:t>兵庫県教育委員会</a:t>
            </a:r>
          </a:p>
        </p:txBody>
      </p:sp>
    </p:spTree>
    <p:extLst>
      <p:ext uri="{BB962C8B-B14F-4D97-AF65-F5344CB8AC3E}">
        <p14:creationId xmlns:p14="http://schemas.microsoft.com/office/powerpoint/2010/main" val="380758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5285646" y="2063409"/>
            <a:ext cx="6619970" cy="4131651"/>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514350" indent="-514350" algn="l">
              <a:buFont typeface="+mj-ea"/>
              <a:buAutoNum type="circleNumDbPlain"/>
            </a:pPr>
            <a:r>
              <a:rPr lang="ja-JP" altLang="en-US" sz="2600" dirty="0">
                <a:solidFill>
                  <a:schemeClr val="tx1">
                    <a:lumMod val="75000"/>
                    <a:lumOff val="25000"/>
                  </a:schemeClr>
                </a:solidFill>
                <a:latin typeface="UD Digi Kyokasho NK-R" panose="02020400000000000000" pitchFamily="18" charset="-128"/>
                <a:ea typeface="UD Digi Kyokasho NK-R" panose="02020400000000000000" pitchFamily="18" charset="-128"/>
              </a:rPr>
              <a:t>法律やルール整備が追いついていない</a:t>
            </a:r>
            <a:endParaRPr lang="en-US" altLang="ja-JP" sz="26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600" dirty="0">
                <a:solidFill>
                  <a:srgbClr val="FF0000"/>
                </a:solidFill>
                <a:latin typeface="UD Digi Kyokasho NK-R" panose="02020400000000000000" pitchFamily="18" charset="-128"/>
                <a:ea typeface="UD Digi Kyokasho NK-R" panose="02020400000000000000" pitchFamily="18" charset="-128"/>
              </a:rPr>
              <a:t>　</a:t>
            </a:r>
            <a:r>
              <a:rPr lang="ja-JP" altLang="en-US" sz="2600" dirty="0">
                <a:latin typeface="UD Digi Kyokasho NK-R" panose="02020400000000000000" pitchFamily="18" charset="-128"/>
                <a:ea typeface="UD Digi Kyokasho NK-R" panose="02020400000000000000" pitchFamily="18" charset="-128"/>
              </a:rPr>
              <a:t>・犯罪に利用・加担させられる可能性</a:t>
            </a:r>
            <a:endParaRPr lang="en-US" altLang="ja-JP" sz="2600" dirty="0">
              <a:latin typeface="UD Digi Kyokasho NK-R" panose="02020400000000000000" pitchFamily="18" charset="-128"/>
              <a:ea typeface="UD Digi Kyokasho NK-R" panose="02020400000000000000" pitchFamily="18" charset="-128"/>
            </a:endParaRPr>
          </a:p>
          <a:p>
            <a:pPr algn="l"/>
            <a:r>
              <a:rPr lang="ja-JP" altLang="en-US" sz="2600" dirty="0">
                <a:latin typeface="UD Digi Kyokasho NK-R" panose="02020400000000000000" pitchFamily="18" charset="-128"/>
                <a:ea typeface="UD Digi Kyokasho NK-R" panose="02020400000000000000" pitchFamily="18" charset="-128"/>
              </a:rPr>
              <a:t>　・ルールが不十分で犯罪に巻き込まれやすい</a:t>
            </a:r>
            <a:endParaRPr lang="en-US" altLang="ja-JP" sz="2600" dirty="0">
              <a:latin typeface="UD Digi Kyokasho NK-R" panose="02020400000000000000" pitchFamily="18" charset="-128"/>
              <a:ea typeface="UD Digi Kyokasho NK-R" panose="02020400000000000000" pitchFamily="18" charset="-128"/>
            </a:endParaRPr>
          </a:p>
          <a:p>
            <a:pPr algn="l"/>
            <a:endParaRPr lang="en-US" altLang="ja-JP" sz="2600" dirty="0">
              <a:solidFill>
                <a:srgbClr val="FF0000"/>
              </a:solidFill>
              <a:latin typeface="UD Digi Kyokasho NK-R" panose="02020400000000000000" pitchFamily="18" charset="-128"/>
              <a:ea typeface="UD Digi Kyokasho NK-R" panose="02020400000000000000" pitchFamily="18" charset="-128"/>
            </a:endParaRPr>
          </a:p>
          <a:p>
            <a:pPr algn="l"/>
            <a:endParaRPr lang="en-US" altLang="ja-JP" sz="2600" dirty="0">
              <a:solidFill>
                <a:srgbClr val="FF0000"/>
              </a:solidFill>
              <a:latin typeface="UD Digi Kyokasho NK-R" panose="02020400000000000000" pitchFamily="18" charset="-128"/>
              <a:ea typeface="UD Digi Kyokasho NK-R" panose="02020400000000000000" pitchFamily="18" charset="-128"/>
            </a:endParaRPr>
          </a:p>
          <a:p>
            <a:pPr marL="457200" indent="-457200" algn="l">
              <a:buFont typeface="+mj-ea"/>
              <a:buAutoNum type="circleNumDbPlain" startAt="2"/>
            </a:pPr>
            <a:r>
              <a:rPr lang="ja-JP" altLang="en-US" sz="2600" dirty="0">
                <a:solidFill>
                  <a:schemeClr val="tx1">
                    <a:lumMod val="75000"/>
                    <a:lumOff val="25000"/>
                  </a:schemeClr>
                </a:solidFill>
                <a:latin typeface="UD Digi Kyokasho NK-R" panose="02020400000000000000" pitchFamily="18" charset="-128"/>
                <a:ea typeface="UD Digi Kyokasho NK-R" panose="02020400000000000000" pitchFamily="18" charset="-128"/>
              </a:rPr>
              <a:t>依存・現実世界のコミュニケーション不足</a:t>
            </a:r>
            <a:endParaRPr lang="en-US" altLang="ja-JP" sz="26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600" dirty="0">
                <a:solidFill>
                  <a:schemeClr val="tx1">
                    <a:lumMod val="75000"/>
                    <a:lumOff val="25000"/>
                  </a:schemeClr>
                </a:solidFill>
                <a:latin typeface="UD Digi Kyokasho NK-R" panose="02020400000000000000" pitchFamily="18" charset="-128"/>
                <a:ea typeface="UD Digi Kyokasho NK-R" panose="02020400000000000000" pitchFamily="18" charset="-128"/>
              </a:rPr>
              <a:t>　・</a:t>
            </a:r>
            <a:r>
              <a:rPr lang="ja-JP" altLang="en-US" sz="2600" dirty="0">
                <a:latin typeface="UD Digi Kyokasho NK-R" panose="02020400000000000000" pitchFamily="18" charset="-128"/>
                <a:ea typeface="UD Digi Kyokasho NK-R" panose="02020400000000000000" pitchFamily="18" charset="-128"/>
              </a:rPr>
              <a:t>没入性が高く、依存傾向が強い</a:t>
            </a:r>
            <a:endParaRPr lang="en-US" altLang="ja-JP" sz="2600" dirty="0">
              <a:latin typeface="UD Digi Kyokasho NK-R" panose="02020400000000000000" pitchFamily="18" charset="-128"/>
              <a:ea typeface="UD Digi Kyokasho NK-R" panose="02020400000000000000" pitchFamily="18" charset="-128"/>
            </a:endParaRPr>
          </a:p>
          <a:p>
            <a:pPr algn="l"/>
            <a:r>
              <a:rPr lang="ja-JP" altLang="en-US" sz="2600" dirty="0">
                <a:latin typeface="UD Digi Kyokasho NK-R" panose="02020400000000000000" pitchFamily="18" charset="-128"/>
                <a:ea typeface="UD Digi Kyokasho NK-R" panose="02020400000000000000" pitchFamily="18" charset="-128"/>
              </a:rPr>
              <a:t>　・メディアリテラシーの不足</a:t>
            </a:r>
            <a:endParaRPr lang="en-US" altLang="ja-JP" sz="2600" dirty="0">
              <a:latin typeface="UD Digi Kyokasho NK-R" panose="02020400000000000000" pitchFamily="18" charset="-128"/>
              <a:ea typeface="UD Digi Kyokasho NK-R" panose="02020400000000000000" pitchFamily="18" charset="-128"/>
            </a:endParaRPr>
          </a:p>
          <a:p>
            <a:pPr algn="l"/>
            <a:endParaRPr lang="en-US" altLang="ja-JP" sz="2600" dirty="0">
              <a:latin typeface="UD Digi Kyokasho NK-R" panose="02020400000000000000" pitchFamily="18" charset="-128"/>
              <a:ea typeface="UD Digi Kyokasho NK-R" panose="02020400000000000000" pitchFamily="18" charset="-128"/>
            </a:endParaRPr>
          </a:p>
          <a:p>
            <a:pPr algn="l"/>
            <a:r>
              <a:rPr lang="ja-JP" altLang="en-US" sz="2600" dirty="0">
                <a:latin typeface="UD Digi Kyokasho NK-R" panose="02020400000000000000" pitchFamily="18" charset="-128"/>
                <a:ea typeface="UD Digi Kyokasho NK-R" panose="02020400000000000000" pitchFamily="18" charset="-128"/>
              </a:rPr>
              <a:t>　⇒情報を見極め、自分で判断する力が必要</a:t>
            </a:r>
            <a:endParaRPr lang="en-US" altLang="ja-JP" sz="2600" dirty="0">
              <a:latin typeface="UD Digi Kyokasho NK-R" panose="02020400000000000000" pitchFamily="18" charset="-128"/>
              <a:ea typeface="UD Digi Kyokasho NK-R" panose="02020400000000000000" pitchFamily="18" charset="-128"/>
            </a:endParaRPr>
          </a:p>
        </p:txBody>
      </p:sp>
      <p:sp>
        <p:nvSpPr>
          <p:cNvPr id="10" name="タイトル 1"/>
          <p:cNvSpPr txBox="1">
            <a:spLocks/>
          </p:cNvSpPr>
          <p:nvPr/>
        </p:nvSpPr>
        <p:spPr>
          <a:xfrm>
            <a:off x="594995" y="3979994"/>
            <a:ext cx="4034156" cy="2495663"/>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42900" indent="-342900" algn="l">
              <a:buFont typeface="Arial" panose="020B0604020202020204" pitchFamily="34" charset="0"/>
              <a:buChar char="•"/>
            </a:pP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誹謗中傷</a:t>
            </a:r>
            <a:endPar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342900" indent="-342900" algn="l">
              <a:buFont typeface="Arial" panose="020B0604020202020204" pitchFamily="34" charset="0"/>
              <a:buChar char="•"/>
            </a:pP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つきまとい、ストーカー</a:t>
            </a:r>
            <a:endPar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342900" indent="-342900" algn="l">
              <a:buFont typeface="Arial" panose="020B0604020202020204" pitchFamily="34" charset="0"/>
              <a:buChar char="•"/>
            </a:pP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メタバース</a:t>
            </a:r>
            <a:r>
              <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a:t>
            </a: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ゲーム</a:t>
            </a:r>
            <a:r>
              <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a:t>
            </a: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依存</a:t>
            </a:r>
            <a:endPar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342900" indent="-342900" algn="l">
              <a:buFont typeface="Arial" panose="020B0604020202020204" pitchFamily="34" charset="0"/>
              <a:buChar char="•"/>
            </a:pPr>
            <a:r>
              <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VR</a:t>
            </a: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酔い</a:t>
            </a:r>
            <a:endPar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342900" indent="-342900" algn="l">
              <a:buFont typeface="Arial" panose="020B0604020202020204" pitchFamily="34" charset="0"/>
              <a:buChar char="•"/>
            </a:pP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個人情報の流出</a:t>
            </a:r>
            <a:endPar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342900" indent="-342900" algn="l">
              <a:buFont typeface="Arial" panose="020B0604020202020204" pitchFamily="34" charset="0"/>
              <a:buChar char="•"/>
            </a:pPr>
            <a:r>
              <a:rPr lang="ja-JP" altLang="en-US" sz="2600" b="1" dirty="0">
                <a:solidFill>
                  <a:schemeClr val="tx1">
                    <a:lumMod val="75000"/>
                    <a:lumOff val="25000"/>
                  </a:schemeClr>
                </a:solidFill>
                <a:latin typeface="UD Digi Kyokasho NK-R" panose="02020400000000000000" pitchFamily="18" charset="-128"/>
                <a:ea typeface="UD Digi Kyokasho NK-R" panose="02020400000000000000" pitchFamily="18" charset="-128"/>
              </a:rPr>
              <a:t>金銭トラブル・詐欺</a:t>
            </a:r>
            <a:endParaRPr lang="en-US" altLang="ja-JP" sz="26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3" name="タイトル 1"/>
          <p:cNvSpPr txBox="1">
            <a:spLocks/>
          </p:cNvSpPr>
          <p:nvPr/>
        </p:nvSpPr>
        <p:spPr>
          <a:xfrm>
            <a:off x="-274300" y="1103480"/>
            <a:ext cx="5392967" cy="4292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想定されるトラブル</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タイトル 1"/>
          <p:cNvSpPr txBox="1">
            <a:spLocks/>
          </p:cNvSpPr>
          <p:nvPr/>
        </p:nvSpPr>
        <p:spPr>
          <a:xfrm>
            <a:off x="5928451" y="1639888"/>
            <a:ext cx="5334360" cy="4235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これからのモラル上の課題</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A1B4737D-6DAC-4C90-B67E-66879BF0BB6A}"/>
              </a:ext>
            </a:extLst>
          </p:cNvPr>
          <p:cNvSpPr txBox="1">
            <a:spLocks/>
          </p:cNvSpPr>
          <p:nvPr/>
        </p:nvSpPr>
        <p:spPr>
          <a:xfrm>
            <a:off x="0" y="-761"/>
            <a:ext cx="12195633" cy="742963"/>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メタバースのモラル上の課題</a:t>
            </a:r>
          </a:p>
        </p:txBody>
      </p:sp>
      <p:pic>
        <p:nvPicPr>
          <p:cNvPr id="2" name="図 1">
            <a:extLst>
              <a:ext uri="{FF2B5EF4-FFF2-40B4-BE49-F238E27FC236}">
                <a16:creationId xmlns:a16="http://schemas.microsoft.com/office/drawing/2014/main" id="{258A67F6-9D7A-4AEC-95BF-C75B225F8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2380" y="1756556"/>
            <a:ext cx="2267909" cy="1999661"/>
          </a:xfrm>
          <a:prstGeom prst="rect">
            <a:avLst/>
          </a:prstGeom>
        </p:spPr>
      </p:pic>
    </p:spTree>
    <p:extLst>
      <p:ext uri="{BB962C8B-B14F-4D97-AF65-F5344CB8AC3E}">
        <p14:creationId xmlns:p14="http://schemas.microsoft.com/office/powerpoint/2010/main" val="385424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正方形/長方形 2"/>
          <p:cNvSpPr/>
          <p:nvPr/>
        </p:nvSpPr>
        <p:spPr>
          <a:xfrm>
            <a:off x="0" y="933450"/>
            <a:ext cx="12191999" cy="59245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ctrTitle"/>
          </p:nvPr>
        </p:nvSpPr>
        <p:spPr>
          <a:xfrm>
            <a:off x="2498498" y="1206008"/>
            <a:ext cx="9823042" cy="5364773"/>
          </a:xfrm>
        </p:spPr>
        <p:txBody>
          <a:bodyPr anchor="ctr">
            <a:noAutofit/>
          </a:bodyPr>
          <a:lstStyle/>
          <a:p>
            <a:pPr algn="l"/>
            <a:r>
              <a:rPr kumimoji="1" lang="ja-JP" altLang="en-US" sz="3200" dirty="0">
                <a:solidFill>
                  <a:schemeClr val="bg1"/>
                </a:solidFill>
                <a:latin typeface="UD Digi Kyokasho NK-R" panose="02020400000000000000" pitchFamily="18" charset="-128"/>
                <a:ea typeface="UD Digi Kyokasho NK-R" panose="02020400000000000000" pitchFamily="18" charset="-128"/>
              </a:rPr>
              <a:t>□　メタバースとは･･･</a:t>
            </a:r>
            <a:br>
              <a:rPr kumimoji="1" lang="en-US" altLang="ja-JP" sz="3200" dirty="0">
                <a:solidFill>
                  <a:schemeClr val="bg1"/>
                </a:solidFill>
                <a:latin typeface="UD Digi Kyokasho NK-R" panose="02020400000000000000" pitchFamily="18" charset="-128"/>
                <a:ea typeface="UD Digi Kyokasho NK-R" panose="02020400000000000000" pitchFamily="18" charset="-128"/>
              </a:rPr>
            </a:br>
            <a:br>
              <a:rPr kumimoji="1" lang="en-US" altLang="ja-JP" sz="3200" dirty="0">
                <a:solidFill>
                  <a:schemeClr val="bg1"/>
                </a:solidFill>
                <a:latin typeface="UD Digi Kyokasho NK-R" panose="02020400000000000000" pitchFamily="18" charset="-128"/>
                <a:ea typeface="UD Digi Kyokasho NK-R" panose="02020400000000000000" pitchFamily="18" charset="-128"/>
              </a:rPr>
            </a:br>
            <a:r>
              <a:rPr kumimoji="1" lang="ja-JP" altLang="en-US" sz="3200" dirty="0">
                <a:solidFill>
                  <a:schemeClr val="bg1"/>
                </a:solidFill>
                <a:latin typeface="UD Digi Kyokasho NK-R" panose="02020400000000000000" pitchFamily="18" charset="-128"/>
                <a:ea typeface="UD Digi Kyokasho NK-R" panose="02020400000000000000" pitchFamily="18" charset="-128"/>
              </a:rPr>
              <a:t>□　メタバースとゲーム・インターネットの世界</a:t>
            </a:r>
            <a:br>
              <a:rPr kumimoji="1" lang="en-US" altLang="ja-JP" sz="3200" dirty="0">
                <a:solidFill>
                  <a:schemeClr val="bg1"/>
                </a:solidFill>
                <a:latin typeface="UD Digi Kyokasho NK-R" panose="02020400000000000000" pitchFamily="18" charset="-128"/>
                <a:ea typeface="UD Digi Kyokasho NK-R" panose="02020400000000000000" pitchFamily="18" charset="-128"/>
              </a:rPr>
            </a:br>
            <a:br>
              <a:rPr kumimoji="1" lang="en-US" altLang="ja-JP" sz="3200" dirty="0">
                <a:solidFill>
                  <a:schemeClr val="bg1"/>
                </a:solidFill>
                <a:latin typeface="UD Digi Kyokasho NK-R" panose="02020400000000000000" pitchFamily="18" charset="-128"/>
                <a:ea typeface="UD Digi Kyokasho NK-R" panose="02020400000000000000" pitchFamily="18" charset="-128"/>
              </a:rPr>
            </a:br>
            <a:r>
              <a:rPr kumimoji="1" lang="ja-JP" altLang="en-US" sz="3200" dirty="0">
                <a:solidFill>
                  <a:schemeClr val="bg1"/>
                </a:solidFill>
                <a:latin typeface="UD Digi Kyokasho NK-R" panose="02020400000000000000" pitchFamily="18" charset="-128"/>
                <a:ea typeface="UD Digi Kyokasho NK-R" panose="02020400000000000000" pitchFamily="18" charset="-128"/>
              </a:rPr>
              <a:t>□　メタバースでできること</a:t>
            </a:r>
            <a:br>
              <a:rPr kumimoji="1" lang="en-US" altLang="ja-JP" sz="3200" dirty="0">
                <a:solidFill>
                  <a:schemeClr val="bg1"/>
                </a:solidFill>
                <a:latin typeface="UD Digi Kyokasho NK-R" panose="02020400000000000000" pitchFamily="18" charset="-128"/>
                <a:ea typeface="UD Digi Kyokasho NK-R" panose="02020400000000000000" pitchFamily="18" charset="-128"/>
              </a:rPr>
            </a:br>
            <a:br>
              <a:rPr kumimoji="1" lang="en-US" altLang="ja-JP" sz="3200" dirty="0">
                <a:solidFill>
                  <a:schemeClr val="bg1"/>
                </a:solidFill>
                <a:latin typeface="UD Digi Kyokasho NK-R" panose="02020400000000000000" pitchFamily="18" charset="-128"/>
                <a:ea typeface="UD Digi Kyokasho NK-R" panose="02020400000000000000" pitchFamily="18" charset="-128"/>
              </a:rPr>
            </a:br>
            <a:r>
              <a:rPr kumimoji="1" lang="ja-JP" altLang="en-US" sz="3200" dirty="0">
                <a:solidFill>
                  <a:schemeClr val="bg1"/>
                </a:solidFill>
                <a:latin typeface="UD Digi Kyokasho NK-R" panose="02020400000000000000" pitchFamily="18" charset="-128"/>
                <a:ea typeface="UD Digi Kyokasho NK-R" panose="02020400000000000000" pitchFamily="18" charset="-128"/>
              </a:rPr>
              <a:t>□　</a:t>
            </a:r>
            <a:r>
              <a:rPr lang="ja-JP" altLang="en-US" sz="3200" dirty="0">
                <a:solidFill>
                  <a:schemeClr val="bg1"/>
                </a:solidFill>
                <a:latin typeface="UD Digi Kyokasho NK-R" panose="02020400000000000000" pitchFamily="18" charset="-128"/>
                <a:ea typeface="UD Digi Kyokasho NK-R" panose="02020400000000000000" pitchFamily="18" charset="-128"/>
              </a:rPr>
              <a:t>メタバースと関連の深い情報技術</a:t>
            </a:r>
            <a:br>
              <a:rPr lang="en-US" altLang="ja-JP" sz="3200" dirty="0">
                <a:solidFill>
                  <a:schemeClr val="bg1"/>
                </a:solidFill>
                <a:latin typeface="UD Digi Kyokasho NK-R" panose="02020400000000000000" pitchFamily="18" charset="-128"/>
                <a:ea typeface="UD Digi Kyokasho NK-R" panose="02020400000000000000" pitchFamily="18" charset="-128"/>
              </a:rPr>
            </a:br>
            <a:br>
              <a:rPr lang="en-US" altLang="ja-JP" sz="3200" dirty="0">
                <a:solidFill>
                  <a:schemeClr val="bg1"/>
                </a:solidFill>
                <a:latin typeface="UD Digi Kyokasho NK-R" panose="02020400000000000000" pitchFamily="18" charset="-128"/>
                <a:ea typeface="UD Digi Kyokasho NK-R" panose="02020400000000000000" pitchFamily="18" charset="-128"/>
              </a:rPr>
            </a:br>
            <a:r>
              <a:rPr lang="ja-JP" altLang="en-US" sz="3200" dirty="0">
                <a:solidFill>
                  <a:schemeClr val="bg1"/>
                </a:solidFill>
                <a:latin typeface="UD Digi Kyokasho NK-R" panose="02020400000000000000" pitchFamily="18" charset="-128"/>
                <a:ea typeface="UD Digi Kyokasho NK-R" panose="02020400000000000000" pitchFamily="18" charset="-128"/>
              </a:rPr>
              <a:t>□　メタバースと教育現場とのつながり</a:t>
            </a:r>
            <a:br>
              <a:rPr lang="en-US" altLang="ja-JP" sz="3200" dirty="0">
                <a:solidFill>
                  <a:schemeClr val="bg1"/>
                </a:solidFill>
                <a:latin typeface="UD Digi Kyokasho NK-R" panose="02020400000000000000" pitchFamily="18" charset="-128"/>
                <a:ea typeface="UD Digi Kyokasho NK-R" panose="02020400000000000000" pitchFamily="18" charset="-128"/>
              </a:rPr>
            </a:br>
            <a:br>
              <a:rPr lang="en-US" altLang="ja-JP" sz="3200" dirty="0">
                <a:solidFill>
                  <a:schemeClr val="bg1"/>
                </a:solidFill>
                <a:latin typeface="UD Digi Kyokasho NK-R" panose="02020400000000000000" pitchFamily="18" charset="-128"/>
                <a:ea typeface="UD Digi Kyokasho NK-R" panose="02020400000000000000" pitchFamily="18" charset="-128"/>
              </a:rPr>
            </a:br>
            <a:r>
              <a:rPr lang="ja-JP" altLang="en-US" sz="3200" dirty="0">
                <a:solidFill>
                  <a:schemeClr val="bg1"/>
                </a:solidFill>
                <a:latin typeface="UD Digi Kyokasho NK-R" panose="02020400000000000000" pitchFamily="18" charset="-128"/>
                <a:ea typeface="UD Digi Kyokasho NK-R" panose="02020400000000000000" pitchFamily="18" charset="-128"/>
              </a:rPr>
              <a:t>□　メタバースのモラル上の課題</a:t>
            </a:r>
            <a:endParaRPr kumimoji="1" lang="ja-JP" altLang="en-US" sz="2400" dirty="0">
              <a:solidFill>
                <a:schemeClr val="bg1"/>
              </a:solidFill>
              <a:latin typeface="UD Digi Kyokasho NK-R" panose="02020400000000000000" pitchFamily="18" charset="-128"/>
              <a:ea typeface="UD Digi Kyokasho NK-R" panose="02020400000000000000" pitchFamily="18" charset="-128"/>
            </a:endParaRPr>
          </a:p>
        </p:txBody>
      </p:sp>
      <p:sp>
        <p:nvSpPr>
          <p:cNvPr id="5" name="タイトル 1">
            <a:extLst>
              <a:ext uri="{FF2B5EF4-FFF2-40B4-BE49-F238E27FC236}">
                <a16:creationId xmlns:a16="http://schemas.microsoft.com/office/drawing/2014/main" id="{C88420AF-BDA0-4B3F-ACC9-BA1537421F52}"/>
              </a:ext>
            </a:extLst>
          </p:cNvPr>
          <p:cNvSpPr txBox="1">
            <a:spLocks/>
          </p:cNvSpPr>
          <p:nvPr/>
        </p:nvSpPr>
        <p:spPr>
          <a:xfrm>
            <a:off x="0" y="-1"/>
            <a:ext cx="12191999" cy="933451"/>
          </a:xfrm>
          <a:prstGeom prst="rect">
            <a:avLst/>
          </a:prstGeom>
          <a:solidFill>
            <a:schemeClr val="bg1">
              <a:lumMod val="9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p>
        </p:txBody>
      </p:sp>
      <p:sp>
        <p:nvSpPr>
          <p:cNvPr id="6" name="タイトル 1"/>
          <p:cNvSpPr txBox="1">
            <a:spLocks/>
          </p:cNvSpPr>
          <p:nvPr/>
        </p:nvSpPr>
        <p:spPr>
          <a:xfrm>
            <a:off x="12803" y="-19050"/>
            <a:ext cx="12191998" cy="9451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メタバースに関すること</a:t>
            </a:r>
          </a:p>
        </p:txBody>
      </p:sp>
    </p:spTree>
    <p:extLst>
      <p:ext uri="{BB962C8B-B14F-4D97-AF65-F5344CB8AC3E}">
        <p14:creationId xmlns:p14="http://schemas.microsoft.com/office/powerpoint/2010/main" val="390830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C88420AF-BDA0-4B3F-ACC9-BA1537421F52}"/>
              </a:ext>
            </a:extLst>
          </p:cNvPr>
          <p:cNvSpPr txBox="1">
            <a:spLocks/>
          </p:cNvSpPr>
          <p:nvPr/>
        </p:nvSpPr>
        <p:spPr>
          <a:xfrm>
            <a:off x="2538162" y="4754151"/>
            <a:ext cx="7777028" cy="749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3600" b="1" dirty="0">
                <a:solidFill>
                  <a:srgbClr val="FF7C80"/>
                </a:solidFill>
                <a:latin typeface="游ゴシック" panose="020B0400000000000000" pitchFamily="50" charset="-128"/>
                <a:ea typeface="游ゴシック" panose="020B0400000000000000" pitchFamily="50" charset="-128"/>
              </a:rPr>
              <a:t>Meta</a:t>
            </a:r>
            <a:r>
              <a:rPr lang="ja-JP" altLang="en-US" sz="3600" b="1" dirty="0">
                <a:solidFill>
                  <a:srgbClr val="FF7C80"/>
                </a:solidFill>
                <a:latin typeface="游ゴシック" panose="020B0400000000000000" pitchFamily="50" charset="-128"/>
                <a:ea typeface="游ゴシック" panose="020B0400000000000000" pitchFamily="50" charset="-128"/>
              </a:rPr>
              <a:t>（超越）＋</a:t>
            </a:r>
            <a:r>
              <a:rPr lang="en-US" altLang="ja-JP" sz="3600" b="1" dirty="0">
                <a:solidFill>
                  <a:srgbClr val="FF7C80"/>
                </a:solidFill>
                <a:latin typeface="游ゴシック" panose="020B0400000000000000" pitchFamily="50" charset="-128"/>
                <a:ea typeface="游ゴシック" panose="020B0400000000000000" pitchFamily="50" charset="-128"/>
              </a:rPr>
              <a:t>Universe</a:t>
            </a:r>
            <a:r>
              <a:rPr lang="ja-JP" altLang="en-US" sz="3600" b="1" dirty="0">
                <a:solidFill>
                  <a:srgbClr val="FF7C80"/>
                </a:solidFill>
                <a:latin typeface="游ゴシック" panose="020B0400000000000000" pitchFamily="50" charset="-128"/>
                <a:ea typeface="游ゴシック" panose="020B0400000000000000" pitchFamily="50" charset="-128"/>
              </a:rPr>
              <a:t>（宇宙）</a:t>
            </a:r>
          </a:p>
        </p:txBody>
      </p:sp>
      <p:grpSp>
        <p:nvGrpSpPr>
          <p:cNvPr id="4" name="グループ化 3"/>
          <p:cNvGrpSpPr/>
          <p:nvPr/>
        </p:nvGrpSpPr>
        <p:grpSpPr>
          <a:xfrm>
            <a:off x="971184" y="2161161"/>
            <a:ext cx="10824578" cy="1903405"/>
            <a:chOff x="456874" y="1674048"/>
            <a:chExt cx="5710671" cy="1506226"/>
          </a:xfrm>
        </p:grpSpPr>
        <p:sp>
          <p:nvSpPr>
            <p:cNvPr id="9" name="タイトル 1">
              <a:extLst>
                <a:ext uri="{FF2B5EF4-FFF2-40B4-BE49-F238E27FC236}">
                  <a16:creationId xmlns:a16="http://schemas.microsoft.com/office/drawing/2014/main" id="{53C7BEC0-25D9-414F-8CFC-6DF97B60B2D7}"/>
                </a:ext>
              </a:extLst>
            </p:cNvPr>
            <p:cNvSpPr txBox="1">
              <a:spLocks/>
            </p:cNvSpPr>
            <p:nvPr/>
          </p:nvSpPr>
          <p:spPr>
            <a:xfrm>
              <a:off x="502460" y="1674048"/>
              <a:ext cx="5665084" cy="15062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solidFill>
                    <a:schemeClr val="tx1">
                      <a:lumMod val="75000"/>
                      <a:lumOff val="25000"/>
                    </a:schemeClr>
                  </a:solidFill>
                  <a:latin typeface="UD Digi Kyokasho NK-R" panose="02020400000000000000" pitchFamily="18" charset="-128"/>
                  <a:ea typeface="UD Digi Kyokasho NK-R" panose="02020400000000000000" pitchFamily="18" charset="-128"/>
                </a:rPr>
                <a:t>スノウ・クラッシュ（ニール・スティーヴンスン，</a:t>
              </a:r>
              <a:r>
                <a:rPr lang="en-US" altLang="ja-JP" sz="3200" dirty="0">
                  <a:solidFill>
                    <a:schemeClr val="tx1">
                      <a:lumMod val="75000"/>
                      <a:lumOff val="25000"/>
                    </a:schemeClr>
                  </a:solidFill>
                  <a:latin typeface="UD Digi Kyokasho NK-R" panose="02020400000000000000" pitchFamily="18" charset="-128"/>
                  <a:ea typeface="UD Digi Kyokasho NK-R" panose="02020400000000000000" pitchFamily="18" charset="-128"/>
                </a:rPr>
                <a:t>1992</a:t>
              </a:r>
              <a:r>
                <a:rPr lang="ja-JP" altLang="en-US" sz="3200" dirty="0">
                  <a:solidFill>
                    <a:schemeClr val="tx1">
                      <a:lumMod val="75000"/>
                      <a:lumOff val="25000"/>
                    </a:schemeClr>
                  </a:solidFill>
                  <a:latin typeface="UD Digi Kyokasho NK-R" panose="02020400000000000000" pitchFamily="18" charset="-128"/>
                  <a:ea typeface="UD Digi Kyokasho NK-R" panose="02020400000000000000" pitchFamily="18" charset="-128"/>
                </a:rPr>
                <a:t>）の舞台。</a:t>
              </a:r>
              <a:endParaRPr lang="en-US" altLang="ja-JP" sz="3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3200" dirty="0">
                  <a:solidFill>
                    <a:schemeClr val="tx1">
                      <a:lumMod val="75000"/>
                      <a:lumOff val="25000"/>
                    </a:schemeClr>
                  </a:solidFill>
                  <a:latin typeface="UD Digi Kyokasho NK-R" panose="02020400000000000000" pitchFamily="18" charset="-128"/>
                  <a:ea typeface="UD Digi Kyokasho NK-R" panose="02020400000000000000" pitchFamily="18" charset="-128"/>
                </a:rPr>
                <a:t>人間がアバターを介してネット空間でやりとりする世界が語源。</a:t>
              </a:r>
            </a:p>
          </p:txBody>
        </p:sp>
        <p:sp>
          <p:nvSpPr>
            <p:cNvPr id="3" name="角丸四角形 2"/>
            <p:cNvSpPr/>
            <p:nvPr/>
          </p:nvSpPr>
          <p:spPr>
            <a:xfrm>
              <a:off x="456874" y="1958166"/>
              <a:ext cx="5710671" cy="936243"/>
            </a:xfrm>
            <a:prstGeom prst="roundRect">
              <a:avLst>
                <a:gd name="adj" fmla="val 9527"/>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53C7BEC0-25D9-414F-8CFC-6DF97B60B2D7}"/>
              </a:ext>
            </a:extLst>
          </p:cNvPr>
          <p:cNvSpPr txBox="1">
            <a:spLocks/>
          </p:cNvSpPr>
          <p:nvPr/>
        </p:nvSpPr>
        <p:spPr>
          <a:xfrm>
            <a:off x="-3633" y="1142547"/>
            <a:ext cx="12195633" cy="9120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chemeClr val="tx1">
                    <a:lumMod val="75000"/>
                    <a:lumOff val="25000"/>
                  </a:schemeClr>
                </a:solidFill>
                <a:latin typeface="UD Digi Kyokasho NK-R" panose="02020400000000000000" pitchFamily="18" charset="-128"/>
                <a:ea typeface="UD Digi Kyokasho NK-R" panose="02020400000000000000" pitchFamily="18" charset="-128"/>
              </a:rPr>
              <a:t>インターネット上に構成される３次元の世界</a:t>
            </a:r>
            <a:r>
              <a:rPr lang="ja-JP" altLang="en-US" sz="3600" b="1" dirty="0">
                <a:latin typeface="UD Digi Kyokasho NK-R" panose="02020400000000000000" pitchFamily="18" charset="-128"/>
                <a:ea typeface="UD Digi Kyokasho NK-R" panose="02020400000000000000" pitchFamily="18" charset="-128"/>
              </a:rPr>
              <a:t>（仮想空間）</a:t>
            </a:r>
          </a:p>
        </p:txBody>
      </p:sp>
      <p:sp>
        <p:nvSpPr>
          <p:cNvPr id="13" name="下矢印 12"/>
          <p:cNvSpPr/>
          <p:nvPr/>
        </p:nvSpPr>
        <p:spPr>
          <a:xfrm>
            <a:off x="5626315" y="4089110"/>
            <a:ext cx="1420836" cy="66898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6670" y="4855515"/>
            <a:ext cx="1948822" cy="1948822"/>
          </a:xfrm>
          <a:prstGeom prst="rect">
            <a:avLst/>
          </a:prstGeom>
        </p:spPr>
      </p:pic>
      <p:sp>
        <p:nvSpPr>
          <p:cNvPr id="12" name="タイトル 1">
            <a:extLst>
              <a:ext uri="{FF2B5EF4-FFF2-40B4-BE49-F238E27FC236}">
                <a16:creationId xmlns:a16="http://schemas.microsoft.com/office/drawing/2014/main" id="{2676872B-B607-45D2-9611-F3F67A15A93F}"/>
              </a:ext>
            </a:extLst>
          </p:cNvPr>
          <p:cNvSpPr txBox="1">
            <a:spLocks/>
          </p:cNvSpPr>
          <p:nvPr/>
        </p:nvSpPr>
        <p:spPr>
          <a:xfrm>
            <a:off x="-3633" y="-36594"/>
            <a:ext cx="12195633" cy="731712"/>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メタバースとは</a:t>
            </a:r>
          </a:p>
        </p:txBody>
      </p:sp>
    </p:spTree>
    <p:extLst>
      <p:ext uri="{BB962C8B-B14F-4D97-AF65-F5344CB8AC3E}">
        <p14:creationId xmlns:p14="http://schemas.microsoft.com/office/powerpoint/2010/main" val="375238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C88420AF-BDA0-4B3F-ACC9-BA1537421F52}"/>
              </a:ext>
            </a:extLst>
          </p:cNvPr>
          <p:cNvSpPr txBox="1">
            <a:spLocks/>
          </p:cNvSpPr>
          <p:nvPr/>
        </p:nvSpPr>
        <p:spPr>
          <a:xfrm>
            <a:off x="1165860" y="2548890"/>
            <a:ext cx="4065447" cy="3680460"/>
          </a:xfrm>
          <a:prstGeom prst="rect">
            <a:avLst/>
          </a:prstGeom>
          <a:solidFill>
            <a:srgbClr val="00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p>
        </p:txBody>
      </p:sp>
      <p:sp>
        <p:nvSpPr>
          <p:cNvPr id="2" name="タイトル 1"/>
          <p:cNvSpPr>
            <a:spLocks noGrp="1"/>
          </p:cNvSpPr>
          <p:nvPr>
            <p:ph type="ctrTitle"/>
          </p:nvPr>
        </p:nvSpPr>
        <p:spPr>
          <a:xfrm>
            <a:off x="-324734" y="1600033"/>
            <a:ext cx="5556041" cy="731712"/>
          </a:xfrm>
        </p:spPr>
        <p:txBody>
          <a:bodyPr>
            <a:noAutofit/>
          </a:bodyPr>
          <a:lstStyle/>
          <a:p>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これまでは・・・</a:t>
            </a:r>
          </a:p>
        </p:txBody>
      </p:sp>
      <p:sp>
        <p:nvSpPr>
          <p:cNvPr id="6" name="タイトル 1"/>
          <p:cNvSpPr txBox="1">
            <a:spLocks/>
          </p:cNvSpPr>
          <p:nvPr/>
        </p:nvSpPr>
        <p:spPr>
          <a:xfrm>
            <a:off x="-3633" y="-36594"/>
            <a:ext cx="12195633" cy="731712"/>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メタバースとゲーム・インターネットの世界</a:t>
            </a:r>
          </a:p>
        </p:txBody>
      </p:sp>
      <p:grpSp>
        <p:nvGrpSpPr>
          <p:cNvPr id="14" name="グループ化 13"/>
          <p:cNvGrpSpPr/>
          <p:nvPr/>
        </p:nvGrpSpPr>
        <p:grpSpPr>
          <a:xfrm>
            <a:off x="288688" y="2011031"/>
            <a:ext cx="5509846" cy="4573676"/>
            <a:chOff x="315478" y="1722484"/>
            <a:chExt cx="5509846" cy="5189163"/>
          </a:xfrm>
        </p:grpSpPr>
        <p:sp>
          <p:nvSpPr>
            <p:cNvPr id="11" name="タイトル 1"/>
            <p:cNvSpPr txBox="1">
              <a:spLocks/>
            </p:cNvSpPr>
            <p:nvPr/>
          </p:nvSpPr>
          <p:spPr>
            <a:xfrm>
              <a:off x="1565573" y="4505665"/>
              <a:ext cx="3692524" cy="2371930"/>
            </a:xfrm>
            <a:prstGeom prst="rect">
              <a:avLst/>
            </a:prstGeom>
            <a:ln>
              <a:no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57200" indent="-457200" algn="l">
                <a:buFont typeface="Wingdings" panose="05000000000000000000" pitchFamily="2" charset="2"/>
                <a:buChar char="u"/>
              </a:pPr>
              <a:endParaRPr lang="en-US" altLang="ja-JP" sz="28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algn="l">
                <a:buFont typeface="Wingdings" panose="05000000000000000000" pitchFamily="2" charset="2"/>
                <a:buChar char="u"/>
              </a:pPr>
              <a:r>
                <a:rPr lang="ja-JP" altLang="en-US" sz="28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個人で楽しむ</a:t>
              </a:r>
              <a:endParaRPr lang="en-US" altLang="ja-JP" sz="28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algn="l">
                <a:buFont typeface="Wingdings" panose="05000000000000000000" pitchFamily="2" charset="2"/>
                <a:buChar char="u"/>
              </a:pPr>
              <a:endParaRPr lang="en-US" altLang="ja-JP" sz="28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algn="l">
                <a:buFont typeface="Wingdings" panose="05000000000000000000" pitchFamily="2" charset="2"/>
                <a:buChar char="u"/>
              </a:pPr>
              <a:r>
                <a:rPr lang="ja-JP" altLang="en-US" sz="28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同じ空間で楽しむ</a:t>
              </a:r>
              <a:endParaRPr lang="en-US" altLang="ja-JP" sz="28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algn="l">
                <a:buFont typeface="Wingdings" panose="05000000000000000000" pitchFamily="2" charset="2"/>
                <a:buChar char="u"/>
              </a:pPr>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315478" y="1722484"/>
              <a:ext cx="5509846" cy="51891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p:cNvSpPr txBox="1">
            <a:spLocks/>
          </p:cNvSpPr>
          <p:nvPr/>
        </p:nvSpPr>
        <p:spPr>
          <a:xfrm>
            <a:off x="6313859" y="3808138"/>
            <a:ext cx="5570805" cy="3049862"/>
          </a:xfrm>
          <a:prstGeom prst="rect">
            <a:avLst/>
          </a:prstGeom>
        </p:spPr>
        <p:txBody>
          <a:bodyPr vert="horz" lIns="91440" tIns="45720" rIns="91440" bIns="45720" rtlCol="0" anchor="t">
            <a:normAutofit fontScale="97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オンライン上にある仮想世界で、接続しているユーザと楽しむ</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ネット環境があれば、場所に制約されない</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ユーザとコミュニケーションがとれ、場合によっては経済活動が可能</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9" name="正方形/長方形 18"/>
          <p:cNvSpPr/>
          <p:nvPr/>
        </p:nvSpPr>
        <p:spPr>
          <a:xfrm>
            <a:off x="6036806" y="1417320"/>
            <a:ext cx="5847858" cy="5186437"/>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0100" y="1596746"/>
            <a:ext cx="3006940" cy="2127411"/>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2934" y="2785633"/>
            <a:ext cx="2101354" cy="1658669"/>
          </a:xfrm>
          <a:prstGeom prst="rect">
            <a:avLst/>
          </a:prstGeom>
        </p:spPr>
      </p:pic>
    </p:spTree>
    <p:extLst>
      <p:ext uri="{BB962C8B-B14F-4D97-AF65-F5344CB8AC3E}">
        <p14:creationId xmlns:p14="http://schemas.microsoft.com/office/powerpoint/2010/main" val="103899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C88420AF-BDA0-4B3F-ACC9-BA1537421F52}"/>
              </a:ext>
            </a:extLst>
          </p:cNvPr>
          <p:cNvSpPr txBox="1">
            <a:spLocks/>
          </p:cNvSpPr>
          <p:nvPr/>
        </p:nvSpPr>
        <p:spPr>
          <a:xfrm>
            <a:off x="359918" y="1463040"/>
            <a:ext cx="4307332" cy="5068671"/>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p>
        </p:txBody>
      </p:sp>
      <p:grpSp>
        <p:nvGrpSpPr>
          <p:cNvPr id="2" name="グループ化 1"/>
          <p:cNvGrpSpPr/>
          <p:nvPr/>
        </p:nvGrpSpPr>
        <p:grpSpPr>
          <a:xfrm>
            <a:off x="4881164" y="1593987"/>
            <a:ext cx="7096922" cy="3423784"/>
            <a:chOff x="6493006" y="1856660"/>
            <a:chExt cx="5509846" cy="5494371"/>
          </a:xfrm>
        </p:grpSpPr>
        <p:sp>
          <p:nvSpPr>
            <p:cNvPr id="11" name="タイトル 1"/>
            <p:cNvSpPr txBox="1">
              <a:spLocks/>
            </p:cNvSpPr>
            <p:nvPr/>
          </p:nvSpPr>
          <p:spPr>
            <a:xfrm>
              <a:off x="6836128" y="2312067"/>
              <a:ext cx="4992195" cy="503896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遠隔地の人々との交流・会議</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デジタル作品等（</a:t>
              </a:r>
              <a:r>
                <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NFT</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・仮想通貨など）の売買</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企業の出店、経済活動</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marL="457200" indent="-457200" algn="l">
                <a:buFont typeface="Wingdings" panose="05000000000000000000" pitchFamily="2" charset="2"/>
                <a:buChar char="u"/>
              </a:pP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イベントの主催</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3" name="正方形/長方形 2"/>
            <p:cNvSpPr/>
            <p:nvPr/>
          </p:nvSpPr>
          <p:spPr>
            <a:xfrm>
              <a:off x="6493006" y="1856660"/>
              <a:ext cx="5509846" cy="549437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918" y="2104405"/>
            <a:ext cx="1630555" cy="1630555"/>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330" y="4231291"/>
            <a:ext cx="3192982" cy="2223477"/>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040" y="2006751"/>
            <a:ext cx="760272" cy="760272"/>
          </a:xfrm>
          <a:prstGeom prst="rect">
            <a:avLst/>
          </a:prstGeom>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7117" y="3206947"/>
            <a:ext cx="760272" cy="760272"/>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5061" y="2585928"/>
            <a:ext cx="992362" cy="992362"/>
          </a:xfrm>
          <a:prstGeom prst="rect">
            <a:avLst/>
          </a:prstGeom>
        </p:spPr>
      </p:pic>
      <p:sp>
        <p:nvSpPr>
          <p:cNvPr id="15" name="タイトル 1"/>
          <p:cNvSpPr txBox="1">
            <a:spLocks/>
          </p:cNvSpPr>
          <p:nvPr/>
        </p:nvSpPr>
        <p:spPr>
          <a:xfrm>
            <a:off x="5046923" y="5343029"/>
            <a:ext cx="6982558" cy="12486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rgbClr val="FFC000"/>
                </a:solidFill>
                <a:latin typeface="UD Digi Kyokasho NK-R" panose="02020400000000000000" pitchFamily="18" charset="-128"/>
                <a:ea typeface="UD Digi Kyokasho NK-R" panose="02020400000000000000" pitchFamily="18" charset="-128"/>
              </a:rPr>
              <a:t>⇒交通費、</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店舗の</a:t>
            </a:r>
            <a:r>
              <a:rPr lang="ja-JP" altLang="en-US" sz="2800" dirty="0">
                <a:solidFill>
                  <a:srgbClr val="FFC000"/>
                </a:solidFill>
                <a:latin typeface="UD Digi Kyokasho NK-R" panose="02020400000000000000" pitchFamily="18" charset="-128"/>
                <a:ea typeface="UD Digi Kyokasho NK-R" panose="02020400000000000000" pitchFamily="18" charset="-128"/>
              </a:rPr>
              <a:t>建設費</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などが</a:t>
            </a:r>
            <a:r>
              <a:rPr lang="ja-JP" altLang="en-US" sz="2800" dirty="0">
                <a:solidFill>
                  <a:srgbClr val="FFC000"/>
                </a:solidFill>
                <a:latin typeface="UD Digi Kyokasho NK-R" panose="02020400000000000000" pitchFamily="18" charset="-128"/>
                <a:ea typeface="UD Digi Kyokasho NK-R" panose="02020400000000000000" pitchFamily="18" charset="-128"/>
              </a:rPr>
              <a:t>不要</a:t>
            </a:r>
            <a:endParaRPr lang="en-US" altLang="ja-JP" sz="2800" dirty="0">
              <a:solidFill>
                <a:srgbClr val="FFC000"/>
              </a:solidFill>
              <a:latin typeface="UD Digi Kyokasho NK-R" panose="02020400000000000000" pitchFamily="18" charset="-128"/>
              <a:ea typeface="UD Digi Kyokasho NK-R" panose="02020400000000000000" pitchFamily="18" charset="-128"/>
            </a:endParaRPr>
          </a:p>
          <a:p>
            <a:pPr algn="l"/>
            <a:r>
              <a:rPr lang="ja-JP" altLang="en-US" sz="2800" dirty="0">
                <a:solidFill>
                  <a:srgbClr val="FFC000"/>
                </a:solidFill>
                <a:latin typeface="UD Digi Kyokasho NK-R" panose="02020400000000000000" pitchFamily="18" charset="-128"/>
                <a:ea typeface="UD Digi Kyokasho NK-R" panose="02020400000000000000" pitchFamily="18" charset="-128"/>
              </a:rPr>
              <a:t>⇒インターネット環境、接続機器</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があれば誰でも始められる</a:t>
            </a:r>
          </a:p>
        </p:txBody>
      </p:sp>
      <p:sp>
        <p:nvSpPr>
          <p:cNvPr id="17" name="タイトル 1">
            <a:extLst>
              <a:ext uri="{FF2B5EF4-FFF2-40B4-BE49-F238E27FC236}">
                <a16:creationId xmlns:a16="http://schemas.microsoft.com/office/drawing/2014/main" id="{D23403BA-4F9B-49D8-8D8C-CCDD5E94CA85}"/>
              </a:ext>
            </a:extLst>
          </p:cNvPr>
          <p:cNvSpPr txBox="1">
            <a:spLocks/>
          </p:cNvSpPr>
          <p:nvPr/>
        </p:nvSpPr>
        <p:spPr>
          <a:xfrm>
            <a:off x="-3633" y="-5304"/>
            <a:ext cx="12195633" cy="788024"/>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メタバースでできること</a:t>
            </a:r>
          </a:p>
        </p:txBody>
      </p:sp>
    </p:spTree>
    <p:extLst>
      <p:ext uri="{BB962C8B-B14F-4D97-AF65-F5344CB8AC3E}">
        <p14:creationId xmlns:p14="http://schemas.microsoft.com/office/powerpoint/2010/main" val="368833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820326" y="1117679"/>
            <a:ext cx="6752501" cy="942879"/>
          </a:xfrm>
          <a:prstGeom prst="rect">
            <a:avLst/>
          </a:prstGeom>
          <a:noFill/>
          <a:ln>
            <a:solidFill>
              <a:schemeClr val="accent4">
                <a:lumMod val="75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AR</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（拡張現実：</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Augmented</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Reality</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仮想空間の情報を現実世界に重ね合わせて表示</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0" name="タイトル 1"/>
          <p:cNvSpPr txBox="1">
            <a:spLocks/>
          </p:cNvSpPr>
          <p:nvPr/>
        </p:nvSpPr>
        <p:spPr>
          <a:xfrm>
            <a:off x="0" y="5915121"/>
            <a:ext cx="12192000" cy="942879"/>
          </a:xfrm>
          <a:prstGeom prst="rect">
            <a:avLst/>
          </a:prstGeom>
          <a:solidFill>
            <a:schemeClr val="accent4">
              <a:lumMod val="40000"/>
              <a:lumOff val="60000"/>
            </a:schemeClr>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a:solidFill>
                  <a:schemeClr val="tx1">
                    <a:lumMod val="75000"/>
                    <a:lumOff val="25000"/>
                  </a:schemeClr>
                </a:solidFill>
                <a:latin typeface="UD Digi Kyokasho NK-R" panose="02020400000000000000" pitchFamily="18" charset="-128"/>
                <a:ea typeface="UD Digi Kyokasho NK-R" panose="02020400000000000000" pitchFamily="18" charset="-128"/>
              </a:rPr>
              <a:t>他にも･･･</a:t>
            </a:r>
            <a:endParaRPr lang="en-US" altLang="ja-JP" sz="24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800" b="1" dirty="0">
                <a:solidFill>
                  <a:schemeClr val="tx1">
                    <a:lumMod val="75000"/>
                    <a:lumOff val="25000"/>
                  </a:schemeClr>
                </a:solidFill>
                <a:latin typeface="UD Digi Kyokasho NK-R" panose="02020400000000000000" pitchFamily="18" charset="-128"/>
                <a:ea typeface="UD Digi Kyokasho NK-R" panose="02020400000000000000" pitchFamily="18" charset="-128"/>
              </a:rPr>
              <a:t>　　</a:t>
            </a:r>
            <a:r>
              <a:rPr lang="en-US" altLang="ja-JP" sz="2800" b="1" dirty="0">
                <a:solidFill>
                  <a:schemeClr val="tx1">
                    <a:lumMod val="75000"/>
                    <a:lumOff val="25000"/>
                  </a:schemeClr>
                </a:solidFill>
                <a:latin typeface="UD Digi Kyokasho NK-R" panose="02020400000000000000" pitchFamily="18" charset="-128"/>
                <a:ea typeface="UD Digi Kyokasho NK-R" panose="02020400000000000000" pitchFamily="18" charset="-128"/>
              </a:rPr>
              <a:t>MAP</a:t>
            </a:r>
            <a:r>
              <a:rPr lang="ja-JP" altLang="en-US" sz="2800" b="1" dirty="0">
                <a:solidFill>
                  <a:schemeClr val="tx1">
                    <a:lumMod val="75000"/>
                    <a:lumOff val="25000"/>
                  </a:schemeClr>
                </a:solidFill>
                <a:latin typeface="UD Digi Kyokasho NK-R" panose="02020400000000000000" pitchFamily="18" charset="-128"/>
                <a:ea typeface="UD Digi Kyokasho NK-R" panose="02020400000000000000" pitchFamily="18" charset="-128"/>
              </a:rPr>
              <a:t>・地図案内、バーチャルメイク・フィッティング、災害シュミレーション　など</a:t>
            </a:r>
            <a:endParaRPr lang="ja-JP" altLang="en-US" sz="2400" b="1"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2" name="タイトル 1"/>
          <p:cNvSpPr txBox="1">
            <a:spLocks/>
          </p:cNvSpPr>
          <p:nvPr/>
        </p:nvSpPr>
        <p:spPr>
          <a:xfrm>
            <a:off x="760531" y="4483596"/>
            <a:ext cx="4416771" cy="104847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ゲーム</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l"/>
            <a:r>
              <a:rPr lang="ja-JP" altLang="en-US" sz="2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・位置情報を利用</a:t>
            </a:r>
            <a:endParaRPr lang="en-US" altLang="ja-JP" sz="2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l"/>
            <a:r>
              <a:rPr lang="ja-JP" altLang="en-US" sz="2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・現実世界をゲームの舞台に</a:t>
            </a:r>
          </a:p>
        </p:txBody>
      </p:sp>
      <p:sp>
        <p:nvSpPr>
          <p:cNvPr id="13" name="タイトル 1"/>
          <p:cNvSpPr txBox="1">
            <a:spLocks/>
          </p:cNvSpPr>
          <p:nvPr/>
        </p:nvSpPr>
        <p:spPr>
          <a:xfrm>
            <a:off x="4885733" y="4531552"/>
            <a:ext cx="3709627" cy="13016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000" dirty="0">
                <a:solidFill>
                  <a:schemeClr val="tx1">
                    <a:lumMod val="75000"/>
                    <a:lumOff val="25000"/>
                  </a:schemeClr>
                </a:solidFill>
                <a:latin typeface="UD Digi Kyokasho NK-R" panose="02020400000000000000" pitchFamily="18" charset="-128"/>
                <a:ea typeface="UD Digi Kyokasho NK-R" panose="02020400000000000000" pitchFamily="18" charset="-128"/>
              </a:rPr>
              <a:t>配置シミュレーション</a:t>
            </a:r>
            <a:endParaRPr lang="en-US" altLang="ja-JP" sz="30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3000" dirty="0">
                <a:solidFill>
                  <a:schemeClr val="tx1">
                    <a:lumMod val="75000"/>
                    <a:lumOff val="25000"/>
                  </a:schemeClr>
                </a:solidFill>
                <a:latin typeface="UD Digi Kyokasho NK-R" panose="02020400000000000000" pitchFamily="18" charset="-128"/>
                <a:ea typeface="UD Digi Kyokasho NK-R" panose="02020400000000000000" pitchFamily="18" charset="-128"/>
              </a:rPr>
              <a:t>（家具等）</a:t>
            </a:r>
            <a:endParaRPr lang="en-US" altLang="ja-JP" sz="30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・購入の前にサイズや色味を実際　</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の部屋で確認</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4" name="タイトル 1"/>
          <p:cNvSpPr txBox="1">
            <a:spLocks/>
          </p:cNvSpPr>
          <p:nvPr/>
        </p:nvSpPr>
        <p:spPr>
          <a:xfrm>
            <a:off x="9091853" y="4456359"/>
            <a:ext cx="3241397" cy="12839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翻訳</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・スマホなどのカメラを通</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してテキスト翻訳</a:t>
            </a:r>
          </a:p>
        </p:txBody>
      </p:sp>
      <p:pic>
        <p:nvPicPr>
          <p:cNvPr id="9" name="図 8">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2126" y="2335849"/>
            <a:ext cx="1828776" cy="2060593"/>
          </a:xfrm>
          <a:prstGeom prst="rect">
            <a:avLst/>
          </a:prstGeom>
        </p:spPr>
      </p:pic>
      <p:grpSp>
        <p:nvGrpSpPr>
          <p:cNvPr id="3" name="グループ化 2">
            <a:extLst>
              <a:ext uri="{FF2B5EF4-FFF2-40B4-BE49-F238E27FC236}">
                <a16:creationId xmlns:a16="http://schemas.microsoft.com/office/drawing/2014/main" id="{5BC927B7-6E20-4352-8027-11C6ED9EA760}"/>
              </a:ext>
            </a:extLst>
          </p:cNvPr>
          <p:cNvGrpSpPr/>
          <p:nvPr/>
        </p:nvGrpSpPr>
        <p:grpSpPr>
          <a:xfrm>
            <a:off x="5451973" y="2325106"/>
            <a:ext cx="2577145" cy="2060593"/>
            <a:chOff x="4456515" y="1803198"/>
            <a:chExt cx="4042584" cy="3405699"/>
          </a:xfrm>
        </p:grpSpPr>
        <p:pic>
          <p:nvPicPr>
            <p:cNvPr id="20" name="図 19">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0429" y="1803198"/>
              <a:ext cx="3388670" cy="3405699"/>
            </a:xfrm>
            <a:prstGeom prst="rect">
              <a:avLst/>
            </a:prstGeom>
          </p:spPr>
        </p:pic>
        <p:pic>
          <p:nvPicPr>
            <p:cNvPr id="21" name="図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56515" y="2251637"/>
              <a:ext cx="2521935" cy="2816057"/>
            </a:xfrm>
            <a:prstGeom prst="rect">
              <a:avLst/>
            </a:prstGeom>
          </p:spPr>
        </p:pic>
        <p:pic>
          <p:nvPicPr>
            <p:cNvPr id="22" name="図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32181" y="2475630"/>
              <a:ext cx="871644" cy="1698306"/>
            </a:xfrm>
            <a:prstGeom prst="rect">
              <a:avLst/>
            </a:prstGeom>
          </p:spPr>
        </p:pic>
        <p:pic>
          <p:nvPicPr>
            <p:cNvPr id="26" name="図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93128" y="3155503"/>
              <a:ext cx="749749" cy="749749"/>
            </a:xfrm>
            <a:prstGeom prst="rect">
              <a:avLst/>
            </a:prstGeom>
          </p:spPr>
        </p:pic>
      </p:grpSp>
      <p:sp>
        <p:nvSpPr>
          <p:cNvPr id="19" name="タイトル 1">
            <a:extLst>
              <a:ext uri="{FF2B5EF4-FFF2-40B4-BE49-F238E27FC236}">
                <a16:creationId xmlns:a16="http://schemas.microsoft.com/office/drawing/2014/main" id="{B0B28C93-0464-4361-8381-FC80B9B3C17B}"/>
              </a:ext>
            </a:extLst>
          </p:cNvPr>
          <p:cNvSpPr txBox="1">
            <a:spLocks/>
          </p:cNvSpPr>
          <p:nvPr/>
        </p:nvSpPr>
        <p:spPr>
          <a:xfrm>
            <a:off x="0" y="-761"/>
            <a:ext cx="12195633" cy="742963"/>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　</a:t>
            </a:r>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メタバースと関連の深い情報技術①</a:t>
            </a:r>
          </a:p>
        </p:txBody>
      </p:sp>
      <p:pic>
        <p:nvPicPr>
          <p:cNvPr id="7" name="図 6">
            <a:extLst>
              <a:ext uri="{FF2B5EF4-FFF2-40B4-BE49-F238E27FC236}">
                <a16:creationId xmlns:a16="http://schemas.microsoft.com/office/drawing/2014/main" id="{1721074C-7D6F-4F29-A0F7-FF7A16AAB1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77944" y="2029335"/>
            <a:ext cx="1682642" cy="2408129"/>
          </a:xfrm>
          <a:prstGeom prst="rect">
            <a:avLst/>
          </a:prstGeom>
        </p:spPr>
      </p:pic>
    </p:spTree>
    <p:extLst>
      <p:ext uri="{BB962C8B-B14F-4D97-AF65-F5344CB8AC3E}">
        <p14:creationId xmlns:p14="http://schemas.microsoft.com/office/powerpoint/2010/main" val="657457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835520" y="911256"/>
            <a:ext cx="8388545" cy="1368423"/>
          </a:xfrm>
          <a:prstGeom prst="rect">
            <a:avLst/>
          </a:prstGeom>
          <a:noFill/>
          <a:ln>
            <a:solidFill>
              <a:schemeClr val="accent4">
                <a:lumMod val="75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VR</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（仮想現実：</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Virtual</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Reality</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コンピューターで作成した映像や音声などを現実に近い状態で体験</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ゴーグル型のデバイスを頭部に装着する場合が多い</a:t>
            </a:r>
            <a:r>
              <a:rPr lang="ja-JP" altLang="en-US" sz="2400" b="1" dirty="0">
                <a:solidFill>
                  <a:schemeClr val="tx1">
                    <a:lumMod val="75000"/>
                    <a:lumOff val="25000"/>
                  </a:schemeClr>
                </a:solidFill>
              </a:rPr>
              <a:t>　</a:t>
            </a:r>
          </a:p>
        </p:txBody>
      </p:sp>
      <p:sp>
        <p:nvSpPr>
          <p:cNvPr id="10" name="タイトル 1"/>
          <p:cNvSpPr txBox="1">
            <a:spLocks/>
          </p:cNvSpPr>
          <p:nvPr/>
        </p:nvSpPr>
        <p:spPr>
          <a:xfrm>
            <a:off x="0" y="6056323"/>
            <a:ext cx="12192000" cy="801677"/>
          </a:xfrm>
          <a:prstGeom prst="rect">
            <a:avLst/>
          </a:prstGeom>
          <a:solidFill>
            <a:schemeClr val="accent4">
              <a:lumMod val="40000"/>
              <a:lumOff val="60000"/>
            </a:schemeClr>
          </a:solidFill>
          <a:ln>
            <a:noFill/>
          </a:ln>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　⇒関連産業</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　　</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アバター作成、</a:t>
            </a:r>
            <a:r>
              <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VR</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ショッピング、デジタルアート（</a:t>
            </a:r>
            <a:r>
              <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NFT</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取引）など</a:t>
            </a:r>
            <a:endPar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2" name="タイトル 1"/>
          <p:cNvSpPr txBox="1">
            <a:spLocks/>
          </p:cNvSpPr>
          <p:nvPr/>
        </p:nvSpPr>
        <p:spPr>
          <a:xfrm>
            <a:off x="449089" y="4447016"/>
            <a:ext cx="3536119" cy="134514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ゲーム</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・臨場感のある３</a:t>
            </a:r>
            <a:r>
              <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D</a:t>
            </a:r>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空間で高</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a:t>
            </a:r>
            <a:r>
              <a:rPr lang="ja-JP" altLang="en-US" sz="2200" dirty="0" err="1">
                <a:solidFill>
                  <a:schemeClr val="tx1">
                    <a:lumMod val="75000"/>
                    <a:lumOff val="25000"/>
                  </a:schemeClr>
                </a:solidFill>
                <a:latin typeface="UD Digi Kyokasho NK-R" panose="02020400000000000000" pitchFamily="18" charset="-128"/>
                <a:ea typeface="UD Digi Kyokasho NK-R" panose="02020400000000000000" pitchFamily="18" charset="-128"/>
              </a:rPr>
              <a:t>い</a:t>
            </a:r>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没入感</a:t>
            </a:r>
          </a:p>
        </p:txBody>
      </p:sp>
      <p:sp>
        <p:nvSpPr>
          <p:cNvPr id="13" name="タイトル 1"/>
          <p:cNvSpPr txBox="1">
            <a:spLocks/>
          </p:cNvSpPr>
          <p:nvPr/>
        </p:nvSpPr>
        <p:spPr>
          <a:xfrm>
            <a:off x="4097961" y="4546634"/>
            <a:ext cx="4127768" cy="134514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バーチャルオフィス</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・遠隔地の参加者と空間を共有</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移動の時間と費用が少ない</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4" name="タイトル 1"/>
          <p:cNvSpPr txBox="1">
            <a:spLocks/>
          </p:cNvSpPr>
          <p:nvPr/>
        </p:nvSpPr>
        <p:spPr>
          <a:xfrm>
            <a:off x="8153401" y="4324186"/>
            <a:ext cx="3938042" cy="2149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VR</a:t>
            </a:r>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旅行</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・時間や場所、本人の体調等に</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制約されず、観光体験が可能</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・観光地の魅力発信手段として</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も注目</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5" name="タイトル 1">
            <a:extLst>
              <a:ext uri="{FF2B5EF4-FFF2-40B4-BE49-F238E27FC236}">
                <a16:creationId xmlns:a16="http://schemas.microsoft.com/office/drawing/2014/main" id="{9C6FA896-1078-4E7B-9C17-A04AE6EA0960}"/>
              </a:ext>
            </a:extLst>
          </p:cNvPr>
          <p:cNvSpPr txBox="1">
            <a:spLocks/>
          </p:cNvSpPr>
          <p:nvPr/>
        </p:nvSpPr>
        <p:spPr>
          <a:xfrm>
            <a:off x="0" y="-761"/>
            <a:ext cx="12195633" cy="742963"/>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　</a:t>
            </a:r>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メタバースと関連の深い情報技術②</a:t>
            </a:r>
          </a:p>
        </p:txBody>
      </p:sp>
      <p:pic>
        <p:nvPicPr>
          <p:cNvPr id="3" name="図 2">
            <a:extLst>
              <a:ext uri="{FF2B5EF4-FFF2-40B4-BE49-F238E27FC236}">
                <a16:creationId xmlns:a16="http://schemas.microsoft.com/office/drawing/2014/main" id="{F9D7C0F6-B7F8-4ECB-B16E-FD5FA97A18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158" y="2675000"/>
            <a:ext cx="1731414" cy="1871634"/>
          </a:xfrm>
          <a:prstGeom prst="rect">
            <a:avLst/>
          </a:prstGeom>
        </p:spPr>
      </p:pic>
      <p:pic>
        <p:nvPicPr>
          <p:cNvPr id="7" name="図 6">
            <a:extLst>
              <a:ext uri="{FF2B5EF4-FFF2-40B4-BE49-F238E27FC236}">
                <a16:creationId xmlns:a16="http://schemas.microsoft.com/office/drawing/2014/main" id="{177CC871-5D72-4AA6-9C28-EF63CDBAA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6779" y="2523665"/>
            <a:ext cx="3438442" cy="1810669"/>
          </a:xfrm>
          <a:prstGeom prst="rect">
            <a:avLst/>
          </a:prstGeom>
        </p:spPr>
      </p:pic>
      <p:pic>
        <p:nvPicPr>
          <p:cNvPr id="9" name="図 8">
            <a:extLst>
              <a:ext uri="{FF2B5EF4-FFF2-40B4-BE49-F238E27FC236}">
                <a16:creationId xmlns:a16="http://schemas.microsoft.com/office/drawing/2014/main" id="{1344838A-1E9B-4A73-B9A5-82B310588B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3421" y="2451417"/>
            <a:ext cx="3158002" cy="2048434"/>
          </a:xfrm>
          <a:prstGeom prst="rect">
            <a:avLst/>
          </a:prstGeom>
        </p:spPr>
      </p:pic>
    </p:spTree>
    <p:extLst>
      <p:ext uri="{BB962C8B-B14F-4D97-AF65-F5344CB8AC3E}">
        <p14:creationId xmlns:p14="http://schemas.microsoft.com/office/powerpoint/2010/main" val="197036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897833" y="918471"/>
            <a:ext cx="8378190" cy="2315676"/>
          </a:xfrm>
          <a:prstGeom prst="rect">
            <a:avLst/>
          </a:prstGeom>
          <a:noFill/>
          <a:ln>
            <a:solidFill>
              <a:schemeClr val="accent4">
                <a:lumMod val="75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MR</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（複合現実：</a:t>
            </a:r>
            <a:r>
              <a:rPr lang="en-US" altLang="ja-JP" sz="2800" b="1" dirty="0" err="1">
                <a:solidFill>
                  <a:schemeClr val="tx1">
                    <a:lumMod val="75000"/>
                    <a:lumOff val="25000"/>
                  </a:schemeClr>
                </a:solidFill>
                <a:latin typeface="游ゴシック" panose="020B0400000000000000" pitchFamily="50" charset="-128"/>
                <a:ea typeface="游ゴシック" panose="020B0400000000000000" pitchFamily="50" charset="-128"/>
              </a:rPr>
              <a:t>Mixted</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Reality</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現実空間に映像情報を現実世界の形状でホログラムとして実態化</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空間に映像情報を存在するかのように表現</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XR</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Extended</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Reality</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　　</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AR</a:t>
            </a:r>
            <a:r>
              <a:rPr lang="ja-JP" altLang="en-US" sz="2000" b="1" dirty="0" err="1">
                <a:solidFill>
                  <a:schemeClr val="tx1">
                    <a:lumMod val="75000"/>
                    <a:lumOff val="25000"/>
                  </a:schemeClr>
                </a:solidFill>
                <a:latin typeface="游ゴシック" panose="020B0400000000000000" pitchFamily="50" charset="-128"/>
                <a:ea typeface="游ゴシック" panose="020B0400000000000000" pitchFamily="50" charset="-128"/>
                <a:cs typeface="+mn-cs"/>
              </a:rPr>
              <a:t>、</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MR</a:t>
            </a:r>
            <a:r>
              <a:rPr lang="ja-JP" altLang="en-US" sz="2000" b="1" dirty="0" err="1">
                <a:solidFill>
                  <a:schemeClr val="tx1">
                    <a:lumMod val="75000"/>
                    <a:lumOff val="25000"/>
                  </a:schemeClr>
                </a:solidFill>
                <a:latin typeface="游ゴシック" panose="020B0400000000000000" pitchFamily="50" charset="-128"/>
                <a:ea typeface="游ゴシック" panose="020B0400000000000000" pitchFamily="50" charset="-128"/>
                <a:cs typeface="+mn-cs"/>
              </a:rPr>
              <a:t>、</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VR</a:t>
            </a:r>
            <a:r>
              <a:rPr lang="ja-JP" altLang="en-US" sz="2000" b="1" dirty="0" err="1">
                <a:solidFill>
                  <a:schemeClr val="tx1">
                    <a:lumMod val="75000"/>
                    <a:lumOff val="25000"/>
                  </a:schemeClr>
                </a:solidFill>
                <a:latin typeface="游ゴシック" panose="020B0400000000000000" pitchFamily="50" charset="-128"/>
                <a:ea typeface="游ゴシック" panose="020B0400000000000000" pitchFamily="50" charset="-128"/>
                <a:cs typeface="+mn-cs"/>
              </a:rPr>
              <a:t>、</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SR</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（代替現実）など、現実と仮想の世界を融合</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endParaRPr>
          </a:p>
          <a:p>
            <a:pPr algn="l"/>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　　して疑似体験を提供する空間を作り出す画像処理技術の総称</a:t>
            </a:r>
            <a:endPar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p:cNvSpPr txBox="1">
            <a:spLocks/>
          </p:cNvSpPr>
          <p:nvPr/>
        </p:nvSpPr>
        <p:spPr>
          <a:xfrm>
            <a:off x="1897833" y="4820988"/>
            <a:ext cx="3066419" cy="13538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医療現場</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・手術のシミュレーション</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　患者への説明</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3" name="タイトル 1"/>
          <p:cNvSpPr txBox="1">
            <a:spLocks/>
          </p:cNvSpPr>
          <p:nvPr/>
        </p:nvSpPr>
        <p:spPr>
          <a:xfrm>
            <a:off x="6855939" y="5025249"/>
            <a:ext cx="4525555" cy="148616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chemeClr val="tx1">
                    <a:lumMod val="75000"/>
                    <a:lumOff val="25000"/>
                  </a:schemeClr>
                </a:solidFill>
                <a:latin typeface="UD Digi Kyokasho NK-R" panose="02020400000000000000" pitchFamily="18" charset="-128"/>
                <a:ea typeface="UD Digi Kyokasho NK-R" panose="02020400000000000000" pitchFamily="18" charset="-128"/>
              </a:rPr>
              <a:t>見えない物の動きの可視化</a:t>
            </a:r>
            <a:endParaRPr lang="en-US" altLang="ja-JP" sz="28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・風量、風向きを可視化</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200" dirty="0">
                <a:solidFill>
                  <a:schemeClr val="tx1">
                    <a:lumMod val="75000"/>
                    <a:lumOff val="25000"/>
                  </a:schemeClr>
                </a:solidFill>
                <a:latin typeface="UD Digi Kyokasho NK-R" panose="02020400000000000000" pitchFamily="18" charset="-128"/>
                <a:ea typeface="UD Digi Kyokasho NK-R" panose="02020400000000000000" pitchFamily="18" charset="-128"/>
              </a:rPr>
              <a:t>・建築や家具の配置に活かす</a:t>
            </a:r>
            <a:endParaRPr lang="en-US" altLang="ja-JP" sz="22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5" name="タイトル 1"/>
          <p:cNvSpPr txBox="1">
            <a:spLocks/>
          </p:cNvSpPr>
          <p:nvPr/>
        </p:nvSpPr>
        <p:spPr>
          <a:xfrm>
            <a:off x="0" y="6286901"/>
            <a:ext cx="12192000" cy="581125"/>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a:t>
            </a:r>
            <a:r>
              <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XR</a:t>
            </a:r>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は生活、働き方に大きな影響を与えるものとして、今後の大きな成長が予想される</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24" name="タイトル 1">
            <a:extLst>
              <a:ext uri="{FF2B5EF4-FFF2-40B4-BE49-F238E27FC236}">
                <a16:creationId xmlns:a16="http://schemas.microsoft.com/office/drawing/2014/main" id="{C3B55ABF-3077-4C09-ABE2-737AEC888431}"/>
              </a:ext>
            </a:extLst>
          </p:cNvPr>
          <p:cNvSpPr txBox="1">
            <a:spLocks/>
          </p:cNvSpPr>
          <p:nvPr/>
        </p:nvSpPr>
        <p:spPr>
          <a:xfrm>
            <a:off x="0" y="-761"/>
            <a:ext cx="12195633" cy="742963"/>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　</a:t>
            </a:r>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メタバースと関連の深い情報技術③</a:t>
            </a:r>
          </a:p>
        </p:txBody>
      </p:sp>
      <p:pic>
        <p:nvPicPr>
          <p:cNvPr id="5" name="図 4">
            <a:extLst>
              <a:ext uri="{FF2B5EF4-FFF2-40B4-BE49-F238E27FC236}">
                <a16:creationId xmlns:a16="http://schemas.microsoft.com/office/drawing/2014/main" id="{55EE4E0C-C907-429C-AF7B-2194C2339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3172" y="3410416"/>
            <a:ext cx="7864522" cy="1700931"/>
          </a:xfrm>
          <a:prstGeom prst="rect">
            <a:avLst/>
          </a:prstGeom>
        </p:spPr>
      </p:pic>
    </p:spTree>
    <p:extLst>
      <p:ext uri="{BB962C8B-B14F-4D97-AF65-F5344CB8AC3E}">
        <p14:creationId xmlns:p14="http://schemas.microsoft.com/office/powerpoint/2010/main" val="1872387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619126" y="1766678"/>
            <a:ext cx="5864311" cy="27014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3200" dirty="0"/>
          </a:p>
        </p:txBody>
      </p:sp>
      <p:sp>
        <p:nvSpPr>
          <p:cNvPr id="10" name="タイトル 1"/>
          <p:cNvSpPr txBox="1">
            <a:spLocks/>
          </p:cNvSpPr>
          <p:nvPr/>
        </p:nvSpPr>
        <p:spPr>
          <a:xfrm>
            <a:off x="2524212" y="1677353"/>
            <a:ext cx="3436654" cy="151302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□防災体験</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・現実には危険が伴う内　</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　容でも疑似体験が可能</a:t>
            </a:r>
          </a:p>
        </p:txBody>
      </p:sp>
      <p:sp>
        <p:nvSpPr>
          <p:cNvPr id="12" name="タイトル 1"/>
          <p:cNvSpPr txBox="1">
            <a:spLocks/>
          </p:cNvSpPr>
          <p:nvPr/>
        </p:nvSpPr>
        <p:spPr>
          <a:xfrm>
            <a:off x="2524212" y="3835715"/>
            <a:ext cx="3436654" cy="12647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□不登校支援</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・全国どこからでも登校</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　可能</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3" name="タイトル 1"/>
          <p:cNvSpPr txBox="1">
            <a:spLocks/>
          </p:cNvSpPr>
          <p:nvPr/>
        </p:nvSpPr>
        <p:spPr>
          <a:xfrm>
            <a:off x="8556983" y="3930741"/>
            <a:ext cx="3383169" cy="14523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□メタバース工学部</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・メタバース内の教室で、</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　アバターを使って受講</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4" name="タイトル 1"/>
          <p:cNvSpPr txBox="1">
            <a:spLocks/>
          </p:cNvSpPr>
          <p:nvPr/>
        </p:nvSpPr>
        <p:spPr>
          <a:xfrm>
            <a:off x="8556983" y="1603416"/>
            <a:ext cx="2760251" cy="14523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□工場見学</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・予約不要</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・時間や場所等に制</a:t>
            </a:r>
            <a:endParaRPr lang="en-US" altLang="ja-JP" sz="24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400" dirty="0">
                <a:solidFill>
                  <a:schemeClr val="tx1">
                    <a:lumMod val="75000"/>
                    <a:lumOff val="25000"/>
                  </a:schemeClr>
                </a:solidFill>
                <a:latin typeface="UD Digi Kyokasho NK-R" panose="02020400000000000000" pitchFamily="18" charset="-128"/>
                <a:ea typeface="UD Digi Kyokasho NK-R" panose="02020400000000000000" pitchFamily="18" charset="-128"/>
              </a:rPr>
              <a:t>　約されず見学可能</a:t>
            </a:r>
          </a:p>
        </p:txBody>
      </p:sp>
      <p:sp>
        <p:nvSpPr>
          <p:cNvPr id="15" name="タイトル 1">
            <a:extLst>
              <a:ext uri="{FF2B5EF4-FFF2-40B4-BE49-F238E27FC236}">
                <a16:creationId xmlns:a16="http://schemas.microsoft.com/office/drawing/2014/main" id="{53C7BEC0-25D9-414F-8CFC-6DF97B60B2D7}"/>
              </a:ext>
            </a:extLst>
          </p:cNvPr>
          <p:cNvSpPr txBox="1">
            <a:spLocks/>
          </p:cNvSpPr>
          <p:nvPr/>
        </p:nvSpPr>
        <p:spPr>
          <a:xfrm>
            <a:off x="697230" y="5470736"/>
            <a:ext cx="12191999" cy="1329812"/>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700" dirty="0">
                <a:solidFill>
                  <a:schemeClr val="tx1">
                    <a:lumMod val="75000"/>
                    <a:lumOff val="25000"/>
                  </a:schemeClr>
                </a:solidFill>
                <a:latin typeface="UD Digi Kyokasho NK-R" panose="02020400000000000000" pitchFamily="18" charset="-128"/>
                <a:ea typeface="UD Digi Kyokasho NK-R" panose="02020400000000000000" pitchFamily="18" charset="-128"/>
              </a:rPr>
              <a:t>・１人１台端末導入、コロナ禍によりメタバース活用の期待が高まっている</a:t>
            </a:r>
            <a:endParaRPr lang="en-US" altLang="ja-JP" sz="27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700" dirty="0">
                <a:solidFill>
                  <a:schemeClr val="tx1">
                    <a:lumMod val="75000"/>
                    <a:lumOff val="25000"/>
                  </a:schemeClr>
                </a:solidFill>
                <a:latin typeface="UD Digi Kyokasho NK-R" panose="02020400000000000000" pitchFamily="18" charset="-128"/>
                <a:ea typeface="UD Digi Kyokasho NK-R" panose="02020400000000000000" pitchFamily="18" charset="-128"/>
              </a:rPr>
              <a:t>・バーチャル体験学習は教室ではできない体験が手軽に、いつでも実施できる</a:t>
            </a:r>
            <a:endParaRPr lang="en-US" altLang="ja-JP" sz="27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a:p>
            <a:pPr algn="l"/>
            <a:r>
              <a:rPr lang="ja-JP" altLang="en-US" sz="2700" dirty="0">
                <a:solidFill>
                  <a:schemeClr val="tx1">
                    <a:lumMod val="75000"/>
                    <a:lumOff val="25000"/>
                  </a:schemeClr>
                </a:solidFill>
                <a:latin typeface="UD Digi Kyokasho NK-R" panose="02020400000000000000" pitchFamily="18" charset="-128"/>
                <a:ea typeface="UD Digi Kyokasho NK-R" panose="02020400000000000000" pitchFamily="18" charset="-128"/>
              </a:rPr>
              <a:t>・大学でもメタバースに関する学部が新設</a:t>
            </a:r>
            <a:endParaRPr lang="en-US" altLang="ja-JP" sz="2700" dirty="0">
              <a:solidFill>
                <a:schemeClr val="tx1">
                  <a:lumMod val="75000"/>
                  <a:lumOff val="25000"/>
                </a:schemeClr>
              </a:solidFill>
              <a:latin typeface="UD Digi Kyokasho NK-R" panose="02020400000000000000" pitchFamily="18" charset="-128"/>
              <a:ea typeface="UD Digi Kyokasho NK-R" panose="02020400000000000000" pitchFamily="18" charset="-128"/>
            </a:endParaRPr>
          </a:p>
        </p:txBody>
      </p:sp>
      <p:sp>
        <p:nvSpPr>
          <p:cNvPr id="17" name="タイトル 1">
            <a:extLst>
              <a:ext uri="{FF2B5EF4-FFF2-40B4-BE49-F238E27FC236}">
                <a16:creationId xmlns:a16="http://schemas.microsoft.com/office/drawing/2014/main" id="{CFCE3250-1D1F-43D5-B9CF-CF9A4E836D23}"/>
              </a:ext>
            </a:extLst>
          </p:cNvPr>
          <p:cNvSpPr txBox="1">
            <a:spLocks/>
          </p:cNvSpPr>
          <p:nvPr/>
        </p:nvSpPr>
        <p:spPr>
          <a:xfrm>
            <a:off x="0" y="-761"/>
            <a:ext cx="12195633" cy="742963"/>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　</a:t>
            </a:r>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メタバースと教育現場とのつながり</a:t>
            </a:r>
          </a:p>
        </p:txBody>
      </p:sp>
      <p:pic>
        <p:nvPicPr>
          <p:cNvPr id="2" name="図 1">
            <a:extLst>
              <a:ext uri="{FF2B5EF4-FFF2-40B4-BE49-F238E27FC236}">
                <a16:creationId xmlns:a16="http://schemas.microsoft.com/office/drawing/2014/main" id="{0C8D24DE-06A9-47A5-B01F-CAC900DE38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958" y="1160490"/>
            <a:ext cx="2024047" cy="4310246"/>
          </a:xfrm>
          <a:prstGeom prst="rect">
            <a:avLst/>
          </a:prstGeom>
        </p:spPr>
      </p:pic>
      <p:pic>
        <p:nvPicPr>
          <p:cNvPr id="4" name="図 3">
            <a:extLst>
              <a:ext uri="{FF2B5EF4-FFF2-40B4-BE49-F238E27FC236}">
                <a16:creationId xmlns:a16="http://schemas.microsoft.com/office/drawing/2014/main" id="{060D8DD2-73CD-44D4-8C4B-C83A93AFBA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2429" y="1222088"/>
            <a:ext cx="2048434" cy="2048434"/>
          </a:xfrm>
          <a:prstGeom prst="rect">
            <a:avLst/>
          </a:prstGeom>
        </p:spPr>
      </p:pic>
      <p:pic>
        <p:nvPicPr>
          <p:cNvPr id="6" name="図 5">
            <a:extLst>
              <a:ext uri="{FF2B5EF4-FFF2-40B4-BE49-F238E27FC236}">
                <a16:creationId xmlns:a16="http://schemas.microsoft.com/office/drawing/2014/main" id="{AAFEB9B7-86AB-49EE-ABB3-58C16E4976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5709" y="3739555"/>
            <a:ext cx="1621677" cy="1457070"/>
          </a:xfrm>
          <a:prstGeom prst="rect">
            <a:avLst/>
          </a:prstGeom>
        </p:spPr>
      </p:pic>
    </p:spTree>
    <p:extLst>
      <p:ext uri="{BB962C8B-B14F-4D97-AF65-F5344CB8AC3E}">
        <p14:creationId xmlns:p14="http://schemas.microsoft.com/office/powerpoint/2010/main" val="299823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792722A-4F95-4ECF-9749-318595CDB7F6}" vid="{731BDA0F-136C-442D-B7DC-3F6D557576C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1989</TotalTime>
  <Words>3226</Words>
  <Application>Microsoft Office PowerPoint</Application>
  <PresentationFormat>ワイド画面</PresentationFormat>
  <Paragraphs>208</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ＭＳ Ｐゴシック</vt:lpstr>
      <vt:lpstr>ＭＳ ゴシック</vt:lpstr>
      <vt:lpstr>UD Digi Kyokasho NK-R</vt:lpstr>
      <vt:lpstr>UD デジタル 教科書体 NK-R</vt:lpstr>
      <vt:lpstr>游ゴシック</vt:lpstr>
      <vt:lpstr>Arial</vt:lpstr>
      <vt:lpstr>Arial Black</vt:lpstr>
      <vt:lpstr>Wingdings</vt:lpstr>
      <vt:lpstr>Office テーマ</vt:lpstr>
      <vt:lpstr>PowerPoint プレゼンテーション</vt:lpstr>
      <vt:lpstr>□　メタバースとは･･･  □　メタバースとゲーム・インターネットの世界  □　メタバースでできること  □　メタバースと関連の深い情報技術  □　メタバースと教育現場とのつながり  □　メタバースのモラル上の課題</vt:lpstr>
      <vt:lpstr>PowerPoint プレゼンテーション</vt:lpstr>
      <vt:lpstr>これまでは・・・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丹波（事務局）</dc:creator>
  <cp:lastModifiedBy>上田　剛</cp:lastModifiedBy>
  <cp:revision>187</cp:revision>
  <cp:lastPrinted>2023-02-02T01:31:56Z</cp:lastPrinted>
  <dcterms:created xsi:type="dcterms:W3CDTF">2022-08-09T04:33:12Z</dcterms:created>
  <dcterms:modified xsi:type="dcterms:W3CDTF">2023-03-10T05:00:13Z</dcterms:modified>
</cp:coreProperties>
</file>