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1" r:id="rId2"/>
    <p:sldId id="312" r:id="rId3"/>
    <p:sldId id="291" r:id="rId4"/>
    <p:sldId id="314" r:id="rId5"/>
    <p:sldId id="292" r:id="rId6"/>
    <p:sldId id="293" r:id="rId7"/>
    <p:sldId id="313" r:id="rId8"/>
    <p:sldId id="315" r:id="rId9"/>
    <p:sldId id="294" r:id="rId10"/>
    <p:sldId id="295" r:id="rId11"/>
    <p:sldId id="319" r:id="rId12"/>
    <p:sldId id="296" r:id="rId13"/>
    <p:sldId id="297" r:id="rId14"/>
    <p:sldId id="320" r:id="rId15"/>
    <p:sldId id="307" r:id="rId16"/>
    <p:sldId id="301" r:id="rId17"/>
    <p:sldId id="324" r:id="rId18"/>
    <p:sldId id="302" r:id="rId19"/>
    <p:sldId id="321" r:id="rId20"/>
    <p:sldId id="325" r:id="rId21"/>
    <p:sldId id="300" r:id="rId22"/>
    <p:sldId id="323" r:id="rId23"/>
    <p:sldId id="298" r:id="rId24"/>
    <p:sldId id="322" r:id="rId25"/>
    <p:sldId id="303" r:id="rId26"/>
    <p:sldId id="299" r:id="rId27"/>
    <p:sldId id="327" r:id="rId28"/>
    <p:sldId id="308" r:id="rId29"/>
    <p:sldId id="317" r:id="rId30"/>
    <p:sldId id="316" r:id="rId31"/>
    <p:sldId id="318" r:id="rId3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釜坂　浩輝" initials="釜坂　浩輝" lastIdx="5" clrIdx="0">
    <p:extLst>
      <p:ext uri="{19B8F6BF-5375-455C-9EA6-DF929625EA0E}">
        <p15:presenceInfo xmlns:p15="http://schemas.microsoft.com/office/powerpoint/2012/main" userId="S-1-5-21-1541771364-2437677120-2137657205-158362" providerId="AD"/>
      </p:ext>
    </p:extLst>
  </p:cmAuthor>
  <p:cmAuthor id="2" name="織田　明日樹" initials="織田　明日樹" lastIdx="3" clrIdx="1">
    <p:extLst>
      <p:ext uri="{19B8F6BF-5375-455C-9EA6-DF929625EA0E}">
        <p15:presenceInfo xmlns:p15="http://schemas.microsoft.com/office/powerpoint/2012/main" userId="S-1-5-21-1541771364-2437677120-2137657205-158520" providerId="AD"/>
      </p:ext>
    </p:extLst>
  </p:cmAuthor>
  <p:cmAuthor id="3" name="林　昇吾" initials="林　昇吾" lastIdx="2" clrIdx="2">
    <p:extLst>
      <p:ext uri="{19B8F6BF-5375-455C-9EA6-DF929625EA0E}">
        <p15:presenceInfo xmlns:p15="http://schemas.microsoft.com/office/powerpoint/2012/main" userId="S-1-5-21-1541771364-2437677120-2137657205-158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ED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72677" autoAdjust="0"/>
  </p:normalViewPr>
  <p:slideViewPr>
    <p:cSldViewPr snapToGrid="0">
      <p:cViewPr varScale="1">
        <p:scale>
          <a:sx n="83" d="100"/>
          <a:sy n="83" d="100"/>
        </p:scale>
        <p:origin x="1800" y="84"/>
      </p:cViewPr>
      <p:guideLst/>
    </p:cSldViewPr>
  </p:slideViewPr>
  <p:notesTextViewPr>
    <p:cViewPr>
      <p:scale>
        <a:sx n="125" d="100"/>
        <a:sy n="125" d="100"/>
      </p:scale>
      <p:origin x="0" y="0"/>
    </p:cViewPr>
  </p:notesText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89124F-8138-453F-9309-F9E01E52D4E0}" type="datetimeFigureOut">
              <a:rPr kumimoji="1" lang="ja-JP" altLang="en-US" smtClean="0"/>
              <a:t>2023/3/10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CF793D8-B33E-444B-89DE-D95E0B69DD3E}" type="slidenum">
              <a:rPr kumimoji="1" lang="ja-JP" altLang="en-US" smtClean="0"/>
              <a:t>‹#›</a:t>
            </a:fld>
            <a:endParaRPr kumimoji="1" lang="ja-JP" altLang="en-US"/>
          </a:p>
        </p:txBody>
      </p:sp>
    </p:spTree>
    <p:extLst>
      <p:ext uri="{BB962C8B-B14F-4D97-AF65-F5344CB8AC3E}">
        <p14:creationId xmlns:p14="http://schemas.microsoft.com/office/powerpoint/2010/main" val="5129331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07697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a:t>
            </a:r>
            <a:r>
              <a:rPr lang="ja-JP" altLang="en-US" dirty="0">
                <a:latin typeface="+mn-ea"/>
                <a:ea typeface="+mn-ea"/>
              </a:rPr>
              <a:t>まとめ</a:t>
            </a:r>
            <a:r>
              <a:rPr lang="en-US" altLang="ja-JP" dirty="0">
                <a:latin typeface="+mn-ea"/>
                <a:ea typeface="+mn-ea"/>
              </a:rPr>
              <a:t>】</a:t>
            </a:r>
            <a:r>
              <a:rPr lang="ja-JP" altLang="en-US" dirty="0">
                <a:latin typeface="+mn-ea"/>
                <a:ea typeface="+mn-ea"/>
              </a:rPr>
              <a:t>写真や動画を撮影する場合は、相手に必ず許可とるよう指導しましょう。</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画像には、肖像権が含まれている場合はあります・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こうした画像は、誰かを傷つけてしまうこともあります。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画像や動画を「他の人が見たら、どんな気持ちになるかな？」と考えさせることが大切です。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写真や動画を撮影するときにはどんな点に気をつければよいのか、ぜひ子ども達に話し合わせてみてください。</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10</a:t>
            </a:fld>
            <a:endParaRPr kumimoji="1" lang="ja-JP" altLang="en-US"/>
          </a:p>
        </p:txBody>
      </p:sp>
    </p:spTree>
    <p:extLst>
      <p:ext uri="{BB962C8B-B14F-4D97-AF65-F5344CB8AC3E}">
        <p14:creationId xmlns:p14="http://schemas.microsoft.com/office/powerpoint/2010/main" val="373996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kern="1200" dirty="0">
                <a:solidFill>
                  <a:schemeClr val="tx1"/>
                </a:solidFill>
                <a:effectLst/>
                <a:latin typeface="+mn-ea"/>
                <a:ea typeface="+mn-ea"/>
                <a:cs typeface="+mn-cs"/>
              </a:rPr>
              <a:t>③調べる</a:t>
            </a:r>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１人</a:t>
            </a:r>
            <a:r>
              <a:rPr kumimoji="1" lang="en-US" altLang="ja-JP" sz="1200" b="0" i="0" u="none" kern="1200" dirty="0">
                <a:solidFill>
                  <a:schemeClr val="tx1"/>
                </a:solidFill>
                <a:effectLst/>
                <a:latin typeface="+mn-ea"/>
                <a:ea typeface="+mn-ea"/>
                <a:cs typeface="+mn-cs"/>
              </a:rPr>
              <a:t>1</a:t>
            </a:r>
            <a:r>
              <a:rPr kumimoji="1" lang="ja-JP" altLang="en-US" sz="1200" b="0" i="0" u="none" kern="1200" dirty="0">
                <a:solidFill>
                  <a:schemeClr val="tx1"/>
                </a:solidFill>
                <a:effectLst/>
                <a:latin typeface="+mn-ea"/>
                <a:ea typeface="+mn-ea"/>
                <a:cs typeface="+mn-cs"/>
              </a:rPr>
              <a:t>台端末があれば、簡単に調べ学習をすることができるようになりました。</a:t>
            </a:r>
            <a:endParaRPr kumimoji="1" lang="en-US" altLang="ja-JP" sz="1200" b="0" i="0" u="none" kern="120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dirty="0">
                <a:solidFill>
                  <a:schemeClr val="tx1"/>
                </a:solidFill>
                <a:effectLst/>
                <a:latin typeface="+mn-ea"/>
                <a:ea typeface="+mn-ea"/>
                <a:cs typeface="+mn-cs"/>
              </a:rPr>
              <a:t>インターネットで検索するときには、児童生徒にどんなことを指導する必要があるでしょうか。</a:t>
            </a:r>
            <a:endParaRPr kumimoji="1" lang="en-US" altLang="ja-JP" sz="1200" b="0" i="0" u="none" kern="120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dirty="0">
                <a:solidFill>
                  <a:schemeClr val="tx1"/>
                </a:solidFill>
                <a:effectLst/>
                <a:latin typeface="+mn-ea"/>
                <a:ea typeface="+mn-ea"/>
                <a:cs typeface="+mn-cs"/>
              </a:rPr>
              <a:t>ひょうご</a:t>
            </a:r>
            <a:r>
              <a:rPr kumimoji="1" lang="en-US" altLang="ja-JP" sz="1200" b="0" i="0" u="none" kern="1200" dirty="0">
                <a:solidFill>
                  <a:schemeClr val="tx1"/>
                </a:solidFill>
                <a:effectLst/>
                <a:latin typeface="+mn-ea"/>
                <a:ea typeface="+mn-ea"/>
                <a:cs typeface="+mn-cs"/>
              </a:rPr>
              <a:t>GIGA</a:t>
            </a:r>
            <a:r>
              <a:rPr kumimoji="1" lang="ja-JP" altLang="en-US" sz="1200" b="0" i="0" u="none" kern="1200" dirty="0">
                <a:solidFill>
                  <a:schemeClr val="tx1"/>
                </a:solidFill>
                <a:effectLst/>
                <a:latin typeface="+mn-ea"/>
                <a:ea typeface="+mn-ea"/>
                <a:cs typeface="+mn-cs"/>
              </a:rPr>
              <a:t>ワークブックを使って考えてみましょう。</a:t>
            </a:r>
            <a:endParaRPr kumimoji="1" lang="en-US" altLang="ja-JP" sz="1200" b="0" i="0" u="none" kern="1200" dirty="0">
              <a:solidFill>
                <a:schemeClr val="tx1"/>
              </a:solidFill>
              <a:effectLst/>
              <a:latin typeface="+mn-ea"/>
              <a:ea typeface="+mn-ea"/>
              <a:cs typeface="+mn-cs"/>
            </a:endParaRPr>
          </a:p>
          <a:p>
            <a:endParaRPr kumimoji="1" lang="en-US" altLang="ja-JP" sz="1200" b="0" i="0" u="none" kern="1200" dirty="0">
              <a:solidFill>
                <a:schemeClr val="tx1"/>
              </a:solidFill>
              <a:effectLst/>
              <a:latin typeface="+mn-ea"/>
              <a:ea typeface="+mn-ea"/>
              <a:cs typeface="+mn-cs"/>
            </a:endParaRPr>
          </a:p>
          <a:p>
            <a:r>
              <a:rPr lang="ja-JP" altLang="en-US" dirty="0">
                <a:latin typeface="+mn-ea"/>
                <a:ea typeface="+mn-ea"/>
              </a:rPr>
              <a:t>１～４のカードの内容を「信頼性が高い情報」と「信頼性が低い情報」に分けてみましょう。</a:t>
            </a:r>
            <a:endParaRPr lang="en-US" altLang="ja-JP" dirty="0">
              <a:latin typeface="+mn-ea"/>
              <a:ea typeface="+mn-ea"/>
            </a:endParaRPr>
          </a:p>
          <a:p>
            <a:endParaRPr kumimoji="1" lang="en-US" altLang="ja-JP" sz="1200" b="0" i="0" u="none" kern="1200" dirty="0">
              <a:solidFill>
                <a:schemeClr val="tx1"/>
              </a:solidFill>
              <a:effectLst/>
              <a:latin typeface="+mn-ea"/>
              <a:ea typeface="+mn-ea"/>
              <a:cs typeface="+mn-cs"/>
            </a:endParaRPr>
          </a:p>
          <a:p>
            <a:r>
              <a:rPr lang="en-US" altLang="ja-JP" dirty="0">
                <a:latin typeface="+mn-ea"/>
                <a:ea typeface="+mn-ea"/>
              </a:rPr>
              <a:t>WEB</a:t>
            </a:r>
            <a:r>
              <a:rPr lang="ja-JP" altLang="en-US" dirty="0">
                <a:latin typeface="+mn-ea"/>
                <a:ea typeface="+mn-ea"/>
              </a:rPr>
              <a:t>上には、正確な情報を公開しているサイト もあれば、誤った情報を公開しているサイトもあります。</a:t>
            </a:r>
            <a:endParaRPr lang="en-US" altLang="ja-JP" dirty="0">
              <a:latin typeface="+mn-ea"/>
              <a:ea typeface="+mn-ea"/>
            </a:endParaRPr>
          </a:p>
          <a:p>
            <a:r>
              <a:rPr lang="ja-JP" altLang="en-US" dirty="0">
                <a:latin typeface="+mn-ea"/>
                <a:ea typeface="+mn-ea"/>
              </a:rPr>
              <a:t>このページでは、誰が発信した情報なのかという発信者のことを考えることで、いったん立ち止まり確認することの重要性について学ばせることができます。 </a:t>
            </a:r>
            <a:endParaRPr lang="en-US" altLang="ja-JP" sz="1200" dirty="0">
              <a:solidFill>
                <a:srgbClr val="000000"/>
              </a:solidFill>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11</a:t>
            </a:fld>
            <a:endParaRPr kumimoji="1" lang="ja-JP" altLang="en-US"/>
          </a:p>
        </p:txBody>
      </p:sp>
    </p:spTree>
    <p:extLst>
      <p:ext uri="{BB962C8B-B14F-4D97-AF65-F5344CB8AC3E}">
        <p14:creationId xmlns:p14="http://schemas.microsoft.com/office/powerpoint/2010/main" val="308323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ea typeface="+mn-ea"/>
              </a:rPr>
              <a:t>インターネット上は、</a:t>
            </a:r>
            <a:r>
              <a:rPr lang="ja-JP" altLang="en-US" dirty="0">
                <a:solidFill>
                  <a:schemeClr val="tx1"/>
                </a:solidFill>
                <a:latin typeface="+mn-ea"/>
                <a:ea typeface="+mn-ea"/>
              </a:rPr>
              <a:t>つい信じてしまいたい甘い情報があふれています。</a:t>
            </a:r>
            <a:endParaRPr lang="en-US" altLang="ja-JP" dirty="0">
              <a:solidFill>
                <a:schemeClr val="tx1"/>
              </a:solidFill>
              <a:latin typeface="+mn-ea"/>
              <a:ea typeface="+mn-ea"/>
            </a:endParaRPr>
          </a:p>
          <a:p>
            <a:endParaRPr lang="en-US" altLang="ja-JP" dirty="0">
              <a:solidFill>
                <a:schemeClr val="tx1"/>
              </a:solidFill>
              <a:latin typeface="+mn-ea"/>
              <a:ea typeface="+mn-ea"/>
            </a:endParaRPr>
          </a:p>
          <a:p>
            <a:r>
              <a:rPr lang="ja-JP" altLang="en-US" dirty="0">
                <a:solidFill>
                  <a:schemeClr val="tx1"/>
                </a:solidFill>
                <a:latin typeface="+mn-ea"/>
                <a:ea typeface="+mn-ea"/>
              </a:rPr>
              <a:t>これまでも、</a:t>
            </a:r>
            <a:r>
              <a:rPr lang="en-US" altLang="ja-JP" dirty="0">
                <a:solidFill>
                  <a:schemeClr val="tx1"/>
                </a:solidFill>
                <a:latin typeface="+mn-ea"/>
                <a:ea typeface="+mn-ea"/>
              </a:rPr>
              <a:t>SNS</a:t>
            </a:r>
            <a:r>
              <a:rPr lang="ja-JP" altLang="en-US" dirty="0">
                <a:solidFill>
                  <a:schemeClr val="tx1"/>
                </a:solidFill>
                <a:latin typeface="+mn-ea"/>
                <a:ea typeface="+mn-ea"/>
              </a:rPr>
              <a:t>で先輩がアップしているバイトの情報を見た生徒が、いつのまにか犯罪に加担させられていたという事案もあります。</a:t>
            </a:r>
            <a:endParaRPr lang="en-US" altLang="ja-JP" dirty="0">
              <a:solidFill>
                <a:schemeClr val="tx1"/>
              </a:solidFill>
              <a:latin typeface="+mn-ea"/>
              <a:ea typeface="+mn-ea"/>
            </a:endParaRPr>
          </a:p>
          <a:p>
            <a:r>
              <a:rPr lang="ja-JP" altLang="en-US" dirty="0">
                <a:solidFill>
                  <a:schemeClr val="tx1"/>
                </a:solidFill>
                <a:latin typeface="+mn-ea"/>
                <a:ea typeface="+mn-ea"/>
              </a:rPr>
              <a:t>普段では疑う情報も、友人や先輩などの投稿から安心して受け止めてしまいがちです。</a:t>
            </a:r>
            <a:endParaRPr lang="en-US" altLang="ja-JP" dirty="0">
              <a:solidFill>
                <a:schemeClr val="tx1"/>
              </a:solidFill>
              <a:latin typeface="+mn-ea"/>
              <a:ea typeface="+mn-ea"/>
            </a:endParaRPr>
          </a:p>
          <a:p>
            <a:r>
              <a:rPr lang="ja-JP" altLang="en-US" dirty="0">
                <a:solidFill>
                  <a:schemeClr val="tx1"/>
                </a:solidFill>
                <a:latin typeface="+mn-ea"/>
                <a:ea typeface="+mn-ea"/>
              </a:rPr>
              <a:t>また、スマートフォンを所持する年齢も年々低年齢化していることから、こうした加害者になる子ども達が低年齢化することも想定されます。</a:t>
            </a:r>
            <a:endParaRPr lang="en-US" altLang="ja-JP"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mn-ea"/>
                <a:ea typeface="+mn-ea"/>
              </a:rPr>
              <a:t>本やテレビ、</a:t>
            </a:r>
            <a:r>
              <a:rPr lang="en-US" altLang="ja-JP" dirty="0">
                <a:solidFill>
                  <a:schemeClr val="tx1"/>
                </a:solidFill>
                <a:latin typeface="+mn-ea"/>
                <a:ea typeface="+mn-ea"/>
              </a:rPr>
              <a:t>SNS </a:t>
            </a:r>
            <a:r>
              <a:rPr lang="ja-JP" altLang="en-US" dirty="0">
                <a:solidFill>
                  <a:schemeClr val="tx1"/>
                </a:solidFill>
                <a:latin typeface="+mn-ea"/>
                <a:ea typeface="+mn-ea"/>
              </a:rPr>
              <a:t>など、情報を伝達する メディアから、得られた情報を鵜呑みにせず、内容の真偽についても確認する力を育成することが必要です。</a:t>
            </a:r>
            <a:endParaRPr lang="en-US" altLang="ja-JP" dirty="0">
              <a:solidFill>
                <a:schemeClr val="tx1"/>
              </a:solidFill>
              <a:latin typeface="+mn-ea"/>
              <a:ea typeface="+mn-ea"/>
            </a:endParaRPr>
          </a:p>
          <a:p>
            <a:endParaRPr kumimoji="1" lang="ja-JP" altLang="en-US" sz="1200" b="0" i="0" u="none"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12</a:t>
            </a:fld>
            <a:endParaRPr kumimoji="1" lang="ja-JP" altLang="en-US"/>
          </a:p>
        </p:txBody>
      </p:sp>
    </p:spTree>
    <p:extLst>
      <p:ext uri="{BB962C8B-B14F-4D97-AF65-F5344CB8AC3E}">
        <p14:creationId xmlns:p14="http://schemas.microsoft.com/office/powerpoint/2010/main" val="3031272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a:t>
            </a:r>
            <a:r>
              <a:rPr lang="ja-JP" altLang="en-US" dirty="0">
                <a:latin typeface="+mn-ea"/>
                <a:ea typeface="+mn-ea"/>
              </a:rPr>
              <a:t>まとめ</a:t>
            </a:r>
            <a:r>
              <a:rPr lang="en-US" altLang="ja-JP" dirty="0">
                <a:latin typeface="+mn-ea"/>
                <a:ea typeface="+mn-ea"/>
              </a:rPr>
              <a:t>】</a:t>
            </a:r>
            <a:r>
              <a:rPr lang="ja-JP" altLang="en-US" dirty="0">
                <a:latin typeface="+mn-ea"/>
                <a:ea typeface="+mn-ea"/>
              </a:rPr>
              <a:t>「情報」は、すべて信頼性が高いわけではないので、いったん立ち止まり、本当かどうかを確認することが必要です。 </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情報の真偽を確認するための合い言葉「だ・い・ふく」をしっかりと身につけさせましょう。</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13</a:t>
            </a:fld>
            <a:endParaRPr kumimoji="1" lang="ja-JP" altLang="en-US"/>
          </a:p>
        </p:txBody>
      </p:sp>
    </p:spTree>
    <p:extLst>
      <p:ext uri="{BB962C8B-B14F-4D97-AF65-F5344CB8AC3E}">
        <p14:creationId xmlns:p14="http://schemas.microsoft.com/office/powerpoint/2010/main" val="418269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kern="1200" dirty="0">
                <a:solidFill>
                  <a:schemeClr val="tx1"/>
                </a:solidFill>
                <a:effectLst/>
                <a:latin typeface="+mn-ea"/>
                <a:ea typeface="+mn-ea"/>
                <a:cs typeface="+mn-cs"/>
              </a:rPr>
              <a:t>④考える（⑧家で使う）</a:t>
            </a:r>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ゲームや動画視聴をはじめとしたインターネットの使いすぎについて、児童生徒にどのように考えさせるべきなのでしょうか？</a:t>
            </a:r>
            <a:endParaRPr kumimoji="1" lang="en-US" altLang="ja-JP" sz="1200" b="0" i="0" u="none" kern="120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dirty="0">
                <a:solidFill>
                  <a:schemeClr val="tx1"/>
                </a:solidFill>
                <a:effectLst/>
                <a:latin typeface="+mn-ea"/>
                <a:ea typeface="+mn-ea"/>
                <a:cs typeface="+mn-cs"/>
              </a:rPr>
              <a:t>ひょうご</a:t>
            </a:r>
            <a:r>
              <a:rPr kumimoji="1" lang="en-US" altLang="ja-JP" sz="1200" b="0" i="0" u="none" kern="1200" dirty="0">
                <a:solidFill>
                  <a:schemeClr val="tx1"/>
                </a:solidFill>
                <a:effectLst/>
                <a:latin typeface="+mn-ea"/>
                <a:ea typeface="+mn-ea"/>
                <a:cs typeface="+mn-cs"/>
              </a:rPr>
              <a:t>GIGA</a:t>
            </a:r>
            <a:r>
              <a:rPr kumimoji="1" lang="ja-JP" altLang="en-US" sz="1200" b="0" i="0" u="none" kern="1200" dirty="0">
                <a:solidFill>
                  <a:schemeClr val="tx1"/>
                </a:solidFill>
                <a:effectLst/>
                <a:latin typeface="+mn-ea"/>
                <a:ea typeface="+mn-ea"/>
                <a:cs typeface="+mn-cs"/>
              </a:rPr>
              <a:t>ワークブックを使って考えてみましょう。</a:t>
            </a:r>
            <a:endParaRPr lang="en-US" altLang="ja-JP" dirty="0">
              <a:latin typeface="+mn-ea"/>
              <a:ea typeface="+mn-ea"/>
            </a:endParaRPr>
          </a:p>
          <a:p>
            <a:endParaRPr lang="en-US" altLang="ja-JP" dirty="0">
              <a:latin typeface="+mn-ea"/>
              <a:ea typeface="+mn-ea"/>
            </a:endParaRPr>
          </a:p>
          <a:p>
            <a:r>
              <a:rPr lang="ja-JP" altLang="en-US" dirty="0">
                <a:latin typeface="+mn-ea"/>
                <a:ea typeface="+mn-ea"/>
              </a:rPr>
              <a:t>１人１台端末を使う時間が一番長いと思う順にカードを並び替えてみましょう。</a:t>
            </a:r>
            <a:endParaRPr lang="en-US" altLang="ja-JP" dirty="0">
              <a:latin typeface="+mn-ea"/>
              <a:ea typeface="+mn-ea"/>
            </a:endParaRPr>
          </a:p>
          <a:p>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いかがでしたか。この「長い」というのは人によって捉え方が大きく異なります。</a:t>
            </a:r>
            <a:endParaRPr kumimoji="1" lang="en-US" altLang="ja-JP" sz="1200" b="0" i="0" u="none" kern="1200" dirty="0">
              <a:solidFill>
                <a:schemeClr val="tx1"/>
              </a:solidFill>
              <a:effectLst/>
              <a:latin typeface="+mn-ea"/>
              <a:ea typeface="+mn-ea"/>
              <a:cs typeface="+mn-cs"/>
            </a:endParaRPr>
          </a:p>
          <a:p>
            <a:r>
              <a:rPr lang="ja-JP" altLang="en-US" dirty="0">
                <a:latin typeface="+mn-ea"/>
                <a:ea typeface="+mn-ea"/>
              </a:rPr>
              <a:t>そのため、使いすぎを防ぐためには、１人１台端末を使って、多様な視点で自分の状況を捉えさせることが大切です。</a:t>
            </a:r>
            <a:endParaRPr kumimoji="1" lang="ja-JP" altLang="en-US" sz="1200" b="0" i="0" u="none"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14</a:t>
            </a:fld>
            <a:endParaRPr kumimoji="1" lang="ja-JP" altLang="en-US"/>
          </a:p>
        </p:txBody>
      </p:sp>
    </p:spTree>
    <p:extLst>
      <p:ext uri="{BB962C8B-B14F-4D97-AF65-F5344CB8AC3E}">
        <p14:creationId xmlns:p14="http://schemas.microsoft.com/office/powerpoint/2010/main" val="119166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兵庫県では、全体の</a:t>
            </a:r>
            <a:r>
              <a:rPr lang="en-US" altLang="ja-JP" dirty="0">
                <a:latin typeface="+mn-ea"/>
                <a:ea typeface="+mn-ea"/>
              </a:rPr>
              <a:t>12</a:t>
            </a:r>
            <a:r>
              <a:rPr lang="ja-JP" altLang="en-US" dirty="0">
                <a:latin typeface="+mn-ea"/>
                <a:ea typeface="+mn-ea"/>
              </a:rPr>
              <a:t>％がインターネット依存傾向があるという調査結果があります。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特に、小中学校で増加していることがわかります。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これは、コロナ禍における在宅時間が増えたことも一因と考えられます。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保護者と連携し、インターネットや各端末の利用方法についてのルール作りをすすめることが大切です。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15</a:t>
            </a:fld>
            <a:endParaRPr kumimoji="1" lang="ja-JP" altLang="en-US"/>
          </a:p>
        </p:txBody>
      </p:sp>
    </p:spTree>
    <p:extLst>
      <p:ext uri="{BB962C8B-B14F-4D97-AF65-F5344CB8AC3E}">
        <p14:creationId xmlns:p14="http://schemas.microsoft.com/office/powerpoint/2010/main" val="4219925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a:t>
            </a:r>
            <a:r>
              <a:rPr lang="ja-JP" altLang="en-US" dirty="0">
                <a:latin typeface="+mn-ea"/>
                <a:ea typeface="+mn-ea"/>
              </a:rPr>
              <a:t>まとめ</a:t>
            </a:r>
            <a:r>
              <a:rPr lang="en-US" altLang="ja-JP" dirty="0">
                <a:latin typeface="+mn-ea"/>
                <a:ea typeface="+mn-ea"/>
              </a:rPr>
              <a:t>】</a:t>
            </a:r>
            <a:r>
              <a:rPr lang="ja-JP" altLang="en-US" sz="1200" dirty="0">
                <a:solidFill>
                  <a:schemeClr val="tx1"/>
                </a:solidFill>
                <a:latin typeface="+mn-ea"/>
                <a:ea typeface="+mn-ea"/>
              </a:rPr>
              <a:t>使いすぎを防ぐためには、「活用時間」「活用内容」など</a:t>
            </a:r>
            <a:r>
              <a:rPr lang="ja-JP" altLang="en-US" sz="1200" u="none" dirty="0">
                <a:solidFill>
                  <a:srgbClr val="FF0000"/>
                </a:solidFill>
                <a:latin typeface="+mn-ea"/>
                <a:ea typeface="+mn-ea"/>
              </a:rPr>
              <a:t>自分の状況を客観視させることが大切です。</a:t>
            </a:r>
            <a:endParaRPr lang="en-US" altLang="ja-JP" sz="1200" u="none" dirty="0">
              <a:solidFill>
                <a:srgbClr val="FF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子ども達に端末をどんなことにどのくらい活用しているか確認させましょう。</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その活用が「学習」「趣味」「暇つぶし」かなど、</a:t>
            </a:r>
            <a:r>
              <a:rPr lang="ja-JP" altLang="en-US" dirty="0">
                <a:latin typeface="+mn-ea"/>
                <a:ea typeface="+mn-ea"/>
              </a:rPr>
              <a:t>具体的に着目させ、「長時間使い過ぎていること」、「他者よりも 長く使っていること」を本人に自覚させることが、自分自身を生活を見直すきっかけになります。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また、インターネット依存傾向の予防 ・改善のための行動変容のきっかけとして重要です。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a:t>
            </a:r>
            <a:r>
              <a:rPr lang="ja-JP" altLang="en-US" dirty="0">
                <a:latin typeface="+mn-ea"/>
                <a:ea typeface="+mn-ea"/>
              </a:rPr>
              <a:t>参考</a:t>
            </a:r>
            <a:r>
              <a:rPr lang="en-US" altLang="ja-JP"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●ルールの決め方と遵守の関係</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高校生を対象とした調査によると、保護者主導でルールをつくったときより、子どもと一緒にルールをつくったときのほうが、子どもがルールを守る確率が高いことが分かっています。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●「ネットを使い過ぎない」というルールが守られない理由 </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子どもは、「自分はネットやゲームを使いすぎていない」と考える傾向があるため、「使い過ぎない」というルールは守られなくなりがちです。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●「使い過ぎ」から抜け出すための５ステップ（ステージ）</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無関心期：適切にネットを使えるように行動変容することに関心がなく、行動を変えようと考えていない時期</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関心期：適切にネットを使うよう行動変容する必要性は分かる が、すぐに行動を変えるつもりがない時期</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準備期：近々（</a:t>
            </a:r>
            <a:r>
              <a:rPr lang="en-US" altLang="ja-JP" dirty="0">
                <a:latin typeface="+mn-ea"/>
                <a:ea typeface="+mn-ea"/>
              </a:rPr>
              <a:t>1</a:t>
            </a:r>
            <a:r>
              <a:rPr lang="ja-JP" altLang="en-US" dirty="0">
                <a:latin typeface="+mn-ea"/>
                <a:ea typeface="+mn-ea"/>
              </a:rPr>
              <a:t>ヶ月以内に）、ネットの使い方について自分の行動を変えようと考えている状態</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実行期：ネットの使い方についての望ましい行動変容が始まって、まだ</a:t>
            </a:r>
            <a:r>
              <a:rPr lang="en-US" altLang="ja-JP" dirty="0">
                <a:latin typeface="+mn-ea"/>
                <a:ea typeface="+mn-ea"/>
              </a:rPr>
              <a:t>6</a:t>
            </a:r>
            <a:r>
              <a:rPr lang="ja-JP" altLang="en-US" dirty="0">
                <a:latin typeface="+mn-ea"/>
                <a:ea typeface="+mn-ea"/>
              </a:rPr>
              <a:t>ヶ月以内の時期</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維持期：ネットの使い方につい て、</a:t>
            </a:r>
            <a:r>
              <a:rPr lang="en-US" altLang="ja-JP" dirty="0">
                <a:latin typeface="+mn-ea"/>
                <a:ea typeface="+mn-ea"/>
              </a:rPr>
              <a:t>6</a:t>
            </a:r>
            <a:r>
              <a:rPr lang="ja-JP" altLang="en-US" dirty="0">
                <a:latin typeface="+mn-ea"/>
                <a:ea typeface="+mn-ea"/>
              </a:rPr>
              <a:t>ヶ月以上望ましい行動が続いている時期</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に沿って声を掛け、行動変容を促しましょう。 　</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16</a:t>
            </a:fld>
            <a:endParaRPr kumimoji="1" lang="ja-JP" altLang="en-US"/>
          </a:p>
        </p:txBody>
      </p:sp>
    </p:spTree>
    <p:extLst>
      <p:ext uri="{BB962C8B-B14F-4D97-AF65-F5344CB8AC3E}">
        <p14:creationId xmlns:p14="http://schemas.microsoft.com/office/powerpoint/2010/main" val="434089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ea typeface="+mn-ea"/>
              </a:rPr>
              <a:t>⑧家で使う（④考える）</a:t>
            </a:r>
            <a:endParaRPr lang="en-US" altLang="ja-JP" dirty="0">
              <a:latin typeface="+mn-ea"/>
              <a:ea typeface="+mn-ea"/>
            </a:endParaRPr>
          </a:p>
          <a:p>
            <a:r>
              <a:rPr lang="ja-JP" altLang="en-US" dirty="0">
                <a:latin typeface="+mn-ea"/>
                <a:ea typeface="+mn-ea"/>
              </a:rPr>
              <a:t>１人１台端末は、学校だけでなく、家に持ち帰って使います。 </a:t>
            </a:r>
            <a:endParaRPr lang="en-US" altLang="ja-JP" dirty="0">
              <a:latin typeface="+mn-ea"/>
              <a:ea typeface="+mn-ea"/>
            </a:endParaRPr>
          </a:p>
          <a:p>
            <a:r>
              <a:rPr lang="ja-JP" altLang="en-US" dirty="0">
                <a:latin typeface="+mn-ea"/>
                <a:ea typeface="+mn-ea"/>
              </a:rPr>
              <a:t>家庭で</a:t>
            </a:r>
            <a:r>
              <a:rPr lang="en-US" altLang="ja-JP" dirty="0">
                <a:latin typeface="+mn-ea"/>
                <a:ea typeface="+mn-ea"/>
              </a:rPr>
              <a:t>AI</a:t>
            </a:r>
            <a:r>
              <a:rPr lang="ja-JP" altLang="en-US" dirty="0">
                <a:latin typeface="+mn-ea"/>
                <a:ea typeface="+mn-ea"/>
              </a:rPr>
              <a:t>ドリルに挑戦したり、これまでできなかった電子データでの成果物の作成をしたり、様々な学習での活用が進んでいます。 </a:t>
            </a:r>
            <a:endParaRPr lang="en-US" altLang="ja-JP" dirty="0">
              <a:latin typeface="+mn-ea"/>
              <a:ea typeface="+mn-ea"/>
            </a:endParaRPr>
          </a:p>
          <a:p>
            <a:r>
              <a:rPr lang="ja-JP" altLang="en-US" dirty="0">
                <a:latin typeface="+mn-ea"/>
                <a:ea typeface="+mn-ea"/>
              </a:rPr>
              <a:t>しかし、学習以外に使ったり、あるいは端末を使いすぎたりすることに不安感を抱いている先生も多いのではないでしょうか。</a:t>
            </a:r>
            <a:endParaRPr lang="en-US" altLang="ja-JP" dirty="0">
              <a:latin typeface="+mn-ea"/>
              <a:ea typeface="+mn-ea"/>
            </a:endParaRPr>
          </a:p>
          <a:p>
            <a:r>
              <a:rPr lang="ja-JP" altLang="en-US" dirty="0">
                <a:latin typeface="+mn-ea"/>
                <a:ea typeface="+mn-ea"/>
              </a:rPr>
              <a:t>ひょうご</a:t>
            </a:r>
            <a:r>
              <a:rPr lang="en-US" altLang="ja-JP" dirty="0">
                <a:latin typeface="+mn-ea"/>
                <a:ea typeface="+mn-ea"/>
              </a:rPr>
              <a:t>GIGA</a:t>
            </a:r>
            <a:r>
              <a:rPr lang="ja-JP" altLang="en-US" dirty="0">
                <a:latin typeface="+mn-ea"/>
                <a:ea typeface="+mn-ea"/>
              </a:rPr>
              <a:t>ワークブックを使って考えてみましょう。</a:t>
            </a:r>
            <a:endParaRPr kumimoji="1" lang="en-US" altLang="ja-JP" sz="1200" b="0" i="0" u="none" kern="1200" dirty="0">
              <a:solidFill>
                <a:schemeClr val="tx1"/>
              </a:solidFill>
              <a:effectLst/>
              <a:latin typeface="+mn-ea"/>
              <a:ea typeface="+mn-ea"/>
            </a:endParaRPr>
          </a:p>
          <a:p>
            <a:endParaRPr lang="en-US" altLang="ja-JP" dirty="0">
              <a:latin typeface="+mn-ea"/>
              <a:ea typeface="+mn-ea"/>
            </a:endParaRPr>
          </a:p>
          <a:p>
            <a:r>
              <a:rPr lang="ja-JP" altLang="en-US" dirty="0">
                <a:latin typeface="+mn-ea"/>
                <a:ea typeface="+mn-ea"/>
              </a:rPr>
              <a:t>あなたの家庭には、「宿題などのやることが終わったら、</a:t>
            </a:r>
            <a:r>
              <a:rPr lang="en-US" altLang="ja-JP" dirty="0">
                <a:latin typeface="+mn-ea"/>
                <a:ea typeface="+mn-ea"/>
              </a:rPr>
              <a:t>30</a:t>
            </a:r>
            <a:r>
              <a:rPr lang="ja-JP" altLang="en-US" dirty="0">
                <a:latin typeface="+mn-ea"/>
                <a:ea typeface="+mn-ea"/>
              </a:rPr>
              <a:t>分だけ動画を見てもよい」というルールがあるとします。 </a:t>
            </a:r>
            <a:endParaRPr lang="en-US" altLang="ja-JP" dirty="0">
              <a:latin typeface="+mn-ea"/>
              <a:ea typeface="+mn-ea"/>
            </a:endParaRPr>
          </a:p>
          <a:p>
            <a:r>
              <a:rPr lang="ja-JP" altLang="en-US" dirty="0">
                <a:latin typeface="+mn-ea"/>
                <a:ea typeface="+mn-ea"/>
              </a:rPr>
              <a:t>でも、ついつい</a:t>
            </a:r>
            <a:r>
              <a:rPr lang="en-US" altLang="ja-JP" dirty="0">
                <a:latin typeface="+mn-ea"/>
                <a:ea typeface="+mn-ea"/>
              </a:rPr>
              <a:t>30</a:t>
            </a:r>
            <a:r>
              <a:rPr lang="ja-JP" altLang="en-US" dirty="0">
                <a:latin typeface="+mn-ea"/>
                <a:ea typeface="+mn-ea"/>
              </a:rPr>
              <a:t>分を超えて動画を見てしまうことがあります。</a:t>
            </a:r>
            <a:endParaRPr lang="en-US" altLang="ja-JP" dirty="0">
              <a:latin typeface="+mn-ea"/>
              <a:ea typeface="+mn-ea"/>
            </a:endParaRPr>
          </a:p>
          <a:p>
            <a:r>
              <a:rPr lang="ja-JP" altLang="en-US" dirty="0">
                <a:latin typeface="+mn-ea"/>
                <a:ea typeface="+mn-ea"/>
              </a:rPr>
              <a:t>次の①～④のキーワードを使って、自分だったらどんな時に</a:t>
            </a:r>
            <a:r>
              <a:rPr lang="en-US" altLang="ja-JP" dirty="0">
                <a:latin typeface="+mn-ea"/>
                <a:ea typeface="+mn-ea"/>
              </a:rPr>
              <a:t>30</a:t>
            </a:r>
            <a:r>
              <a:rPr lang="ja-JP" altLang="en-US" dirty="0">
                <a:latin typeface="+mn-ea"/>
                <a:ea typeface="+mn-ea"/>
              </a:rPr>
              <a:t>分を超えて動画を見てしまうかを考えてみましょう。 </a:t>
            </a:r>
            <a:endParaRPr lang="en-US" altLang="ja-JP" dirty="0">
              <a:latin typeface="+mn-ea"/>
              <a:ea typeface="+mn-ea"/>
            </a:endParaRPr>
          </a:p>
          <a:p>
            <a:r>
              <a:rPr lang="ja-JP" altLang="en-US" dirty="0">
                <a:latin typeface="+mn-ea"/>
                <a:ea typeface="+mn-ea"/>
              </a:rPr>
              <a:t>また、</a:t>
            </a:r>
            <a:r>
              <a:rPr lang="en-US" altLang="ja-JP" dirty="0">
                <a:latin typeface="+mn-ea"/>
                <a:ea typeface="+mn-ea"/>
              </a:rPr>
              <a:t>A〜D</a:t>
            </a:r>
            <a:r>
              <a:rPr lang="ja-JP" altLang="en-US" dirty="0">
                <a:latin typeface="+mn-ea"/>
                <a:ea typeface="+mn-ea"/>
              </a:rPr>
              <a:t>のキーワードの中から、自分ができそうな工夫を１つ選んでみましょう。</a:t>
            </a:r>
            <a:endParaRPr lang="en-US" altLang="ja-JP" dirty="0">
              <a:latin typeface="+mn-ea"/>
              <a:ea typeface="+mn-ea"/>
            </a:endParaRPr>
          </a:p>
          <a:p>
            <a:endParaRPr lang="en-US" altLang="ja-JP" dirty="0">
              <a:latin typeface="+mn-ea"/>
              <a:ea typeface="+mn-ea"/>
            </a:endParaRPr>
          </a:p>
          <a:p>
            <a:r>
              <a:rPr lang="ja-JP" altLang="en-US" dirty="0">
                <a:latin typeface="+mn-ea"/>
                <a:ea typeface="+mn-ea"/>
              </a:rPr>
              <a:t>いかがだったでしょうか。子ども達はどのように回答するでしょうか。</a:t>
            </a:r>
            <a:endParaRPr lang="en-US" altLang="ja-JP" dirty="0">
              <a:latin typeface="+mn-ea"/>
              <a:ea typeface="+mn-ea"/>
            </a:endParaRPr>
          </a:p>
          <a:p>
            <a:endParaRPr lang="en-US" altLang="ja-JP" dirty="0">
              <a:latin typeface="+mn-ea"/>
              <a:ea typeface="+mn-ea"/>
            </a:endParaRPr>
          </a:p>
          <a:p>
            <a:r>
              <a:rPr lang="ja-JP" altLang="en-US" dirty="0">
                <a:latin typeface="+mn-ea"/>
                <a:ea typeface="+mn-ea"/>
              </a:rPr>
              <a:t>大人もルールをついつい破ってしまうことはよく あります。</a:t>
            </a:r>
            <a:endParaRPr lang="en-US" altLang="ja-JP" dirty="0">
              <a:latin typeface="+mn-ea"/>
              <a:ea typeface="+mn-ea"/>
            </a:endParaRPr>
          </a:p>
          <a:p>
            <a:r>
              <a:rPr lang="ja-JP" altLang="en-US" dirty="0">
                <a:latin typeface="+mn-ea"/>
                <a:ea typeface="+mn-ea"/>
              </a:rPr>
              <a:t>その際に、「ルールを守りなさい」と他律的な指導をしたとしても、その効果は短期間でしかありません。</a:t>
            </a:r>
            <a:endParaRPr lang="en-US" altLang="ja-JP" dirty="0">
              <a:latin typeface="+mn-ea"/>
              <a:ea typeface="+mn-ea"/>
            </a:endParaRPr>
          </a:p>
          <a:p>
            <a:r>
              <a:rPr lang="ja-JP" altLang="en-US" dirty="0">
                <a:latin typeface="+mn-ea"/>
                <a:ea typeface="+mn-ea"/>
              </a:rPr>
              <a:t>「なぜルールを破るのか」、「どうすれば ルールを守ることができるのか」を考えさせ、具体的なスキルとして習得させることも重要な視点です。</a:t>
            </a:r>
            <a:endParaRPr lang="en-US" altLang="ja-JP" dirty="0">
              <a:latin typeface="+mn-ea"/>
              <a:ea typeface="+mn-ea"/>
            </a:endParaRPr>
          </a:p>
          <a:p>
            <a:r>
              <a:rPr lang="ja-JP" altLang="en-US" dirty="0">
                <a:latin typeface="+mn-ea"/>
                <a:ea typeface="+mn-ea"/>
              </a:rPr>
              <a:t>ぜひ自律を目指したルールづくりの指導を行ってください。</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17</a:t>
            </a:fld>
            <a:endParaRPr kumimoji="1" lang="ja-JP" altLang="en-US"/>
          </a:p>
        </p:txBody>
      </p:sp>
    </p:spTree>
    <p:extLst>
      <p:ext uri="{BB962C8B-B14F-4D97-AF65-F5344CB8AC3E}">
        <p14:creationId xmlns:p14="http://schemas.microsoft.com/office/powerpoint/2010/main" val="591443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家庭で使うためには、当然ですが保護者との連携が重要になります。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その際には、どのような家庭のルールがあるのかを共有することができると、他の家庭の様子がわかり、ルールづくりの参考になります。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また、ルールを守ることができない時の対応なども共有しておくと、「ルールを守りなさい」という一方的な他律的指導に終始せず、子どもと一緒に考えるきっかけにつながります。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18</a:t>
            </a:fld>
            <a:endParaRPr kumimoji="1" lang="ja-JP" altLang="en-US"/>
          </a:p>
        </p:txBody>
      </p:sp>
    </p:spTree>
    <p:extLst>
      <p:ext uri="{BB962C8B-B14F-4D97-AF65-F5344CB8AC3E}">
        <p14:creationId xmlns:p14="http://schemas.microsoft.com/office/powerpoint/2010/main" val="2551933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ea typeface="+mn-ea"/>
              </a:rPr>
              <a:t>⑤共有する</a:t>
            </a:r>
            <a:endParaRPr lang="en-US" altLang="ja-JP" dirty="0">
              <a:latin typeface="+mn-ea"/>
              <a:ea typeface="+mn-ea"/>
            </a:endParaRPr>
          </a:p>
          <a:p>
            <a:r>
              <a:rPr lang="ja-JP" altLang="en-US" dirty="0">
                <a:latin typeface="+mn-ea"/>
                <a:ea typeface="+mn-ea"/>
              </a:rPr>
              <a:t>１人１台端末を使うと、オンライン上で様々な情報を簡単に共有したり、自分の考えを伝えりすることができます。 </a:t>
            </a:r>
            <a:endParaRPr lang="en-US" altLang="ja-JP" dirty="0">
              <a:latin typeface="+mn-ea"/>
              <a:ea typeface="+mn-ea"/>
            </a:endParaRPr>
          </a:p>
          <a:p>
            <a:r>
              <a:rPr lang="ja-JP" altLang="en-US" dirty="0">
                <a:latin typeface="+mn-ea"/>
                <a:ea typeface="+mn-ea"/>
              </a:rPr>
              <a:t>先生方は、情報を共有したり、 発表したりするときに、児童生徒にどのようなことを指導する必要があるのでしょうか？</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dirty="0">
                <a:solidFill>
                  <a:schemeClr val="tx1"/>
                </a:solidFill>
                <a:effectLst/>
                <a:latin typeface="+mn-ea"/>
                <a:ea typeface="+mn-ea"/>
                <a:cs typeface="+mn-cs"/>
              </a:rPr>
              <a:t>ひょうご</a:t>
            </a:r>
            <a:r>
              <a:rPr kumimoji="1" lang="en-US" altLang="ja-JP" sz="1200" b="0" i="0" u="none" kern="1200" dirty="0">
                <a:solidFill>
                  <a:schemeClr val="tx1"/>
                </a:solidFill>
                <a:effectLst/>
                <a:latin typeface="+mn-ea"/>
                <a:ea typeface="+mn-ea"/>
                <a:cs typeface="+mn-cs"/>
              </a:rPr>
              <a:t>GIGA</a:t>
            </a:r>
            <a:r>
              <a:rPr kumimoji="1" lang="ja-JP" altLang="en-US" sz="1200" b="0" i="0" u="none" kern="1200" dirty="0">
                <a:solidFill>
                  <a:schemeClr val="tx1"/>
                </a:solidFill>
                <a:effectLst/>
                <a:latin typeface="+mn-ea"/>
                <a:ea typeface="+mn-ea"/>
                <a:cs typeface="+mn-cs"/>
              </a:rPr>
              <a:t>ワークブックを使って考えてみましょう。</a:t>
            </a:r>
            <a:endParaRPr kumimoji="1" lang="en-US" altLang="ja-JP" sz="1200" b="0" i="0" u="none" kern="1200" dirty="0">
              <a:solidFill>
                <a:schemeClr val="tx1"/>
              </a:solidFill>
              <a:effectLst/>
              <a:latin typeface="+mn-ea"/>
              <a:ea typeface="+mn-ea"/>
              <a:cs typeface="+mn-cs"/>
            </a:endParaRPr>
          </a:p>
          <a:p>
            <a:endParaRPr kumimoji="1" lang="en-US" altLang="ja-JP" sz="1200" b="0" i="0" u="none" kern="1200" dirty="0">
              <a:solidFill>
                <a:schemeClr val="tx1"/>
              </a:solidFill>
              <a:effectLst/>
              <a:latin typeface="+mn-ea"/>
              <a:ea typeface="+mn-ea"/>
            </a:endParaRPr>
          </a:p>
          <a:p>
            <a:r>
              <a:rPr lang="ja-JP" altLang="en-US" dirty="0">
                <a:latin typeface="+mn-ea"/>
                <a:ea typeface="+mn-ea"/>
              </a:rPr>
              <a:t>みなさんのクラスのグループチャットに、 「〇〇はバカ」 という書き込こみがありました。 </a:t>
            </a:r>
            <a:endParaRPr lang="en-US" altLang="ja-JP" dirty="0">
              <a:latin typeface="+mn-ea"/>
              <a:ea typeface="+mn-ea"/>
            </a:endParaRPr>
          </a:p>
          <a:p>
            <a:r>
              <a:rPr lang="ja-JP" altLang="en-US" dirty="0">
                <a:latin typeface="+mn-ea"/>
                <a:ea typeface="+mn-ea"/>
              </a:rPr>
              <a:t>どのように対応しますか。</a:t>
            </a:r>
            <a:r>
              <a:rPr kumimoji="1" lang="ja-JP" altLang="en-US" sz="1200" b="0" i="0" u="none" kern="1200" dirty="0">
                <a:solidFill>
                  <a:schemeClr val="tx1"/>
                </a:solidFill>
                <a:effectLst/>
                <a:latin typeface="+mn-ea"/>
                <a:ea typeface="+mn-ea"/>
              </a:rPr>
              <a:t>１～４から選んでみましょう。</a:t>
            </a:r>
            <a:endParaRPr kumimoji="1" lang="en-US" altLang="ja-JP" sz="1200" b="0" i="0" u="none" kern="1200" dirty="0">
              <a:solidFill>
                <a:schemeClr val="tx1"/>
              </a:solidFill>
              <a:effectLst/>
              <a:latin typeface="+mn-ea"/>
              <a:ea typeface="+mn-ea"/>
            </a:endParaRPr>
          </a:p>
          <a:p>
            <a:endParaRPr kumimoji="1" lang="en-US" altLang="ja-JP" sz="1200" b="0" i="0" u="none" kern="1200" dirty="0">
              <a:solidFill>
                <a:schemeClr val="tx1"/>
              </a:solidFill>
              <a:effectLst/>
              <a:latin typeface="+mn-ea"/>
              <a:ea typeface="+mn-ea"/>
            </a:endParaRPr>
          </a:p>
          <a:p>
            <a:r>
              <a:rPr kumimoji="1" lang="ja-JP" altLang="en-US" sz="1200" b="0" i="0" u="none" kern="1200" dirty="0">
                <a:solidFill>
                  <a:schemeClr val="tx1"/>
                </a:solidFill>
                <a:effectLst/>
                <a:latin typeface="+mn-ea"/>
                <a:ea typeface="+mn-ea"/>
              </a:rPr>
              <a:t>実施にトラブルが大きくなったときは、そのやりとりを</a:t>
            </a:r>
            <a:r>
              <a:rPr lang="ja-JP" altLang="en-US" dirty="0">
                <a:latin typeface="+mn-ea"/>
                <a:ea typeface="+mn-ea"/>
              </a:rPr>
              <a:t>スクリーンショットで記録させておくことも今後解決する上で重要な情報になります。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そうすることで、「記録されてしまう」ということが抑止力に働くこともあります。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19</a:t>
            </a:fld>
            <a:endParaRPr kumimoji="1" lang="ja-JP" altLang="en-US"/>
          </a:p>
        </p:txBody>
      </p:sp>
    </p:spTree>
    <p:extLst>
      <p:ext uri="{BB962C8B-B14F-4D97-AF65-F5344CB8AC3E}">
        <p14:creationId xmlns:p14="http://schemas.microsoft.com/office/powerpoint/2010/main" val="280542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１人１台端末は、学習スタイルを大きく変えるツールとなります。</a:t>
            </a:r>
            <a:endParaRPr kumimoji="1" lang="en-US" altLang="ja-JP" dirty="0">
              <a:latin typeface="+mn-ea"/>
              <a:ea typeface="+mn-ea"/>
            </a:endParaRPr>
          </a:p>
          <a:p>
            <a:r>
              <a:rPr kumimoji="1" lang="ja-JP" altLang="en-US" dirty="0">
                <a:latin typeface="+mn-ea"/>
                <a:ea typeface="+mn-ea"/>
              </a:rPr>
              <a:t>例えば、</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・カメラ機能　動画、静止画の撮影（二次元バーコード（</a:t>
            </a:r>
            <a:r>
              <a:rPr kumimoji="1" lang="en-US" altLang="ja-JP" dirty="0">
                <a:latin typeface="+mn-ea"/>
                <a:ea typeface="+mn-ea"/>
              </a:rPr>
              <a:t>QR</a:t>
            </a:r>
            <a:r>
              <a:rPr kumimoji="1" lang="ja-JP" altLang="en-US" dirty="0">
                <a:latin typeface="+mn-ea"/>
                <a:ea typeface="+mn-ea"/>
              </a:rPr>
              <a:t>コード）の読み取り）</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・インターネットでの検索</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・成果物の作成（新聞、リーフレット、ワークシートなど）</a:t>
            </a:r>
            <a:endParaRPr kumimoji="1" lang="en-US" altLang="ja-JP" dirty="0">
              <a:latin typeface="+mn-ea"/>
              <a:ea typeface="+mn-ea"/>
            </a:endParaRPr>
          </a:p>
          <a:p>
            <a:r>
              <a:rPr kumimoji="1" lang="ja-JP" altLang="en-US" dirty="0">
                <a:latin typeface="+mn-ea"/>
                <a:ea typeface="+mn-ea"/>
              </a:rPr>
              <a:t>・デジタル教科書での教科書の閲覧</a:t>
            </a:r>
            <a:endParaRPr kumimoji="1" lang="en-US" altLang="ja-JP" dirty="0">
              <a:latin typeface="+mn-ea"/>
              <a:ea typeface="+mn-ea"/>
            </a:endParaRPr>
          </a:p>
          <a:p>
            <a:r>
              <a:rPr kumimoji="1" lang="ja-JP" altLang="en-US" dirty="0">
                <a:latin typeface="+mn-ea"/>
                <a:ea typeface="+mn-ea"/>
              </a:rPr>
              <a:t>・プログラミング学習</a:t>
            </a:r>
            <a:endParaRPr kumimoji="1" lang="en-US" altLang="ja-JP" dirty="0">
              <a:latin typeface="+mn-ea"/>
              <a:ea typeface="+mn-ea"/>
            </a:endParaRPr>
          </a:p>
          <a:p>
            <a:r>
              <a:rPr kumimoji="1" lang="ja-JP" altLang="en-US" dirty="0">
                <a:latin typeface="+mn-ea"/>
                <a:ea typeface="+mn-ea"/>
              </a:rPr>
              <a:t>など、これまで簡単にはできなかった学習が可能になりました。</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また、１人１アカウントも配付され、</a:t>
            </a:r>
            <a:r>
              <a:rPr kumimoji="1" lang="en-US" altLang="ja-JP" dirty="0">
                <a:latin typeface="+mn-ea"/>
                <a:ea typeface="+mn-ea"/>
              </a:rPr>
              <a:t>Office365</a:t>
            </a:r>
            <a:r>
              <a:rPr kumimoji="1" lang="ja-JP" altLang="en-US" dirty="0">
                <a:latin typeface="+mn-ea"/>
                <a:ea typeface="+mn-ea"/>
              </a:rPr>
              <a:t>やグーグルワークスペースなどのサービスを使ってオンラインでのアンケートや課題の提出などもできるようになりました。</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インターネットに接続していれば、学校の内外に問わず、先生と生徒がコミュニケーションをとることができるようになりました。</a:t>
            </a:r>
            <a:endParaRPr kumimoji="1" lang="en-US" altLang="ja-JP" dirty="0">
              <a:latin typeface="+mn-ea"/>
              <a:ea typeface="+mn-ea"/>
            </a:endParaRPr>
          </a:p>
          <a:p>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fld id="{ACF793D8-B33E-444B-89DE-D95E0B69DD3E}" type="slidenum">
              <a:rPr kumimoji="1" lang="ja-JP" altLang="en-US" smtClean="0"/>
              <a:t>2</a:t>
            </a:fld>
            <a:endParaRPr kumimoji="1" lang="ja-JP" altLang="en-US"/>
          </a:p>
        </p:txBody>
      </p:sp>
    </p:spTree>
    <p:extLst>
      <p:ext uri="{BB962C8B-B14F-4D97-AF65-F5344CB8AC3E}">
        <p14:creationId xmlns:p14="http://schemas.microsoft.com/office/powerpoint/2010/main" val="3328772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子ども達のトラブルは些細なことから、大きな問題に発展することがあります。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LINE</a:t>
            </a:r>
            <a:r>
              <a:rPr lang="ja-JP" altLang="en-US" dirty="0">
                <a:latin typeface="+mn-ea"/>
                <a:ea typeface="+mn-ea"/>
              </a:rPr>
              <a:t>等のチャットで、「いつもおもしろいよね」という思いで「いつもおもしろくない？」と送信したつもりが、「？」を付け忘れ、その後、この子どもがのけ者にされたということもあるようです。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学校現場では、対面の相手とのコミュニケーション方法を指導しますが、テキスト型のコミュニケーションを指導することはこれまではほとんどありませんでした。</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こうしたことも、１人１台端末を使いながら指導することが必要です。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また、困ったときは、すぐに先生に報告・相談するよう合わせて子ども達に伝えましょう。</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20</a:t>
            </a:fld>
            <a:endParaRPr kumimoji="1" lang="ja-JP" altLang="en-US"/>
          </a:p>
        </p:txBody>
      </p:sp>
    </p:spTree>
    <p:extLst>
      <p:ext uri="{BB962C8B-B14F-4D97-AF65-F5344CB8AC3E}">
        <p14:creationId xmlns:p14="http://schemas.microsoft.com/office/powerpoint/2010/main" val="735132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a:t>
            </a:r>
            <a:r>
              <a:rPr lang="ja-JP" altLang="en-US" dirty="0">
                <a:latin typeface="+mn-ea"/>
                <a:ea typeface="+mn-ea"/>
              </a:rPr>
              <a:t>まとめ</a:t>
            </a:r>
            <a:r>
              <a:rPr lang="en-US" altLang="ja-JP" dirty="0">
                <a:latin typeface="+mn-ea"/>
                <a:ea typeface="+mn-ea"/>
              </a:rPr>
              <a:t>】</a:t>
            </a:r>
            <a:r>
              <a:rPr lang="ja-JP" altLang="en-US" dirty="0">
                <a:latin typeface="+mn-ea"/>
                <a:ea typeface="+mn-ea"/>
              </a:rPr>
              <a:t>インターネットでのテキスト型のコミュニケーションは、簡単に別人になりすましたり、また、相手の感情が読み取れなかったりします。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こうした相手との考え方の違いによるトラブルは、ひょうご</a:t>
            </a:r>
            <a:r>
              <a:rPr kumimoji="1" lang="en-US" altLang="ja-JP" dirty="0">
                <a:latin typeface="+mn-ea"/>
                <a:ea typeface="+mn-ea"/>
              </a:rPr>
              <a:t>GIGA</a:t>
            </a:r>
            <a:r>
              <a:rPr kumimoji="1" lang="ja-JP" altLang="en-US" dirty="0">
                <a:latin typeface="+mn-ea"/>
                <a:ea typeface="+mn-ea"/>
              </a:rPr>
              <a:t>ワークブックで学ぶことができますので、ぜひ活用してください。</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チェックしてみましょう</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□上手に友だちと意見を共有させることができる</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□チャットなどテキスト（文字）で伝えるときにどんなことに気をつければ良いかを説明させることができる</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□チャットで変なコメントを書かれたときに、どう対応すれば良いかを説明させることができる</a:t>
            </a: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21</a:t>
            </a:fld>
            <a:endParaRPr kumimoji="1" lang="ja-JP" altLang="en-US"/>
          </a:p>
        </p:txBody>
      </p:sp>
    </p:spTree>
    <p:extLst>
      <p:ext uri="{BB962C8B-B14F-4D97-AF65-F5344CB8AC3E}">
        <p14:creationId xmlns:p14="http://schemas.microsoft.com/office/powerpoint/2010/main" val="525052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ea typeface="+mn-ea"/>
              </a:rPr>
              <a:t>⑦交流する（⑤共有する）</a:t>
            </a:r>
            <a:endParaRPr lang="en-US" altLang="ja-JP" dirty="0">
              <a:latin typeface="+mn-ea"/>
              <a:ea typeface="+mn-ea"/>
            </a:endParaRPr>
          </a:p>
          <a:p>
            <a:r>
              <a:rPr lang="ja-JP" altLang="en-US" dirty="0">
                <a:latin typeface="+mn-ea"/>
                <a:ea typeface="+mn-ea"/>
              </a:rPr>
              <a:t>１人１台端末を使うと、クラスや学校内だけでなく、世界中の人と議論したり、交流したりすることができます。</a:t>
            </a:r>
            <a:endParaRPr lang="en-US" altLang="ja-JP" dirty="0">
              <a:latin typeface="+mn-ea"/>
              <a:ea typeface="+mn-ea"/>
            </a:endParaRPr>
          </a:p>
          <a:p>
            <a:r>
              <a:rPr lang="ja-JP" altLang="en-US" dirty="0">
                <a:latin typeface="+mn-ea"/>
                <a:ea typeface="+mn-ea"/>
              </a:rPr>
              <a:t>１人１台端末を使って交流するときに、児童生徒にどんなことを指導する必要があるのでしょうか。</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dirty="0">
                <a:solidFill>
                  <a:schemeClr val="tx1"/>
                </a:solidFill>
                <a:effectLst/>
                <a:latin typeface="+mn-ea"/>
                <a:ea typeface="+mn-ea"/>
                <a:cs typeface="+mn-cs"/>
              </a:rPr>
              <a:t>ひょうご</a:t>
            </a:r>
            <a:r>
              <a:rPr kumimoji="1" lang="en-US" altLang="ja-JP" sz="1200" b="0" i="0" u="none" kern="1200" dirty="0">
                <a:solidFill>
                  <a:schemeClr val="tx1"/>
                </a:solidFill>
                <a:effectLst/>
                <a:latin typeface="+mn-ea"/>
                <a:ea typeface="+mn-ea"/>
                <a:cs typeface="+mn-cs"/>
              </a:rPr>
              <a:t>GIGA</a:t>
            </a:r>
            <a:r>
              <a:rPr kumimoji="1" lang="ja-JP" altLang="en-US" sz="1200" b="0" i="0" u="none" kern="1200" dirty="0">
                <a:solidFill>
                  <a:schemeClr val="tx1"/>
                </a:solidFill>
                <a:effectLst/>
                <a:latin typeface="+mn-ea"/>
                <a:ea typeface="+mn-ea"/>
                <a:cs typeface="+mn-cs"/>
              </a:rPr>
              <a:t>ワークブックを使って考えてみましょう。</a:t>
            </a:r>
            <a:endParaRPr kumimoji="1" lang="en-US" altLang="ja-JP" sz="1200" b="0" i="0" u="none" kern="1200" dirty="0">
              <a:solidFill>
                <a:schemeClr val="tx1"/>
              </a:solidFill>
              <a:effectLst/>
              <a:latin typeface="+mn-ea"/>
              <a:ea typeface="+mn-ea"/>
            </a:endParaRPr>
          </a:p>
          <a:p>
            <a:endParaRPr kumimoji="1" lang="en-US" altLang="ja-JP" sz="1200" b="0" i="0" u="none" kern="1200" dirty="0">
              <a:solidFill>
                <a:schemeClr val="tx1"/>
              </a:solidFill>
              <a:effectLst/>
              <a:latin typeface="+mn-ea"/>
              <a:ea typeface="+mn-ea"/>
            </a:endParaRPr>
          </a:p>
          <a:p>
            <a:r>
              <a:rPr lang="ja-JP" altLang="en-US" dirty="0">
                <a:latin typeface="+mn-ea"/>
                <a:ea typeface="+mn-ea"/>
              </a:rPr>
              <a:t>グループでチャットを使って議論するときに、あなたが 「一番イヤだな」と感じるものを</a:t>
            </a:r>
            <a:r>
              <a:rPr lang="en-US" altLang="ja-JP" dirty="0">
                <a:latin typeface="+mn-ea"/>
                <a:ea typeface="+mn-ea"/>
              </a:rPr>
              <a:t>1</a:t>
            </a:r>
            <a:r>
              <a:rPr lang="ja-JP" altLang="en-US" dirty="0">
                <a:latin typeface="+mn-ea"/>
                <a:ea typeface="+mn-ea"/>
              </a:rPr>
              <a:t>つ選んでみましょう。</a:t>
            </a:r>
            <a:endParaRPr lang="en-US" altLang="ja-JP" dirty="0">
              <a:latin typeface="+mn-ea"/>
              <a:ea typeface="+mn-ea"/>
            </a:endParaRPr>
          </a:p>
          <a:p>
            <a:endParaRPr kumimoji="1" lang="en-US" altLang="ja-JP" sz="1200" b="0" i="0" u="none" kern="1200" dirty="0">
              <a:solidFill>
                <a:schemeClr val="tx1"/>
              </a:solidFill>
              <a:effectLst/>
              <a:latin typeface="+mn-ea"/>
              <a:ea typeface="+mn-ea"/>
            </a:endParaRPr>
          </a:p>
          <a:p>
            <a:r>
              <a:rPr lang="ja-JP" altLang="en-US" dirty="0">
                <a:latin typeface="+mn-ea"/>
                <a:ea typeface="+mn-ea"/>
              </a:rPr>
              <a:t>子ども達はどのカードを選ぶでしょうか？</a:t>
            </a:r>
            <a:endParaRPr lang="en-US" altLang="ja-JP" dirty="0">
              <a:latin typeface="+mn-ea"/>
              <a:ea typeface="+mn-ea"/>
            </a:endParaRPr>
          </a:p>
          <a:p>
            <a:endParaRPr lang="en-US" altLang="ja-JP" dirty="0">
              <a:latin typeface="+mn-ea"/>
              <a:ea typeface="+mn-ea"/>
            </a:endParaRPr>
          </a:p>
          <a:p>
            <a:r>
              <a:rPr lang="ja-JP" altLang="en-US" dirty="0">
                <a:latin typeface="+mn-ea"/>
                <a:ea typeface="+mn-ea"/>
              </a:rPr>
              <a:t>どのカードを選んだのか交流することで、子どもたち自身でそれぞれの感じ方の違いを意識させることができます。</a:t>
            </a:r>
            <a:endParaRPr lang="en-US" altLang="ja-JP" dirty="0">
              <a:latin typeface="+mn-ea"/>
              <a:ea typeface="+mn-ea"/>
            </a:endParaRPr>
          </a:p>
          <a:p>
            <a:r>
              <a:rPr lang="ja-JP" altLang="en-US" dirty="0">
                <a:latin typeface="+mn-ea"/>
                <a:ea typeface="+mn-ea"/>
              </a:rPr>
              <a:t>人それぞれの感じ方が違うことを理解し、自分の気持ちやマナーを押しつけることなく、話し合いながらマナーを考えることを意識させることができます。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22</a:t>
            </a:fld>
            <a:endParaRPr kumimoji="1" lang="ja-JP" altLang="en-US"/>
          </a:p>
        </p:txBody>
      </p:sp>
    </p:spTree>
    <p:extLst>
      <p:ext uri="{BB962C8B-B14F-4D97-AF65-F5344CB8AC3E}">
        <p14:creationId xmlns:p14="http://schemas.microsoft.com/office/powerpoint/2010/main" val="2168174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１人１台端末を活用した意見の交流、コミュニケーションの機会はこれからますます増えていきます。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その際、些細なことでトラブルにならないよう、</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a:t>
            </a:r>
            <a:r>
              <a:rPr lang="ja-JP" altLang="en-US" dirty="0">
                <a:latin typeface="+mn-ea"/>
                <a:ea typeface="+mn-ea"/>
              </a:rPr>
              <a:t>まとめ</a:t>
            </a:r>
            <a:r>
              <a:rPr lang="en-US" altLang="ja-JP" dirty="0">
                <a:latin typeface="+mn-ea"/>
                <a:ea typeface="+mn-ea"/>
              </a:rPr>
              <a:t>】</a:t>
            </a:r>
            <a:r>
              <a:rPr lang="ja-JP" altLang="en-US" dirty="0">
                <a:latin typeface="+mn-ea"/>
                <a:ea typeface="+mn-ea"/>
              </a:rPr>
              <a:t>自分のマナーを友だちに押しつけるだけでなく、全員でチャットのマナーやルールを考えさせておく</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ことが大切です。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スライドのチェックも参考に、こうした力も情報活用能力の１つとして捉えましょう。</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23</a:t>
            </a:fld>
            <a:endParaRPr kumimoji="1" lang="ja-JP" altLang="en-US"/>
          </a:p>
        </p:txBody>
      </p:sp>
    </p:spTree>
    <p:extLst>
      <p:ext uri="{BB962C8B-B14F-4D97-AF65-F5344CB8AC3E}">
        <p14:creationId xmlns:p14="http://schemas.microsoft.com/office/powerpoint/2010/main" val="4231076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ea typeface="+mn-ea"/>
              </a:rPr>
              <a:t>⑥つくる</a:t>
            </a:r>
            <a:endParaRPr lang="en-US" altLang="ja-JP" dirty="0">
              <a:latin typeface="+mn-ea"/>
              <a:ea typeface="+mn-ea"/>
            </a:endParaRPr>
          </a:p>
          <a:p>
            <a:r>
              <a:rPr lang="ja-JP" altLang="en-US" dirty="0">
                <a:latin typeface="+mn-ea"/>
                <a:ea typeface="+mn-ea"/>
              </a:rPr>
              <a:t>１人１台端末を使うと、いろいろなアイデアを表現させたり、友だちと一緒に資料をつくらせたりすることができます。 </a:t>
            </a:r>
            <a:endParaRPr lang="en-US" altLang="ja-JP" dirty="0">
              <a:latin typeface="+mn-ea"/>
              <a:ea typeface="+mn-ea"/>
            </a:endParaRPr>
          </a:p>
          <a:p>
            <a:r>
              <a:rPr lang="ja-JP" altLang="en-US" dirty="0">
                <a:latin typeface="+mn-ea"/>
                <a:ea typeface="+mn-ea"/>
              </a:rPr>
              <a:t>１人１台端末での成果物の作成には、子ども達にどんなことを指導する必要があるのでしょうか。</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dirty="0">
                <a:solidFill>
                  <a:schemeClr val="tx1"/>
                </a:solidFill>
                <a:effectLst/>
                <a:latin typeface="+mn-ea"/>
                <a:ea typeface="+mn-ea"/>
                <a:cs typeface="+mn-cs"/>
              </a:rPr>
              <a:t>ひょうご</a:t>
            </a:r>
            <a:r>
              <a:rPr kumimoji="1" lang="en-US" altLang="ja-JP" sz="1200" b="0" i="0" u="none" kern="1200" dirty="0">
                <a:solidFill>
                  <a:schemeClr val="tx1"/>
                </a:solidFill>
                <a:effectLst/>
                <a:latin typeface="+mn-ea"/>
                <a:ea typeface="+mn-ea"/>
                <a:cs typeface="+mn-cs"/>
              </a:rPr>
              <a:t>GIGA</a:t>
            </a:r>
            <a:r>
              <a:rPr kumimoji="1" lang="ja-JP" altLang="en-US" sz="1200" b="0" i="0" u="none" kern="1200" dirty="0">
                <a:solidFill>
                  <a:schemeClr val="tx1"/>
                </a:solidFill>
                <a:effectLst/>
                <a:latin typeface="+mn-ea"/>
                <a:ea typeface="+mn-ea"/>
                <a:cs typeface="+mn-cs"/>
              </a:rPr>
              <a:t>ワークブックを使って考えてみましょう。</a:t>
            </a:r>
            <a:endParaRPr kumimoji="1" lang="en-US" altLang="ja-JP" sz="1200" b="0" i="0" u="none" kern="1200" dirty="0">
              <a:solidFill>
                <a:schemeClr val="tx1"/>
              </a:solidFill>
              <a:effectLst/>
              <a:latin typeface="+mn-ea"/>
              <a:ea typeface="+mn-ea"/>
              <a:cs typeface="+mn-cs"/>
            </a:endParaRPr>
          </a:p>
          <a:p>
            <a:endParaRPr kumimoji="1" lang="en-US" altLang="ja-JP" sz="1200" b="0" i="0" u="none" kern="1200" dirty="0">
              <a:solidFill>
                <a:schemeClr val="tx1"/>
              </a:solidFill>
              <a:effectLst/>
              <a:latin typeface="+mn-ea"/>
              <a:ea typeface="+mn-ea"/>
            </a:endParaRPr>
          </a:p>
          <a:p>
            <a:r>
              <a:rPr lang="ja-JP" altLang="en-US" dirty="0">
                <a:latin typeface="+mn-ea"/>
                <a:ea typeface="+mn-ea"/>
              </a:rPr>
              <a:t>次の４つの写真を 「問題はあまりない」 「注意が必要」 に分けてみましょう。</a:t>
            </a:r>
            <a:endParaRPr lang="en-US" altLang="ja-JP" dirty="0">
              <a:latin typeface="+mn-ea"/>
              <a:ea typeface="+mn-ea"/>
            </a:endParaRPr>
          </a:p>
          <a:p>
            <a:endParaRPr lang="en-US" altLang="ja-JP" dirty="0">
              <a:latin typeface="+mn-ea"/>
              <a:ea typeface="+mn-ea"/>
            </a:endParaRPr>
          </a:p>
          <a:p>
            <a:r>
              <a:rPr kumimoji="1" lang="ja-JP" altLang="en-US" sz="1200" b="0" i="0" u="none" kern="1200" dirty="0">
                <a:solidFill>
                  <a:schemeClr val="tx1"/>
                </a:solidFill>
                <a:effectLst/>
                <a:latin typeface="+mn-ea"/>
                <a:ea typeface="+mn-ea"/>
              </a:rPr>
              <a:t>成果物を作成する際、画像データを使うことがあります。</a:t>
            </a:r>
            <a:endParaRPr kumimoji="1" lang="en-US" altLang="ja-JP" sz="1200" b="0" i="0" u="none" kern="1200" dirty="0">
              <a:solidFill>
                <a:schemeClr val="tx1"/>
              </a:solidFill>
              <a:effectLst/>
              <a:latin typeface="+mn-ea"/>
              <a:ea typeface="+mn-ea"/>
            </a:endParaRPr>
          </a:p>
          <a:p>
            <a:r>
              <a:rPr kumimoji="1" lang="ja-JP" altLang="en-US" sz="1200" b="0" i="0" u="none" kern="1200" dirty="0">
                <a:solidFill>
                  <a:schemeClr val="tx1"/>
                </a:solidFill>
                <a:effectLst/>
                <a:latin typeface="+mn-ea"/>
                <a:ea typeface="+mn-ea"/>
              </a:rPr>
              <a:t>この画像データは端末で簡単にインターネットからとることができます。</a:t>
            </a:r>
            <a:endParaRPr kumimoji="1" lang="en-US" altLang="ja-JP" sz="1200" b="0" i="0" u="none" kern="1200" dirty="0">
              <a:solidFill>
                <a:schemeClr val="tx1"/>
              </a:solidFill>
              <a:effectLst/>
              <a:latin typeface="+mn-ea"/>
              <a:ea typeface="+mn-ea"/>
            </a:endParaRPr>
          </a:p>
          <a:p>
            <a:r>
              <a:rPr lang="ja-JP" altLang="en-US" dirty="0">
                <a:latin typeface="+mn-ea"/>
                <a:ea typeface="+mn-ea"/>
              </a:rPr>
              <a:t>しかし、公開されている写真や動画は、その著作者に許可を取る必要がある場合もあります。</a:t>
            </a:r>
            <a:endParaRPr lang="en-US" altLang="ja-JP" dirty="0">
              <a:latin typeface="+mn-ea"/>
              <a:ea typeface="+mn-ea"/>
            </a:endParaRPr>
          </a:p>
          <a:p>
            <a:endParaRPr kumimoji="1" lang="ja-JP" altLang="en-US" sz="1200" b="0" i="0" u="none" kern="1200" dirty="0">
              <a:solidFill>
                <a:schemeClr val="tx1"/>
              </a:solidFill>
              <a:effectLst/>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24</a:t>
            </a:fld>
            <a:endParaRPr kumimoji="1" lang="ja-JP" altLang="en-US"/>
          </a:p>
        </p:txBody>
      </p:sp>
    </p:spTree>
    <p:extLst>
      <p:ext uri="{BB962C8B-B14F-4D97-AF65-F5344CB8AC3E}">
        <p14:creationId xmlns:p14="http://schemas.microsoft.com/office/powerpoint/2010/main" val="4054812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著作権については、子ども達でだけでなく、大人も改めて学ぶことが必要です。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学校では、「教育のため」と著作者の権利を低く見てしまっていることがあります。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学校便りにインターネットの画像を掲載したところ、無償利用のイラストではなく、多額の使用料を支払うことになったケースがあります・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著作権の侵害は、</a:t>
            </a:r>
            <a:r>
              <a:rPr lang="en-US" altLang="ja-JP" dirty="0">
                <a:latin typeface="+mn-ea"/>
                <a:ea typeface="+mn-ea"/>
              </a:rPr>
              <a:t>10</a:t>
            </a:r>
            <a:r>
              <a:rPr lang="ja-JP" altLang="en-US" dirty="0">
                <a:latin typeface="+mn-ea"/>
                <a:ea typeface="+mn-ea"/>
              </a:rPr>
              <a:t>年以下の懲役または </a:t>
            </a:r>
            <a:r>
              <a:rPr lang="en-US" altLang="ja-JP" dirty="0">
                <a:latin typeface="+mn-ea"/>
                <a:ea typeface="+mn-ea"/>
              </a:rPr>
              <a:t>1,000</a:t>
            </a:r>
            <a:r>
              <a:rPr lang="ja-JP" altLang="en-US" dirty="0">
                <a:latin typeface="+mn-ea"/>
                <a:ea typeface="+mn-ea"/>
              </a:rPr>
              <a:t>万円以下の罰金（またはその両方）が科されることもあり、教育目的でも著作権者の権利を大切にすることが必要です。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成果物を作成し、それらをインターネット上で公開する際には、特に、著作物の使用について確認するとともに、自分の作品にもその権利があることを考えさせることが必要です。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25</a:t>
            </a:fld>
            <a:endParaRPr kumimoji="1" lang="ja-JP" altLang="en-US"/>
          </a:p>
        </p:txBody>
      </p:sp>
    </p:spTree>
    <p:extLst>
      <p:ext uri="{BB962C8B-B14F-4D97-AF65-F5344CB8AC3E}">
        <p14:creationId xmlns:p14="http://schemas.microsoft.com/office/powerpoint/2010/main" val="2497012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a:t>
            </a:r>
            <a:r>
              <a:rPr lang="ja-JP" altLang="en-US" dirty="0">
                <a:latin typeface="+mn-ea"/>
                <a:ea typeface="+mn-ea"/>
              </a:rPr>
              <a:t>まとめ</a:t>
            </a:r>
            <a:r>
              <a:rPr lang="en-US" altLang="ja-JP" dirty="0">
                <a:latin typeface="+mn-ea"/>
                <a:ea typeface="+mn-ea"/>
              </a:rPr>
              <a:t>】</a:t>
            </a:r>
            <a:r>
              <a:rPr lang="ja-JP" altLang="en-US" dirty="0">
                <a:latin typeface="+mn-ea"/>
                <a:ea typeface="+mn-ea"/>
              </a:rPr>
              <a:t>成果物を作成する際は、</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　自他共に著作権といった権利があることを同時に学ばせるようにしましょう、</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a:t>
            </a:r>
            <a:r>
              <a:rPr lang="ja-JP" altLang="en-US" dirty="0">
                <a:latin typeface="+mn-ea"/>
                <a:ea typeface="+mn-ea"/>
              </a:rPr>
              <a:t>参考</a:t>
            </a:r>
            <a:r>
              <a:rPr lang="en-US" altLang="ja-JP"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インターネット上にある作品は、著作権法によって保護されており、基本的には許可が必要です。しかし、自身の作品をより広く知ってももらうために、許可なく自由に使ってほしいという人もいます。そこで、クリエイティブ ・コモンズ ・ライセンス（</a:t>
            </a:r>
            <a:r>
              <a:rPr lang="en-US" altLang="ja-JP" dirty="0">
                <a:latin typeface="+mn-ea"/>
                <a:ea typeface="+mn-ea"/>
              </a:rPr>
              <a:t>CC</a:t>
            </a:r>
            <a:r>
              <a:rPr lang="ja-JP" altLang="en-US" dirty="0">
                <a:latin typeface="+mn-ea"/>
                <a:ea typeface="+mn-ea"/>
              </a:rPr>
              <a:t>）を利用することで、作者は著作権を保ったまま、作品を自由に広めることができます。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例えば、このマークは、作者の名前や作品のタイトルを表示することで、作者の許可をとらなくても、自由に使うことができることを意味しています。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n-ea"/>
                <a:ea typeface="+mn-ea"/>
              </a:rPr>
              <a:t>　動画共有サイトに公開されている動画やネット上の写真やイラストには、すべて著作権があります。</a:t>
            </a:r>
            <a:r>
              <a:rPr lang="ja-JP" altLang="en-US" sz="1200" u="sng" dirty="0">
                <a:solidFill>
                  <a:srgbClr val="FF0000"/>
                </a:solidFill>
                <a:latin typeface="+mn-ea"/>
                <a:ea typeface="+mn-ea"/>
              </a:rPr>
              <a:t>基本的には、きちんと許可を得てから利用する必要があります。</a:t>
            </a:r>
            <a:endParaRPr lang="en-US" altLang="ja-JP" sz="1200" u="sng" dirty="0">
              <a:solidFill>
                <a:srgbClr val="FF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n-ea"/>
                <a:ea typeface="+mn-ea"/>
              </a:rPr>
              <a:t>ただし、違法に公開されたものは、ダウンロードすることはできません。</a:t>
            </a:r>
            <a:endParaRPr lang="en-US" altLang="ja-JP" sz="1200" dirty="0">
              <a:solidFill>
                <a:srgbClr val="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n-ea"/>
                <a:ea typeface="+mn-ea"/>
              </a:rPr>
              <a:t>その動画が違法に公開されたものではないかどうか、確認させるようにしましょう。</a:t>
            </a:r>
            <a:endParaRPr lang="en-US" altLang="ja-JP" sz="1200" dirty="0">
              <a:solidFill>
                <a:srgbClr val="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n-ea"/>
                <a:ea typeface="+mn-ea"/>
              </a:rPr>
              <a:t>特に、</a:t>
            </a:r>
            <a:r>
              <a:rPr lang="en-US" altLang="ja-JP" sz="1200" dirty="0">
                <a:solidFill>
                  <a:srgbClr val="000000"/>
                </a:solidFill>
                <a:latin typeface="+mn-ea"/>
                <a:ea typeface="+mn-ea"/>
              </a:rPr>
              <a:t>HP</a:t>
            </a:r>
            <a:r>
              <a:rPr lang="ja-JP" altLang="en-US" sz="1200" dirty="0">
                <a:solidFill>
                  <a:srgbClr val="000000"/>
                </a:solidFill>
                <a:latin typeface="+mn-ea"/>
                <a:ea typeface="+mn-ea"/>
              </a:rPr>
              <a:t>などでたくさんの人に見せる場合には、その写真やイラストを使う際に許可が必要なのかどうかをきちんと確認させましょう。</a:t>
            </a:r>
            <a:endParaRPr lang="en-US" altLang="ja-JP" sz="1200" dirty="0">
              <a:solidFill>
                <a:srgbClr val="000000"/>
              </a:solidFill>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26</a:t>
            </a:fld>
            <a:endParaRPr kumimoji="1" lang="ja-JP" altLang="en-US"/>
          </a:p>
        </p:txBody>
      </p:sp>
    </p:spTree>
    <p:extLst>
      <p:ext uri="{BB962C8B-B14F-4D97-AF65-F5344CB8AC3E}">
        <p14:creationId xmlns:p14="http://schemas.microsoft.com/office/powerpoint/2010/main" val="4276846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000000"/>
                </a:solidFill>
                <a:latin typeface="+mn-ea"/>
                <a:ea typeface="+mn-ea"/>
              </a:rPr>
              <a:t>このように１人１台端末を活用する上で、注意すること、言い換えれば子ども達に身につけさせなければいけない力がたくさんあります。</a:t>
            </a:r>
            <a:endParaRPr kumimoji="1" lang="en-US" altLang="ja-JP" dirty="0">
              <a:solidFill>
                <a:srgbClr val="000000"/>
              </a:solidFill>
              <a:latin typeface="+mn-ea"/>
              <a:ea typeface="+mn-ea"/>
            </a:endParaRPr>
          </a:p>
          <a:p>
            <a:r>
              <a:rPr kumimoji="1" lang="ja-JP" altLang="en-US" dirty="0">
                <a:solidFill>
                  <a:srgbClr val="000000"/>
                </a:solidFill>
                <a:latin typeface="+mn-ea"/>
                <a:ea typeface="+mn-ea"/>
              </a:rPr>
              <a:t>ぜひ、ひょうご</a:t>
            </a:r>
            <a:r>
              <a:rPr kumimoji="1" lang="en-US" altLang="ja-JP" dirty="0">
                <a:solidFill>
                  <a:srgbClr val="000000"/>
                </a:solidFill>
                <a:latin typeface="+mn-ea"/>
                <a:ea typeface="+mn-ea"/>
              </a:rPr>
              <a:t>GIGA</a:t>
            </a:r>
            <a:r>
              <a:rPr kumimoji="1" lang="ja-JP" altLang="en-US" dirty="0">
                <a:solidFill>
                  <a:srgbClr val="000000"/>
                </a:solidFill>
                <a:latin typeface="+mn-ea"/>
                <a:ea typeface="+mn-ea"/>
              </a:rPr>
              <a:t>ワークブックを活用し、こうした８つの場面で子供たちにしっかりと考える機会を設け、１人</a:t>
            </a:r>
            <a:r>
              <a:rPr kumimoji="1" lang="en-US" altLang="ja-JP" dirty="0">
                <a:solidFill>
                  <a:srgbClr val="000000"/>
                </a:solidFill>
                <a:latin typeface="+mn-ea"/>
                <a:ea typeface="+mn-ea"/>
              </a:rPr>
              <a:t>1</a:t>
            </a:r>
            <a:r>
              <a:rPr kumimoji="1" lang="ja-JP" altLang="en-US" dirty="0">
                <a:solidFill>
                  <a:srgbClr val="000000"/>
                </a:solidFill>
                <a:latin typeface="+mn-ea"/>
                <a:ea typeface="+mn-ea"/>
              </a:rPr>
              <a:t>台端末を活用し着実に情報活用能力を育成しましょう。</a:t>
            </a:r>
            <a:endParaRPr kumimoji="1" lang="en-US" altLang="ja-JP" dirty="0">
              <a:solidFill>
                <a:srgbClr val="000000"/>
              </a:solidFill>
              <a:latin typeface="+mn-ea"/>
              <a:ea typeface="+mn-ea"/>
            </a:endParaRPr>
          </a:p>
          <a:p>
            <a:endParaRPr kumimoji="1" lang="en-US" altLang="ja-JP" dirty="0">
              <a:solidFill>
                <a:srgbClr val="000000"/>
              </a:solidFill>
              <a:latin typeface="+mn-ea"/>
              <a:ea typeface="+mn-ea"/>
            </a:endParaRPr>
          </a:p>
          <a:p>
            <a:r>
              <a:rPr kumimoji="1" lang="ja-JP" altLang="en-US" dirty="0">
                <a:solidFill>
                  <a:srgbClr val="000000"/>
                </a:solidFill>
                <a:latin typeface="+mn-ea"/>
                <a:ea typeface="+mn-ea"/>
              </a:rPr>
              <a:t>これより参考資料として、情報</a:t>
            </a:r>
            <a:r>
              <a:rPr kumimoji="1" lang="ja-JP" altLang="en-US">
                <a:solidFill>
                  <a:srgbClr val="000000"/>
                </a:solidFill>
                <a:latin typeface="+mn-ea"/>
                <a:ea typeface="+mn-ea"/>
              </a:rPr>
              <a:t>モラル教育を学ぶ</a:t>
            </a:r>
            <a:r>
              <a:rPr kumimoji="1" lang="ja-JP" altLang="en-US" dirty="0">
                <a:solidFill>
                  <a:srgbClr val="000000"/>
                </a:solidFill>
                <a:latin typeface="+mn-ea"/>
                <a:ea typeface="+mn-ea"/>
              </a:rPr>
              <a:t>ための資料を紹介します。</a:t>
            </a:r>
            <a:endParaRPr kumimoji="1" lang="en-US" altLang="ja-JP" dirty="0">
              <a:solidFill>
                <a:srgbClr val="000000"/>
              </a:solidFill>
              <a:latin typeface="+mn-ea"/>
              <a:ea typeface="+mn-ea"/>
            </a:endParaRPr>
          </a:p>
          <a:p>
            <a:endParaRPr kumimoji="1" lang="ja-JP" altLang="en-US" dirty="0">
              <a:solidFill>
                <a:srgbClr val="000000"/>
              </a:solidFill>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27</a:t>
            </a:fld>
            <a:endParaRPr kumimoji="1" lang="ja-JP" altLang="en-US"/>
          </a:p>
        </p:txBody>
      </p:sp>
    </p:spTree>
    <p:extLst>
      <p:ext uri="{BB962C8B-B14F-4D97-AF65-F5344CB8AC3E}">
        <p14:creationId xmlns:p14="http://schemas.microsoft.com/office/powerpoint/2010/main" val="3866643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兵庫県教育委員会「教育の情報化サイト」に、情報教育に関する資料を掲載</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a:t>
            </a:r>
            <a:r>
              <a:rPr kumimoji="1" lang="en-US" altLang="ja-JP" dirty="0">
                <a:latin typeface="+mn-ea"/>
                <a:ea typeface="+mn-ea"/>
              </a:rPr>
              <a:t>HYOGO</a:t>
            </a:r>
            <a:r>
              <a:rPr kumimoji="1" lang="ja-JP" altLang="en-US" dirty="0">
                <a:latin typeface="+mn-ea"/>
                <a:ea typeface="+mn-ea"/>
              </a:rPr>
              <a:t>スクールエバンジェリストや</a:t>
            </a:r>
            <a:r>
              <a:rPr kumimoji="1" lang="en-US" altLang="ja-JP" dirty="0">
                <a:latin typeface="+mn-ea"/>
                <a:ea typeface="+mn-ea"/>
              </a:rPr>
              <a:t>ICT</a:t>
            </a:r>
            <a:r>
              <a:rPr kumimoji="1" lang="ja-JP" altLang="en-US" dirty="0">
                <a:latin typeface="+mn-ea"/>
                <a:ea typeface="+mn-ea"/>
              </a:rPr>
              <a:t>利活用推進事業による実践事例</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・兵庫県版プログラミング教育スタートパック</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・情報モラル教育（ひょうご</a:t>
            </a:r>
            <a:r>
              <a:rPr kumimoji="1" lang="en-US" altLang="ja-JP" dirty="0">
                <a:latin typeface="+mn-ea"/>
                <a:ea typeface="+mn-ea"/>
              </a:rPr>
              <a:t>GIGA</a:t>
            </a:r>
            <a:r>
              <a:rPr kumimoji="1" lang="ja-JP" altLang="en-US" dirty="0">
                <a:latin typeface="+mn-ea"/>
                <a:ea typeface="+mn-ea"/>
              </a:rPr>
              <a:t>ワークブックのダウンロード）の進め方</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a:t>
            </a:r>
            <a:r>
              <a:rPr kumimoji="1" lang="en-US" altLang="ja-JP" dirty="0">
                <a:latin typeface="+mn-ea"/>
                <a:ea typeface="+mn-ea"/>
              </a:rPr>
              <a:t>ICT</a:t>
            </a:r>
            <a:r>
              <a:rPr kumimoji="1" lang="ja-JP" altLang="en-US" dirty="0">
                <a:latin typeface="+mn-ea"/>
                <a:ea typeface="+mn-ea"/>
              </a:rPr>
              <a:t>活用指導力のためのオンデマンド教材など</a:t>
            </a:r>
            <a:endParaRPr kumimoji="1" lang="ja-JP" altLang="en-US" dirty="0">
              <a:solidFill>
                <a:srgbClr val="000000"/>
              </a:solidFill>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28</a:t>
            </a:fld>
            <a:endParaRPr kumimoji="1" lang="ja-JP" altLang="en-US"/>
          </a:p>
        </p:txBody>
      </p:sp>
    </p:spTree>
    <p:extLst>
      <p:ext uri="{BB962C8B-B14F-4D97-AF65-F5344CB8AC3E}">
        <p14:creationId xmlns:p14="http://schemas.microsoft.com/office/powerpoint/2010/main" val="73460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兵庫県青少年本部</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・青少年のインターネット利用やその夢中度（依存度）の実態調査、結果の公開</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000000"/>
                </a:solidFill>
                <a:latin typeface="+mn-ea"/>
                <a:ea typeface="+mn-ea"/>
              </a:rPr>
              <a:t>・家庭でのルールづくりを支援するワークブックの公開</a:t>
            </a: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29</a:t>
            </a:fld>
            <a:endParaRPr kumimoji="1" lang="ja-JP" altLang="en-US"/>
          </a:p>
        </p:txBody>
      </p:sp>
    </p:spTree>
    <p:extLst>
      <p:ext uri="{BB962C8B-B14F-4D97-AF65-F5344CB8AC3E}">
        <p14:creationId xmlns:p14="http://schemas.microsoft.com/office/powerpoint/2010/main" val="336678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000000"/>
                </a:solidFill>
                <a:latin typeface="+mn-ea"/>
                <a:ea typeface="+mn-ea"/>
              </a:rPr>
              <a:t>それでは、１人１台端末を活用する上で、どんなことに注意すればよいのか確認しましょう。</a:t>
            </a:r>
            <a:endParaRPr kumimoji="1" lang="en-US" altLang="ja-JP" dirty="0">
              <a:solidFill>
                <a:srgbClr val="000000"/>
              </a:solidFill>
              <a:latin typeface="+mn-ea"/>
              <a:ea typeface="+mn-ea"/>
            </a:endParaRPr>
          </a:p>
          <a:p>
            <a:r>
              <a:rPr kumimoji="1" lang="ja-JP" altLang="en-US" dirty="0">
                <a:solidFill>
                  <a:srgbClr val="000000"/>
                </a:solidFill>
                <a:latin typeface="+mn-ea"/>
                <a:ea typeface="+mn-ea"/>
              </a:rPr>
              <a:t>ひょうごＧＩＧＡワークブックで紹介されている８つの場面をもとに、</a:t>
            </a:r>
            <a:endParaRPr kumimoji="1" lang="en-US" altLang="ja-JP" dirty="0">
              <a:solidFill>
                <a:srgbClr val="000000"/>
              </a:solidFill>
              <a:latin typeface="+mn-ea"/>
              <a:ea typeface="+mn-ea"/>
            </a:endParaRPr>
          </a:p>
          <a:p>
            <a:r>
              <a:rPr kumimoji="1" lang="ja-JP" altLang="en-US" dirty="0">
                <a:solidFill>
                  <a:srgbClr val="000000"/>
                </a:solidFill>
                <a:latin typeface="+mn-ea"/>
                <a:ea typeface="+mn-ea"/>
              </a:rPr>
              <a:t>　・使う前に　　・写真を撮る　　・調べる　　・考える</a:t>
            </a:r>
            <a:endParaRPr kumimoji="1" lang="en-US" altLang="ja-JP" dirty="0">
              <a:solidFill>
                <a:srgbClr val="000000"/>
              </a:solidFill>
              <a:latin typeface="+mn-ea"/>
              <a:ea typeface="+mn-ea"/>
            </a:endParaRPr>
          </a:p>
          <a:p>
            <a:r>
              <a:rPr kumimoji="1" lang="ja-JP" altLang="en-US" dirty="0">
                <a:solidFill>
                  <a:srgbClr val="000000"/>
                </a:solidFill>
                <a:latin typeface="+mn-ea"/>
                <a:ea typeface="+mn-ea"/>
              </a:rPr>
              <a:t>　・共有する　　・つくる　　・交流する　　・家で使う</a:t>
            </a:r>
            <a:endParaRPr kumimoji="1" lang="en-US" altLang="ja-JP" dirty="0">
              <a:solidFill>
                <a:srgbClr val="000000"/>
              </a:solidFill>
              <a:latin typeface="+mn-ea"/>
              <a:ea typeface="+mn-ea"/>
            </a:endParaRPr>
          </a:p>
          <a:p>
            <a:r>
              <a:rPr kumimoji="1" lang="ja-JP" altLang="en-US" dirty="0">
                <a:solidFill>
                  <a:srgbClr val="000000"/>
                </a:solidFill>
                <a:latin typeface="+mn-ea"/>
                <a:ea typeface="+mn-ea"/>
              </a:rPr>
              <a:t>どのよう点を注意すればいいか学んでいきましょう。</a:t>
            </a: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3</a:t>
            </a:fld>
            <a:endParaRPr kumimoji="1" lang="ja-JP" altLang="en-US"/>
          </a:p>
        </p:txBody>
      </p:sp>
    </p:spTree>
    <p:extLst>
      <p:ext uri="{BB962C8B-B14F-4D97-AF65-F5344CB8AC3E}">
        <p14:creationId xmlns:p14="http://schemas.microsoft.com/office/powerpoint/2010/main" val="536882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ea"/>
                <a:ea typeface="+mn-ea"/>
                <a:cs typeface="+mn-cs"/>
              </a:rPr>
              <a:t>文部科学省</a:t>
            </a:r>
            <a:endParaRPr kumimoji="1" lang="en-US" altLang="ja-JP" sz="1200" b="0" i="0" kern="1200" dirty="0">
              <a:solidFill>
                <a:schemeClr val="tx1"/>
              </a:solidFill>
              <a:effectLst/>
              <a:latin typeface="+mn-ea"/>
              <a:ea typeface="+mn-ea"/>
              <a:cs typeface="+mn-cs"/>
            </a:endParaRPr>
          </a:p>
          <a:p>
            <a:r>
              <a:rPr kumimoji="1" lang="ja-JP" altLang="en-US" sz="1200" b="0" i="0" kern="1200" dirty="0">
                <a:solidFill>
                  <a:schemeClr val="tx1"/>
                </a:solidFill>
                <a:effectLst/>
                <a:latin typeface="+mn-ea"/>
                <a:ea typeface="+mn-ea"/>
                <a:cs typeface="+mn-cs"/>
              </a:rPr>
              <a:t>・教育の情報化に関する手引き（情報活用能力　第２章第４節「学校における情報モラル教育」）</a:t>
            </a:r>
            <a:endParaRPr kumimoji="1" lang="en-US" altLang="ja-JP" sz="1200" b="0" i="0" kern="1200" dirty="0">
              <a:solidFill>
                <a:schemeClr val="tx1"/>
              </a:solidFill>
              <a:effectLst/>
              <a:latin typeface="+mn-ea"/>
              <a:ea typeface="+mn-ea"/>
              <a:cs typeface="+mn-cs"/>
            </a:endParaRPr>
          </a:p>
          <a:p>
            <a:r>
              <a:rPr kumimoji="1" lang="ja-JP" altLang="en-US" sz="1200" b="0" i="0" kern="1200" dirty="0">
                <a:solidFill>
                  <a:schemeClr val="tx1"/>
                </a:solidFill>
                <a:effectLst/>
                <a:latin typeface="+mn-ea"/>
                <a:ea typeface="+mn-ea"/>
                <a:cs typeface="+mn-cs"/>
              </a:rPr>
              <a:t>・情報モラル学習サイト</a:t>
            </a:r>
            <a:endParaRPr kumimoji="1" lang="en-US" altLang="ja-JP" sz="1200" b="0" i="0" kern="1200" dirty="0">
              <a:solidFill>
                <a:schemeClr val="tx1"/>
              </a:solidFill>
              <a:effectLst/>
              <a:latin typeface="+mn-ea"/>
              <a:ea typeface="+mn-ea"/>
              <a:cs typeface="+mn-cs"/>
            </a:endParaRPr>
          </a:p>
          <a:p>
            <a:r>
              <a:rPr kumimoji="1" lang="ja-JP" altLang="en-US" sz="1200" b="0" i="0" kern="1200" dirty="0">
                <a:solidFill>
                  <a:schemeClr val="tx1"/>
                </a:solidFill>
                <a:effectLst/>
                <a:latin typeface="+mn-ea"/>
                <a:ea typeface="+mn-ea"/>
                <a:cs typeface="+mn-cs"/>
              </a:rPr>
              <a:t>・動画教材（</a:t>
            </a:r>
            <a:r>
              <a:rPr kumimoji="1" lang="en-US" altLang="ja-JP" sz="1200" b="0" i="0" kern="1200" dirty="0">
                <a:solidFill>
                  <a:schemeClr val="tx1"/>
                </a:solidFill>
                <a:effectLst/>
                <a:latin typeface="+mn-ea"/>
                <a:ea typeface="+mn-ea"/>
                <a:cs typeface="+mn-cs"/>
              </a:rPr>
              <a:t>YouTube</a:t>
            </a:r>
            <a:r>
              <a:rPr kumimoji="1" lang="ja-JP" altLang="en-US" sz="1200" b="0" i="0" kern="1200" dirty="0">
                <a:solidFill>
                  <a:schemeClr val="tx1"/>
                </a:solidFill>
                <a:effectLst/>
                <a:latin typeface="+mn-ea"/>
                <a:ea typeface="+mn-ea"/>
                <a:cs typeface="+mn-cs"/>
              </a:rPr>
              <a:t>）</a:t>
            </a: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30</a:t>
            </a:fld>
            <a:endParaRPr kumimoji="1" lang="ja-JP" altLang="en-US"/>
          </a:p>
        </p:txBody>
      </p:sp>
    </p:spTree>
    <p:extLst>
      <p:ext uri="{BB962C8B-B14F-4D97-AF65-F5344CB8AC3E}">
        <p14:creationId xmlns:p14="http://schemas.microsoft.com/office/powerpoint/2010/main" val="2178159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総務省</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・インターネットトラブル事例集</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文化庁</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・著作権</a:t>
            </a:r>
            <a:r>
              <a:rPr kumimoji="1" lang="en-US" altLang="ja-JP" dirty="0">
                <a:latin typeface="+mn-ea"/>
                <a:ea typeface="+mn-ea"/>
              </a:rPr>
              <a:t>Q&amp;A</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31</a:t>
            </a:fld>
            <a:endParaRPr kumimoji="1" lang="ja-JP" altLang="en-US"/>
          </a:p>
        </p:txBody>
      </p:sp>
    </p:spTree>
    <p:extLst>
      <p:ext uri="{BB962C8B-B14F-4D97-AF65-F5344CB8AC3E}">
        <p14:creationId xmlns:p14="http://schemas.microsoft.com/office/powerpoint/2010/main" val="220337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kern="1200" dirty="0">
                <a:solidFill>
                  <a:schemeClr val="tx1"/>
                </a:solidFill>
                <a:effectLst/>
                <a:latin typeface="+mn-ea"/>
                <a:ea typeface="+mn-ea"/>
                <a:cs typeface="+mn-cs"/>
              </a:rPr>
              <a:t>①使う前に</a:t>
            </a:r>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先生方は１人１台端末のパスワードを児童生徒にどのように設定させていますか。</a:t>
            </a:r>
            <a:endParaRPr kumimoji="1" lang="en-US" altLang="ja-JP" sz="1200" b="0" i="0" u="none" kern="120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dirty="0">
                <a:solidFill>
                  <a:schemeClr val="tx1"/>
                </a:solidFill>
                <a:effectLst/>
                <a:latin typeface="+mn-ea"/>
                <a:ea typeface="+mn-ea"/>
                <a:cs typeface="+mn-cs"/>
              </a:rPr>
              <a:t>ひょうご</a:t>
            </a:r>
            <a:r>
              <a:rPr kumimoji="1" lang="en-US" altLang="ja-JP" sz="1200" b="0" i="0" u="none" kern="1200" dirty="0">
                <a:solidFill>
                  <a:schemeClr val="tx1"/>
                </a:solidFill>
                <a:effectLst/>
                <a:latin typeface="+mn-ea"/>
                <a:ea typeface="+mn-ea"/>
                <a:cs typeface="+mn-cs"/>
              </a:rPr>
              <a:t>GIGA</a:t>
            </a:r>
            <a:r>
              <a:rPr kumimoji="1" lang="ja-JP" altLang="en-US" sz="1200" b="0" i="0" u="none" kern="1200" dirty="0">
                <a:solidFill>
                  <a:schemeClr val="tx1"/>
                </a:solidFill>
                <a:effectLst/>
                <a:latin typeface="+mn-ea"/>
                <a:ea typeface="+mn-ea"/>
                <a:cs typeface="+mn-cs"/>
              </a:rPr>
              <a:t>ワークブックを使って考えてみましょう。</a:t>
            </a:r>
            <a:endParaRPr kumimoji="1" lang="en-US" altLang="ja-JP" sz="1200" b="0" i="0" u="none" kern="1200" dirty="0">
              <a:solidFill>
                <a:schemeClr val="tx1"/>
              </a:solidFill>
              <a:effectLst/>
              <a:latin typeface="+mn-ea"/>
              <a:ea typeface="+mn-ea"/>
              <a:cs typeface="+mn-cs"/>
            </a:endParaRPr>
          </a:p>
          <a:p>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次の１～３のカードを「問題はない」「問題がある」のどちらかに分けてみましょう。</a:t>
            </a:r>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いかがでしたか？</a:t>
            </a:r>
            <a:endParaRPr kumimoji="1" lang="en-US" altLang="ja-JP" sz="1200" b="0" i="0" u="none" kern="1200" dirty="0">
              <a:solidFill>
                <a:schemeClr val="tx1"/>
              </a:solidFill>
              <a:effectLst/>
              <a:latin typeface="+mn-ea"/>
              <a:ea typeface="+mn-ea"/>
              <a:cs typeface="+mn-cs"/>
            </a:endParaRPr>
          </a:p>
          <a:p>
            <a:endParaRPr kumimoji="1" lang="en-US" altLang="ja-JP" sz="1200" b="0" i="0" u="none" kern="120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dirty="0">
                <a:solidFill>
                  <a:schemeClr val="tx1"/>
                </a:solidFill>
                <a:effectLst/>
                <a:latin typeface="+mn-ea"/>
                <a:ea typeface="+mn-ea"/>
                <a:cs typeface="+mn-cs"/>
              </a:rPr>
              <a:t>このように、パスワードをどのように作成するか、友だちの意見を聞きながら考えることで、自分事として考えることができます。</a:t>
            </a:r>
            <a:endParaRPr kumimoji="1" lang="en-US" altLang="ja-JP" sz="1200" b="0" i="0" u="none" kern="120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dirty="0">
                <a:solidFill>
                  <a:schemeClr val="tx1"/>
                </a:solidFill>
                <a:effectLst/>
                <a:latin typeface="+mn-ea"/>
                <a:ea typeface="+mn-ea"/>
                <a:cs typeface="+mn-cs"/>
              </a:rPr>
              <a:t>このようなことを意識しながら、パスワードを作成し、管理する力を身に付けさせることが大切です。</a:t>
            </a:r>
            <a:endParaRPr kumimoji="1" lang="en-US" altLang="ja-JP" sz="1200" b="0" i="0" u="none" kern="120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4</a:t>
            </a:fld>
            <a:endParaRPr kumimoji="1" lang="ja-JP" altLang="en-US"/>
          </a:p>
        </p:txBody>
      </p:sp>
    </p:spTree>
    <p:extLst>
      <p:ext uri="{BB962C8B-B14F-4D97-AF65-F5344CB8AC3E}">
        <p14:creationId xmlns:p14="http://schemas.microsoft.com/office/powerpoint/2010/main" val="10647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kern="1200" dirty="0">
                <a:solidFill>
                  <a:schemeClr val="tx1"/>
                </a:solidFill>
                <a:effectLst/>
                <a:latin typeface="+mn-ea"/>
                <a:ea typeface="+mn-ea"/>
                <a:cs typeface="+mn-cs"/>
              </a:rPr>
              <a:t>これは実際にあったトラブルです。</a:t>
            </a:r>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ある有名な「</a:t>
            </a:r>
            <a:r>
              <a:rPr kumimoji="1" lang="ja-JP" altLang="en-US" sz="1200" b="0" i="0" u="none" kern="1200" dirty="0" err="1">
                <a:solidFill>
                  <a:schemeClr val="tx1"/>
                </a:solidFill>
                <a:effectLst/>
                <a:latin typeface="+mn-ea"/>
                <a:ea typeface="+mn-ea"/>
                <a:cs typeface="+mn-cs"/>
              </a:rPr>
              <a:t>ゆる</a:t>
            </a:r>
            <a:r>
              <a:rPr kumimoji="1" lang="ja-JP" altLang="en-US" sz="1200" b="0" i="0" u="none" kern="1200" dirty="0">
                <a:solidFill>
                  <a:schemeClr val="tx1"/>
                </a:solidFill>
                <a:effectLst/>
                <a:latin typeface="+mn-ea"/>
                <a:ea typeface="+mn-ea"/>
                <a:cs typeface="+mn-cs"/>
              </a:rPr>
              <a:t>キャラ」の</a:t>
            </a:r>
            <a:r>
              <a:rPr kumimoji="1" lang="en-US" altLang="ja-JP" sz="1200" b="0" i="0" u="none" kern="1200" dirty="0">
                <a:solidFill>
                  <a:schemeClr val="tx1"/>
                </a:solidFill>
                <a:effectLst/>
                <a:latin typeface="+mn-ea"/>
                <a:ea typeface="+mn-ea"/>
                <a:cs typeface="+mn-cs"/>
              </a:rPr>
              <a:t>SNS</a:t>
            </a:r>
            <a:r>
              <a:rPr kumimoji="1" lang="ja-JP" altLang="en-US" sz="1200" b="0" i="0" u="none" kern="1200" dirty="0">
                <a:solidFill>
                  <a:schemeClr val="tx1"/>
                </a:solidFill>
                <a:effectLst/>
                <a:latin typeface="+mn-ea"/>
                <a:ea typeface="+mn-ea"/>
                <a:cs typeface="+mn-cs"/>
              </a:rPr>
              <a:t>のアカウントが乗っ取り被害に遭いました。</a:t>
            </a:r>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さらに、同じ日にこのゆるキャラの偽アカウントも作成されました。</a:t>
            </a:r>
          </a:p>
          <a:p>
            <a:r>
              <a:rPr kumimoji="1" lang="ja-JP" altLang="en-US" sz="1200" b="0" i="0" u="none" kern="1200" dirty="0">
                <a:solidFill>
                  <a:schemeClr val="tx1"/>
                </a:solidFill>
                <a:effectLst/>
                <a:latin typeface="+mn-ea"/>
                <a:ea typeface="+mn-ea"/>
                <a:cs typeface="+mn-cs"/>
              </a:rPr>
              <a:t>このアカウントのフォロワー（ＳＮＳ投稿の購読者）から「</a:t>
            </a:r>
            <a:r>
              <a:rPr kumimoji="1" lang="en-US" altLang="ja-JP" sz="1200" b="0" i="0" u="none" kern="1200" dirty="0">
                <a:solidFill>
                  <a:schemeClr val="tx1"/>
                </a:solidFill>
                <a:effectLst/>
                <a:latin typeface="+mn-ea"/>
                <a:ea typeface="+mn-ea"/>
                <a:cs typeface="+mn-cs"/>
              </a:rPr>
              <a:t>(</a:t>
            </a:r>
            <a:r>
              <a:rPr kumimoji="1" lang="ja-JP" altLang="en-US" sz="1200" b="0" i="0" u="none" kern="1200" dirty="0">
                <a:solidFill>
                  <a:schemeClr val="tx1"/>
                </a:solidFill>
                <a:effectLst/>
                <a:latin typeface="+mn-ea"/>
                <a:ea typeface="+mn-ea"/>
                <a:cs typeface="+mn-cs"/>
              </a:rPr>
              <a:t>この有名な</a:t>
            </a:r>
            <a:r>
              <a:rPr kumimoji="1" lang="ja-JP" altLang="en-US" sz="1200" b="0" i="0" u="none" kern="1200" dirty="0" err="1">
                <a:solidFill>
                  <a:schemeClr val="tx1"/>
                </a:solidFill>
                <a:effectLst/>
                <a:latin typeface="+mn-ea"/>
                <a:ea typeface="+mn-ea"/>
                <a:cs typeface="+mn-cs"/>
              </a:rPr>
              <a:t>ゆる</a:t>
            </a:r>
            <a:r>
              <a:rPr kumimoji="1" lang="ja-JP" altLang="en-US" sz="1200" b="0" i="0" u="none" kern="1200" dirty="0">
                <a:solidFill>
                  <a:schemeClr val="tx1"/>
                </a:solidFill>
                <a:effectLst/>
                <a:latin typeface="+mn-ea"/>
                <a:ea typeface="+mn-ea"/>
                <a:cs typeface="+mn-cs"/>
              </a:rPr>
              <a:t>キャラから</a:t>
            </a:r>
            <a:r>
              <a:rPr kumimoji="1" lang="en-US" altLang="ja-JP" sz="1200" b="0" i="0" u="none" kern="1200" dirty="0">
                <a:solidFill>
                  <a:schemeClr val="tx1"/>
                </a:solidFill>
                <a:effectLst/>
                <a:latin typeface="+mn-ea"/>
                <a:ea typeface="+mn-ea"/>
                <a:cs typeface="+mn-cs"/>
              </a:rPr>
              <a:t>)</a:t>
            </a:r>
            <a:r>
              <a:rPr kumimoji="1" lang="ja-JP" altLang="en-US" sz="1200" b="0" i="0" u="none" strike="noStrike" kern="1200" dirty="0">
                <a:solidFill>
                  <a:schemeClr val="tx1"/>
                </a:solidFill>
                <a:effectLst/>
                <a:latin typeface="+mn-ea"/>
                <a:ea typeface="+mn-ea"/>
                <a:cs typeface="+mn-cs"/>
              </a:rPr>
              <a:t>アカウント</a:t>
            </a:r>
            <a:r>
              <a:rPr kumimoji="1" lang="ja-JP" altLang="en-US" sz="1200" b="0" i="0" u="none" kern="1200" dirty="0">
                <a:solidFill>
                  <a:schemeClr val="tx1"/>
                </a:solidFill>
                <a:effectLst/>
                <a:latin typeface="+mn-ea"/>
                <a:ea typeface="+mn-ea"/>
                <a:cs typeface="+mn-cs"/>
              </a:rPr>
              <a:t>をブロックされた時と同じ症状が出ている」といった旨の報告があり、調べた結果、乗っ取りが判明したのです。</a:t>
            </a:r>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この</a:t>
            </a:r>
            <a:r>
              <a:rPr kumimoji="1" lang="ja-JP" altLang="en-US" sz="1200" b="0" i="0" u="none" strike="noStrike" kern="1200" dirty="0">
                <a:solidFill>
                  <a:schemeClr val="tx1"/>
                </a:solidFill>
                <a:effectLst/>
                <a:latin typeface="+mn-ea"/>
                <a:ea typeface="+mn-ea"/>
                <a:cs typeface="+mn-cs"/>
              </a:rPr>
              <a:t>アカウント</a:t>
            </a:r>
            <a:r>
              <a:rPr kumimoji="1" lang="ja-JP" altLang="en-US" sz="1200" b="0" i="0" u="none" kern="1200" dirty="0">
                <a:solidFill>
                  <a:schemeClr val="tx1"/>
                </a:solidFill>
                <a:effectLst/>
                <a:latin typeface="+mn-ea"/>
                <a:ea typeface="+mn-ea"/>
                <a:cs typeface="+mn-cs"/>
              </a:rPr>
              <a:t>には、悪意のある第三者が</a:t>
            </a:r>
            <a:r>
              <a:rPr kumimoji="1" lang="ja-JP" altLang="en-US" sz="1200" b="0" i="0" u="none" strike="noStrike" kern="1200" dirty="0">
                <a:solidFill>
                  <a:schemeClr val="tx1"/>
                </a:solidFill>
                <a:effectLst/>
                <a:latin typeface="+mn-ea"/>
                <a:ea typeface="+mn-ea"/>
                <a:cs typeface="+mn-cs"/>
              </a:rPr>
              <a:t>ログイン</a:t>
            </a:r>
            <a:r>
              <a:rPr kumimoji="1" lang="ja-JP" altLang="en-US" sz="1200" b="0" i="0" u="none" kern="1200" dirty="0">
                <a:solidFill>
                  <a:schemeClr val="tx1"/>
                </a:solidFill>
                <a:effectLst/>
                <a:latin typeface="+mn-ea"/>
                <a:ea typeface="+mn-ea"/>
                <a:cs typeface="+mn-cs"/>
              </a:rPr>
              <a:t>していることが判明したため、運営者は</a:t>
            </a:r>
            <a:r>
              <a:rPr kumimoji="1" lang="ja-JP" altLang="en-US" sz="1200" b="0" i="0" u="none" strike="noStrike" kern="1200" dirty="0">
                <a:solidFill>
                  <a:schemeClr val="tx1"/>
                </a:solidFill>
                <a:effectLst/>
                <a:latin typeface="+mn-ea"/>
                <a:ea typeface="+mn-ea"/>
                <a:cs typeface="+mn-cs"/>
              </a:rPr>
              <a:t>アカウントを</a:t>
            </a:r>
            <a:r>
              <a:rPr kumimoji="1" lang="ja-JP" altLang="en-US" sz="1200" b="0" i="0" u="none" kern="1200" dirty="0">
                <a:solidFill>
                  <a:schemeClr val="tx1"/>
                </a:solidFill>
                <a:effectLst/>
                <a:latin typeface="+mn-ea"/>
                <a:ea typeface="+mn-ea"/>
                <a:cs typeface="+mn-cs"/>
              </a:rPr>
              <a:t>閉鎖し、新</a:t>
            </a:r>
            <a:r>
              <a:rPr kumimoji="1" lang="ja-JP" altLang="en-US" sz="1200" b="0" i="0" u="none" strike="noStrike" kern="1200" dirty="0">
                <a:solidFill>
                  <a:schemeClr val="tx1"/>
                </a:solidFill>
                <a:effectLst/>
                <a:latin typeface="+mn-ea"/>
                <a:ea typeface="+mn-ea"/>
                <a:cs typeface="+mn-cs"/>
              </a:rPr>
              <a:t>アカウント</a:t>
            </a:r>
            <a:r>
              <a:rPr kumimoji="1" lang="ja-JP" altLang="en-US" sz="1200" b="0" i="0" u="none" kern="1200" dirty="0">
                <a:solidFill>
                  <a:schemeClr val="tx1"/>
                </a:solidFill>
                <a:effectLst/>
                <a:latin typeface="+mn-ea"/>
                <a:ea typeface="+mn-ea"/>
                <a:cs typeface="+mn-cs"/>
              </a:rPr>
              <a:t>を作成しなければならなくなりました。</a:t>
            </a:r>
          </a:p>
          <a:p>
            <a:r>
              <a:rPr kumimoji="1" lang="ja-JP" altLang="en-US" sz="1200" b="0" i="0" u="none" kern="1200" dirty="0" err="1">
                <a:solidFill>
                  <a:schemeClr val="tx1"/>
                </a:solidFill>
                <a:effectLst/>
                <a:latin typeface="+mn-ea"/>
                <a:ea typeface="+mn-ea"/>
                <a:cs typeface="+mn-cs"/>
              </a:rPr>
              <a:t>ゆる</a:t>
            </a:r>
            <a:r>
              <a:rPr kumimoji="1" lang="ja-JP" altLang="en-US" sz="1200" b="0" i="0" u="none" kern="1200" dirty="0">
                <a:solidFill>
                  <a:schemeClr val="tx1"/>
                </a:solidFill>
                <a:effectLst/>
                <a:latin typeface="+mn-ea"/>
                <a:ea typeface="+mn-ea"/>
                <a:cs typeface="+mn-cs"/>
              </a:rPr>
              <a:t>キャラのフォロワー約</a:t>
            </a:r>
            <a:r>
              <a:rPr kumimoji="1" lang="en-US" altLang="ja-JP" sz="1200" b="0" i="0" u="none" kern="1200" dirty="0">
                <a:solidFill>
                  <a:schemeClr val="tx1"/>
                </a:solidFill>
                <a:effectLst/>
                <a:latin typeface="+mn-ea"/>
                <a:ea typeface="+mn-ea"/>
                <a:cs typeface="+mn-cs"/>
              </a:rPr>
              <a:t>20</a:t>
            </a:r>
            <a:r>
              <a:rPr kumimoji="1" lang="ja-JP" altLang="en-US" sz="1200" b="0" i="0" u="none" kern="1200" dirty="0" err="1">
                <a:solidFill>
                  <a:schemeClr val="tx1"/>
                </a:solidFill>
                <a:effectLst/>
                <a:latin typeface="+mn-ea"/>
                <a:ea typeface="+mn-ea"/>
                <a:cs typeface="+mn-cs"/>
              </a:rPr>
              <a:t>，</a:t>
            </a:r>
            <a:r>
              <a:rPr kumimoji="1" lang="en-US" altLang="ja-JP" sz="1200" b="0" i="0" u="none" kern="1200" dirty="0">
                <a:solidFill>
                  <a:schemeClr val="tx1"/>
                </a:solidFill>
                <a:effectLst/>
                <a:latin typeface="+mn-ea"/>
                <a:ea typeface="+mn-ea"/>
                <a:cs typeface="+mn-cs"/>
              </a:rPr>
              <a:t>000</a:t>
            </a:r>
            <a:r>
              <a:rPr kumimoji="1" lang="ja-JP" altLang="en-US" sz="1200" b="0" i="0" u="none" kern="1200" dirty="0">
                <a:solidFill>
                  <a:schemeClr val="tx1"/>
                </a:solidFill>
                <a:effectLst/>
                <a:latin typeface="+mn-ea"/>
                <a:ea typeface="+mn-ea"/>
                <a:cs typeface="+mn-cs"/>
              </a:rPr>
              <a:t>人が大混乱に陥る事態となりました。</a:t>
            </a:r>
          </a:p>
          <a:p>
            <a:endParaRPr kumimoji="1" lang="en-US" altLang="ja-JP" sz="1200" b="0" i="0" u="none" strike="noStrike" kern="1200" dirty="0">
              <a:solidFill>
                <a:schemeClr val="tx1"/>
              </a:solidFill>
              <a:effectLst/>
              <a:latin typeface="+mn-ea"/>
              <a:ea typeface="+mn-ea"/>
              <a:cs typeface="+mn-cs"/>
            </a:endParaRPr>
          </a:p>
          <a:p>
            <a:r>
              <a:rPr kumimoji="1" lang="ja-JP" altLang="en-US" sz="1200" b="0" i="0" u="none" strike="noStrike" kern="1200" dirty="0">
                <a:solidFill>
                  <a:schemeClr val="tx1"/>
                </a:solidFill>
                <a:effectLst/>
                <a:latin typeface="+mn-ea"/>
                <a:ea typeface="+mn-ea"/>
                <a:cs typeface="+mn-cs"/>
              </a:rPr>
              <a:t>児童生徒のパスワードが初期パスワードのままの場合、こうしたなりすまし被害が児童生徒にも起こり、大きなトラブルに発展することも想定されます。</a:t>
            </a:r>
            <a:endParaRPr kumimoji="1" lang="en-US" altLang="ja-JP" sz="1200" b="0" i="0" u="none" strike="noStrike" kern="1200" dirty="0">
              <a:solidFill>
                <a:schemeClr val="tx1"/>
              </a:solidFill>
              <a:effectLst/>
              <a:latin typeface="+mn-ea"/>
              <a:ea typeface="+mn-ea"/>
              <a:cs typeface="+mn-cs"/>
            </a:endParaRPr>
          </a:p>
          <a:p>
            <a:r>
              <a:rPr kumimoji="1" lang="ja-JP" altLang="en-US" sz="1200" b="0" i="0" u="none" strike="noStrike" kern="1200" dirty="0">
                <a:solidFill>
                  <a:schemeClr val="tx1"/>
                </a:solidFill>
                <a:effectLst/>
                <a:latin typeface="+mn-ea"/>
                <a:ea typeface="+mn-ea"/>
                <a:cs typeface="+mn-cs"/>
              </a:rPr>
              <a:t>そうした事態にならないように、パスワードを管理する力も情報活用能力の１つとしてしっかりと身に付けさせましょう。</a:t>
            </a:r>
            <a:endParaRPr kumimoji="1" lang="ja-JP" altLang="en-US" sz="1200" b="0" i="0" u="none"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5</a:t>
            </a:fld>
            <a:endParaRPr kumimoji="1" lang="ja-JP" altLang="en-US"/>
          </a:p>
        </p:txBody>
      </p:sp>
    </p:spTree>
    <p:extLst>
      <p:ext uri="{BB962C8B-B14F-4D97-AF65-F5344CB8AC3E}">
        <p14:creationId xmlns:p14="http://schemas.microsoft.com/office/powerpoint/2010/main" val="1024717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a:t>
            </a:r>
            <a:r>
              <a:rPr lang="ja-JP" altLang="en-US" dirty="0">
                <a:latin typeface="+mn-ea"/>
                <a:ea typeface="+mn-ea"/>
              </a:rPr>
              <a:t>まとめ</a:t>
            </a:r>
            <a:r>
              <a:rPr lang="en-US" altLang="ja-JP" dirty="0">
                <a:latin typeface="+mn-ea"/>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パスワードは、「人に教えない」「推測されない」「忘れない」ように管理する必要があります。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作成する際は、</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・大文字、小文字、数字を組合せ複雑にする</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・８文字以上を目安に作成する</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短いものや名前、誕生日等、推測されにくいパスワードとなるようにさせましょう。</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n-ea"/>
                <a:ea typeface="+mn-ea"/>
              </a:rPr>
              <a:t>※</a:t>
            </a:r>
            <a:r>
              <a:rPr lang="ja-JP" altLang="en-US" dirty="0">
                <a:latin typeface="+mn-ea"/>
                <a:ea typeface="+mn-ea"/>
              </a:rPr>
              <a:t>他人の</a:t>
            </a:r>
            <a:r>
              <a:rPr lang="en-US" altLang="ja-JP" dirty="0">
                <a:latin typeface="+mn-ea"/>
                <a:ea typeface="+mn-ea"/>
              </a:rPr>
              <a:t>ID </a:t>
            </a:r>
            <a:r>
              <a:rPr lang="ja-JP" altLang="en-US" dirty="0">
                <a:latin typeface="+mn-ea"/>
                <a:ea typeface="+mn-ea"/>
              </a:rPr>
              <a:t>・パスワード等を勝手に利用する 「なりすまし」は、「不正アクセス禁止法」 の違反になります。</a:t>
            </a:r>
            <a:endParaRPr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「なりすまし」がおきた場合には、すぐに先生に相談することも、子ども達に伝えましょう。これからの社会では、 「顔」「声」「指」などの多要素認証の技術も活用されています。 大切な情報を守るために、こうした技術を活用することが重要です。</a:t>
            </a:r>
            <a:endParaRPr kumimoji="1" lang="ja-JP" altLang="en-US"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ぜひ、ひょうごＧＩＧＡワークブックを活用し、児童生徒にパスワードを管理する力を身につけさせましょう。</a:t>
            </a: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6</a:t>
            </a:fld>
            <a:endParaRPr kumimoji="1" lang="ja-JP" altLang="en-US"/>
          </a:p>
        </p:txBody>
      </p:sp>
    </p:spTree>
    <p:extLst>
      <p:ext uri="{BB962C8B-B14F-4D97-AF65-F5344CB8AC3E}">
        <p14:creationId xmlns:p14="http://schemas.microsoft.com/office/powerpoint/2010/main" val="43498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kern="1200" dirty="0">
                <a:solidFill>
                  <a:schemeClr val="tx1"/>
                </a:solidFill>
                <a:effectLst/>
                <a:latin typeface="+mn-ea"/>
                <a:ea typeface="+mn-ea"/>
                <a:cs typeface="+mn-cs"/>
              </a:rPr>
              <a:t>この絵で、１人１台端末を活用する上で気になるところはどこでしょうか。</a:t>
            </a:r>
            <a:endParaRPr kumimoji="1" lang="en-US" altLang="ja-JP" sz="1200" b="0" i="0" u="none" kern="1200" dirty="0">
              <a:solidFill>
                <a:schemeClr val="tx1"/>
              </a:solidFill>
              <a:effectLst/>
              <a:latin typeface="+mn-ea"/>
              <a:ea typeface="+mn-ea"/>
              <a:cs typeface="+mn-cs"/>
            </a:endParaRPr>
          </a:p>
          <a:p>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端末の扱いが気になる児童が何名かいますね。</a:t>
            </a:r>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授業の中で利用するときには、１人１台端末の置き方にも十分に気をつけさせる必要があります。</a:t>
            </a:r>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ひょうご</a:t>
            </a:r>
            <a:r>
              <a:rPr kumimoji="1" lang="en-US" altLang="ja-JP" sz="1200" b="0" i="0" u="none" kern="1200" dirty="0">
                <a:solidFill>
                  <a:schemeClr val="tx1"/>
                </a:solidFill>
                <a:effectLst/>
                <a:latin typeface="+mn-ea"/>
                <a:ea typeface="+mn-ea"/>
                <a:cs typeface="+mn-cs"/>
              </a:rPr>
              <a:t>GIGA</a:t>
            </a:r>
            <a:r>
              <a:rPr kumimoji="1" lang="ja-JP" altLang="en-US" sz="1200" b="0" i="0" u="none" kern="1200" dirty="0">
                <a:solidFill>
                  <a:schemeClr val="tx1"/>
                </a:solidFill>
                <a:effectLst/>
                <a:latin typeface="+mn-ea"/>
                <a:ea typeface="+mn-ea"/>
                <a:cs typeface="+mn-cs"/>
              </a:rPr>
              <a:t>ワークブックの</a:t>
            </a:r>
            <a:r>
              <a:rPr kumimoji="1" lang="ja-JP" altLang="en-US" sz="1200" b="0" i="0" u="none" kern="1200" dirty="0" err="1">
                <a:solidFill>
                  <a:schemeClr val="tx1"/>
                </a:solidFill>
                <a:effectLst/>
                <a:latin typeface="+mn-ea"/>
                <a:ea typeface="+mn-ea"/>
                <a:cs typeface="+mn-cs"/>
              </a:rPr>
              <a:t>ｐ</a:t>
            </a:r>
            <a:r>
              <a:rPr kumimoji="1" lang="en-US" altLang="ja-JP" sz="1200" b="0" i="0" u="none" kern="1200" dirty="0">
                <a:solidFill>
                  <a:schemeClr val="tx1"/>
                </a:solidFill>
                <a:effectLst/>
                <a:latin typeface="+mn-ea"/>
                <a:ea typeface="+mn-ea"/>
                <a:cs typeface="+mn-cs"/>
              </a:rPr>
              <a:t>.6</a:t>
            </a:r>
            <a:r>
              <a:rPr kumimoji="1" lang="ja-JP" altLang="en-US" sz="1200" b="0" i="0" u="none" kern="1200" dirty="0">
                <a:solidFill>
                  <a:schemeClr val="tx1"/>
                </a:solidFill>
                <a:effectLst/>
                <a:latin typeface="+mn-ea"/>
                <a:ea typeface="+mn-ea"/>
                <a:cs typeface="+mn-cs"/>
              </a:rPr>
              <a:t>をご覧ください。</a:t>
            </a:r>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１人１台端末を使うときの姿勢から置き方まで確認させることができる資料を掲載しています。</a:t>
            </a:r>
            <a:endParaRPr kumimoji="1" lang="en-US" altLang="ja-JP" sz="1200" b="0" i="0" u="none" kern="1200" dirty="0">
              <a:solidFill>
                <a:schemeClr val="tx1"/>
              </a:solidFill>
              <a:effectLst/>
              <a:latin typeface="+mn-ea"/>
              <a:ea typeface="+mn-ea"/>
              <a:cs typeface="+mn-cs"/>
            </a:endParaRPr>
          </a:p>
          <a:p>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１人１台端末を扱う上でのあらゆるトラブルについて想定させ、対策を子ども達自身に考えさせることが必要です。</a:t>
            </a:r>
            <a:endParaRPr kumimoji="1" lang="en-US" altLang="ja-JP" sz="1200" b="0" i="0" u="none" kern="1200" dirty="0">
              <a:solidFill>
                <a:schemeClr val="tx1"/>
              </a:solidFill>
              <a:effectLst/>
              <a:latin typeface="+mn-ea"/>
              <a:ea typeface="+mn-ea"/>
              <a:cs typeface="+mn-cs"/>
            </a:endParaRPr>
          </a:p>
          <a:p>
            <a:endParaRPr kumimoji="1" lang="ja-JP" altLang="en-US" sz="1200" b="0" i="0" u="none"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7</a:t>
            </a:fld>
            <a:endParaRPr kumimoji="1" lang="ja-JP" altLang="en-US"/>
          </a:p>
        </p:txBody>
      </p:sp>
    </p:spTree>
    <p:extLst>
      <p:ext uri="{BB962C8B-B14F-4D97-AF65-F5344CB8AC3E}">
        <p14:creationId xmlns:p14="http://schemas.microsoft.com/office/powerpoint/2010/main" val="378171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kern="1200" dirty="0">
                <a:solidFill>
                  <a:schemeClr val="tx1"/>
                </a:solidFill>
                <a:effectLst/>
                <a:latin typeface="+mn-ea"/>
                <a:ea typeface="+mn-ea"/>
                <a:cs typeface="+mn-cs"/>
              </a:rPr>
              <a:t>②写真を撮る</a:t>
            </a:r>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１人</a:t>
            </a:r>
            <a:r>
              <a:rPr kumimoji="1" lang="en-US" altLang="ja-JP" sz="1200" b="0" i="0" u="none" kern="1200" dirty="0">
                <a:solidFill>
                  <a:schemeClr val="tx1"/>
                </a:solidFill>
                <a:effectLst/>
                <a:latin typeface="+mn-ea"/>
                <a:ea typeface="+mn-ea"/>
                <a:cs typeface="+mn-cs"/>
              </a:rPr>
              <a:t>1</a:t>
            </a:r>
            <a:r>
              <a:rPr kumimoji="1" lang="ja-JP" altLang="en-US" sz="1200" b="0" i="0" u="none" kern="1200" dirty="0">
                <a:solidFill>
                  <a:schemeClr val="tx1"/>
                </a:solidFill>
                <a:effectLst/>
                <a:latin typeface="+mn-ea"/>
                <a:ea typeface="+mn-ea"/>
                <a:cs typeface="+mn-cs"/>
              </a:rPr>
              <a:t>台端末を使って様々なモノやコトなどを簡単に写真や動画で記録することができるようになりました。</a:t>
            </a:r>
            <a:endParaRPr kumimoji="1" lang="en-US" altLang="ja-JP" sz="1200" b="0" i="0" u="none" kern="120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dirty="0">
                <a:solidFill>
                  <a:schemeClr val="tx1"/>
                </a:solidFill>
                <a:effectLst/>
                <a:latin typeface="+mn-ea"/>
                <a:ea typeface="+mn-ea"/>
                <a:cs typeface="+mn-cs"/>
              </a:rPr>
              <a:t>さて、写真や動画を撮影させるときに児童生徒にどのようなことを指導する必要があるのでしょうか。</a:t>
            </a:r>
            <a:endParaRPr kumimoji="1" lang="en-US" altLang="ja-JP" sz="1200" b="0" i="0" u="none" kern="120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dirty="0">
                <a:solidFill>
                  <a:schemeClr val="tx1"/>
                </a:solidFill>
                <a:effectLst/>
                <a:latin typeface="+mn-ea"/>
                <a:ea typeface="+mn-ea"/>
                <a:cs typeface="+mn-cs"/>
              </a:rPr>
              <a:t>ひょうご</a:t>
            </a:r>
            <a:r>
              <a:rPr kumimoji="1" lang="en-US" altLang="ja-JP" sz="1200" b="0" i="0" u="none" kern="1200" dirty="0">
                <a:solidFill>
                  <a:schemeClr val="tx1"/>
                </a:solidFill>
                <a:effectLst/>
                <a:latin typeface="+mn-ea"/>
                <a:ea typeface="+mn-ea"/>
                <a:cs typeface="+mn-cs"/>
              </a:rPr>
              <a:t>GIGA</a:t>
            </a:r>
            <a:r>
              <a:rPr kumimoji="1" lang="ja-JP" altLang="en-US" sz="1200" b="0" i="0" u="none" kern="1200" dirty="0">
                <a:solidFill>
                  <a:schemeClr val="tx1"/>
                </a:solidFill>
                <a:effectLst/>
                <a:latin typeface="+mn-ea"/>
                <a:ea typeface="+mn-ea"/>
                <a:cs typeface="+mn-cs"/>
              </a:rPr>
              <a:t>ワークブックを使って考えてみましょう。</a:t>
            </a:r>
            <a:endParaRPr kumimoji="1" lang="en-US" altLang="ja-JP" sz="1200" b="0" i="0" u="none" kern="1200" dirty="0">
              <a:solidFill>
                <a:schemeClr val="tx1"/>
              </a:solidFill>
              <a:effectLst/>
              <a:latin typeface="+mn-ea"/>
              <a:ea typeface="+mn-ea"/>
              <a:cs typeface="+mn-cs"/>
            </a:endParaRPr>
          </a:p>
          <a:p>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１～４のカードを「問題はあまりない」「注意が必要」「絶対にダメ」に分類させてみましょう。</a:t>
            </a:r>
            <a:endParaRPr kumimoji="1" lang="en-US" altLang="ja-JP" sz="1200" b="0" i="0" u="none" kern="1200" dirty="0">
              <a:solidFill>
                <a:schemeClr val="tx1"/>
              </a:solidFill>
              <a:effectLst/>
              <a:latin typeface="+mn-ea"/>
              <a:ea typeface="+mn-ea"/>
              <a:cs typeface="+mn-cs"/>
            </a:endParaRPr>
          </a:p>
          <a:p>
            <a:r>
              <a:rPr kumimoji="1" lang="ja-JP" altLang="en-US" sz="1200" b="0" i="0" u="none" kern="1200" dirty="0">
                <a:solidFill>
                  <a:schemeClr val="tx1"/>
                </a:solidFill>
                <a:effectLst/>
                <a:latin typeface="+mn-ea"/>
                <a:ea typeface="+mn-ea"/>
                <a:cs typeface="+mn-cs"/>
              </a:rPr>
              <a:t>いかがでしたか。</a:t>
            </a:r>
            <a:endParaRPr kumimoji="1" lang="en-US" altLang="ja-JP" sz="1200" b="0" i="0" u="none" kern="1200" dirty="0">
              <a:solidFill>
                <a:schemeClr val="tx1"/>
              </a:solidFill>
              <a:effectLst/>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写真を撮ることは、肖像権や著作権と密接に関わります。</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子どもであっても達が写真をとるときは大人と同じマナーや法律、権利を守ることが必要です。</a:t>
            </a:r>
            <a:endParaRPr lang="en-US" altLang="ja-JP" sz="1200"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8</a:t>
            </a:fld>
            <a:endParaRPr kumimoji="1" lang="ja-JP" altLang="en-US"/>
          </a:p>
        </p:txBody>
      </p:sp>
    </p:spTree>
    <p:extLst>
      <p:ext uri="{BB962C8B-B14F-4D97-AF65-F5344CB8AC3E}">
        <p14:creationId xmlns:p14="http://schemas.microsoft.com/office/powerpoint/2010/main" val="173562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mn-ea"/>
                <a:ea typeface="+mn-ea"/>
              </a:rPr>
              <a:t>撮影した画像や動画のデータをどのように扱うかということも気をつける必要があります。</a:t>
            </a:r>
            <a:endParaRPr lang="en-US" altLang="ja-JP"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mn-ea"/>
                <a:ea typeface="+mn-ea"/>
              </a:rPr>
              <a:t>これまでも、学校帰りに線路に下りて、友だちと撮影した写真を軽い気持ちで</a:t>
            </a:r>
            <a:r>
              <a:rPr lang="en-US" altLang="ja-JP" dirty="0">
                <a:solidFill>
                  <a:schemeClr val="tx1"/>
                </a:solidFill>
                <a:latin typeface="+mn-ea"/>
                <a:ea typeface="+mn-ea"/>
              </a:rPr>
              <a:t>SNS</a:t>
            </a:r>
            <a:r>
              <a:rPr lang="ja-JP" altLang="en-US" dirty="0">
                <a:solidFill>
                  <a:schemeClr val="tx1"/>
                </a:solidFill>
                <a:latin typeface="+mn-ea"/>
                <a:ea typeface="+mn-ea"/>
              </a:rPr>
              <a:t>にあげたところ、駅や制服から場所が特定され、鉄道営業法違反等の罪で罰せられた事案もありました。</a:t>
            </a:r>
            <a:endParaRPr lang="en-US" altLang="ja-JP"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mn-ea"/>
                <a:ea typeface="+mn-ea"/>
              </a:rPr>
              <a:t>このような場合は、自分や家族だけでなく自分が通っている学校にも多くの苦情が寄せられるなど影響ははかりしれません。</a:t>
            </a:r>
            <a:endParaRPr lang="en-US" altLang="ja-JP" dirty="0">
              <a:solidFill>
                <a:schemeClr val="tx1"/>
              </a:solidFill>
              <a:latin typeface="+mn-ea"/>
              <a:ea typeface="+mn-ea"/>
            </a:endParaRPr>
          </a:p>
          <a:p>
            <a:endParaRPr kumimoji="1" lang="ja-JP" altLang="en-US" sz="1200" b="0" i="0" u="none"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fld id="{ACF793D8-B33E-444B-89DE-D95E0B69DD3E}" type="slidenum">
              <a:rPr kumimoji="1" lang="ja-JP" altLang="en-US" smtClean="0"/>
              <a:t>9</a:t>
            </a:fld>
            <a:endParaRPr kumimoji="1" lang="ja-JP" altLang="en-US"/>
          </a:p>
        </p:txBody>
      </p:sp>
    </p:spTree>
    <p:extLst>
      <p:ext uri="{BB962C8B-B14F-4D97-AF65-F5344CB8AC3E}">
        <p14:creationId xmlns:p14="http://schemas.microsoft.com/office/powerpoint/2010/main" val="43907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47294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15325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40861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09785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65848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207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19902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43267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63671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03650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425143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13068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yogo-c.ed.jp/~kikaku-bo/morallink/index.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hyogo-c.ed.jp/~kikaku-bo/morallink/index.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tmp"/></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tm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2.bp.blogspot.com/-Ss5ooR33yEw/Vu0kSlR5WNI/AAAAAAAA5AA/PUhIAAKypzU0_olBF-2bto0_PWwBwYa-Q/s800/school_jugyou_tablet.png">
            <a:extLst>
              <a:ext uri="{FF2B5EF4-FFF2-40B4-BE49-F238E27FC236}">
                <a16:creationId xmlns:a16="http://schemas.microsoft.com/office/drawing/2014/main" id="{7915F80C-476A-4CF9-AA3E-FB6A9BB9F6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8575" y="3282258"/>
            <a:ext cx="4142571" cy="3578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1.bp.blogspot.com/-cdaZR9jqEkA/XS_8MFDLwxI/AAAAAAABTqU/uIzJMyFxi1U6_d_9nBPcTVA4kUPUmD9vACLcBGAs/s800/school_teacher_tablet_man.png">
            <a:extLst>
              <a:ext uri="{FF2B5EF4-FFF2-40B4-BE49-F238E27FC236}">
                <a16:creationId xmlns:a16="http://schemas.microsoft.com/office/drawing/2014/main" id="{5D206F78-4BF0-4BA0-9B28-835D66560E3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04365" y="373060"/>
            <a:ext cx="3325446" cy="47759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1.bp.blogspot.com/-BM2-7OFPqOk/XqUWulIxwgI/AAAAAAABYj0/uTzClWc4R68fB8Px8idwHyGL8zIiTNO2ACNcBGAsYHQ/s1600/online_school_girl.png">
            <a:extLst>
              <a:ext uri="{FF2B5EF4-FFF2-40B4-BE49-F238E27FC236}">
                <a16:creationId xmlns:a16="http://schemas.microsoft.com/office/drawing/2014/main" id="{CD837FA3-F46F-4C4F-8AD8-4264E54FB4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7277" y="212917"/>
            <a:ext cx="4411226" cy="385291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527350" y="2971765"/>
            <a:ext cx="9389693" cy="923330"/>
          </a:xfrm>
          <a:prstGeom prst="rect">
            <a:avLst/>
          </a:prstGeom>
          <a:solidFill>
            <a:srgbClr val="000000">
              <a:alpha val="69804"/>
            </a:srgbClr>
          </a:solidFill>
          <a:ln w="19050">
            <a:solidFill>
              <a:schemeClr val="bg1"/>
            </a:solidFill>
          </a:ln>
        </p:spPr>
        <p:txBody>
          <a:bodyPr wrap="square" rtlCol="0">
            <a:spAutoFit/>
          </a:bodyPr>
          <a:lstStyle/>
          <a:p>
            <a:pPr algn="ctr"/>
            <a:r>
              <a:rPr kumimoji="1" lang="ja-JP" altLang="en-US" sz="5400" b="1" dirty="0">
                <a:solidFill>
                  <a:schemeClr val="bg1"/>
                </a:solidFill>
                <a:latin typeface="UD デジタル 教科書体 NP-B" panose="02020700000000000000" pitchFamily="18" charset="-128"/>
                <a:ea typeface="UD デジタル 教科書体 NP-B" panose="02020700000000000000" pitchFamily="18" charset="-128"/>
              </a:rPr>
              <a:t>１人１台端末を活用する前に</a:t>
            </a:r>
            <a:endParaRPr kumimoji="1" lang="en-US" altLang="ja-JP" sz="54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C3258218-8497-4745-9215-742B9815068B}"/>
              </a:ext>
            </a:extLst>
          </p:cNvPr>
          <p:cNvSpPr txBox="1"/>
          <p:nvPr/>
        </p:nvSpPr>
        <p:spPr>
          <a:xfrm>
            <a:off x="195125" y="212917"/>
            <a:ext cx="7310994" cy="461665"/>
          </a:xfrm>
          <a:prstGeom prst="rect">
            <a:avLst/>
          </a:prstGeom>
          <a:solidFill>
            <a:srgbClr val="000000">
              <a:alpha val="69804"/>
            </a:srgbClr>
          </a:solidFill>
          <a:ln w="19050">
            <a:noFill/>
          </a:ln>
        </p:spPr>
        <p:txBody>
          <a:bodyPr wrap="square" rtlCol="0">
            <a:spAutoFit/>
          </a:bodyPr>
          <a:lstStyle/>
          <a:p>
            <a:r>
              <a:rPr kumimoji="1" lang="ja-JP" altLang="en-US" sz="2400" b="1" dirty="0">
                <a:solidFill>
                  <a:schemeClr val="bg1"/>
                </a:solidFill>
                <a:latin typeface="UD デジタル 教科書体 NP-B" panose="02020700000000000000" pitchFamily="18" charset="-128"/>
                <a:ea typeface="UD デジタル 教科書体 NP-B" panose="02020700000000000000" pitchFamily="18" charset="-128"/>
              </a:rPr>
              <a:t>令和４年度</a:t>
            </a:r>
            <a:r>
              <a:rPr lang="ja-JP" altLang="en-US" sz="2400" b="1" dirty="0">
                <a:solidFill>
                  <a:schemeClr val="bg1"/>
                </a:solidFill>
                <a:latin typeface="UD デジタル 教科書体 NP-B" panose="02020700000000000000" pitchFamily="18" charset="-128"/>
                <a:ea typeface="UD デジタル 教科書体 NP-B" panose="02020700000000000000" pitchFamily="18" charset="-128"/>
              </a:rPr>
              <a:t>ひょうごネットモラルパワーアップ事業</a:t>
            </a:r>
            <a:endParaRPr kumimoji="1" lang="ja-JP" altLang="en-US" sz="24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642AB83E-AA46-4BB4-9C1E-F2AD24B0031A}"/>
              </a:ext>
            </a:extLst>
          </p:cNvPr>
          <p:cNvSpPr txBox="1"/>
          <p:nvPr/>
        </p:nvSpPr>
        <p:spPr>
          <a:xfrm>
            <a:off x="9207500" y="6156517"/>
            <a:ext cx="2743200" cy="461665"/>
          </a:xfrm>
          <a:prstGeom prst="rect">
            <a:avLst/>
          </a:prstGeom>
          <a:solidFill>
            <a:srgbClr val="000000">
              <a:alpha val="69804"/>
            </a:srgbClr>
          </a:solidFill>
          <a:ln w="19050">
            <a:noFill/>
          </a:ln>
        </p:spPr>
        <p:txBody>
          <a:bodyPr wrap="square" rtlCol="0">
            <a:spAutoFit/>
          </a:bodyPr>
          <a:lstStyle/>
          <a:p>
            <a:r>
              <a:rPr kumimoji="1" lang="ja-JP" altLang="en-US" sz="2400" b="1" dirty="0">
                <a:solidFill>
                  <a:schemeClr val="bg1"/>
                </a:solidFill>
                <a:latin typeface="UD デジタル 教科書体 NP-B" panose="02020700000000000000" pitchFamily="18" charset="-128"/>
                <a:ea typeface="UD デジタル 教科書体 NP-B" panose="02020700000000000000" pitchFamily="18" charset="-128"/>
              </a:rPr>
              <a:t>兵庫県教育委員会</a:t>
            </a:r>
          </a:p>
        </p:txBody>
      </p:sp>
    </p:spTree>
    <p:extLst>
      <p:ext uri="{BB962C8B-B14F-4D97-AF65-F5344CB8AC3E}">
        <p14:creationId xmlns:p14="http://schemas.microsoft.com/office/powerpoint/2010/main" val="428993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13787"/>
            <a:ext cx="12192000" cy="1360268"/>
          </a:xfrm>
          <a:solidFill>
            <a:schemeClr val="bg2"/>
          </a:solidFill>
        </p:spPr>
        <p:txBody>
          <a:bodyPr>
            <a:normAutofit/>
          </a:bodyPr>
          <a:lstStyle/>
          <a:p>
            <a:r>
              <a:rPr lang="ja-JP" altLang="en-US" sz="5200" dirty="0">
                <a:latin typeface="UD デジタル 教科書体 NP-B" panose="02020700000000000000" pitchFamily="18" charset="-128"/>
                <a:ea typeface="UD デジタル 教科書体 NP-B" panose="02020700000000000000" pitchFamily="18" charset="-128"/>
              </a:rPr>
              <a:t>②写真を撮る</a:t>
            </a:r>
            <a:endParaRPr kumimoji="1" lang="ja-JP" altLang="en-US" sz="5200" dirty="0">
              <a:latin typeface="UD デジタル 教科書体 NP-B" panose="02020700000000000000" pitchFamily="18" charset="-128"/>
              <a:ea typeface="UD デジタル 教科書体 NP-B" panose="02020700000000000000" pitchFamily="18" charset="-128"/>
            </a:endParaRPr>
          </a:p>
        </p:txBody>
      </p:sp>
      <p:sp>
        <p:nvSpPr>
          <p:cNvPr id="3" name="四角形吹き出し 2"/>
          <p:cNvSpPr/>
          <p:nvPr/>
        </p:nvSpPr>
        <p:spPr>
          <a:xfrm>
            <a:off x="239606" y="1623060"/>
            <a:ext cx="8389620" cy="4206240"/>
          </a:xfrm>
          <a:prstGeom prst="wedgeRectCallout">
            <a:avLst>
              <a:gd name="adj1" fmla="val 66185"/>
              <a:gd name="adj2" fmla="val -3859"/>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u="sng" dirty="0">
                <a:solidFill>
                  <a:srgbClr val="FF0000"/>
                </a:solidFill>
                <a:latin typeface="UD デジタル 教科書体 NP-B" panose="02020700000000000000" pitchFamily="18" charset="-128"/>
                <a:ea typeface="UD デジタル 教科書体 NP-B" panose="02020700000000000000" pitchFamily="18" charset="-128"/>
              </a:rPr>
              <a:t>・相手が嫌がる写真などは絶対にとらせない</a:t>
            </a:r>
            <a:endPar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endParaRPr>
          </a:p>
          <a:p>
            <a:endPar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　写真をとるときには、相手の許可を取らせる必要がある</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 　　　　　「肖像権」とは</a:t>
            </a:r>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　　　　　自分の写真を勝手にとられない、</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　　　　　写真を勝手に公表されない権利のこと</a:t>
            </a:r>
            <a:endParaRPr lang="ja-JP" altLang="en-US" sz="3200" u="sng"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8127" y="4414890"/>
            <a:ext cx="2512925" cy="2165684"/>
          </a:xfrm>
          <a:prstGeom prst="rect">
            <a:avLst/>
          </a:prstGeom>
        </p:spPr>
      </p:pic>
      <p:pic>
        <p:nvPicPr>
          <p:cNvPr id="6" name="Picture 2" descr="https://3.bp.blogspot.com/-o8ptxFTicXs/VwdI4KYO1RI/AAAAAAAA5mg/51gFWZ_LKjky672eMS1jO6wCYtAH-EaOw/s800/job_teacher_man.png">
            <a:extLst>
              <a:ext uri="{FF2B5EF4-FFF2-40B4-BE49-F238E27FC236}">
                <a16:creationId xmlns:a16="http://schemas.microsoft.com/office/drawing/2014/main" id="{4038F5DD-A17B-41A9-94BC-1B4D3A5B7D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41492" y="2673752"/>
            <a:ext cx="1067587" cy="145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10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③調べる</a:t>
            </a:r>
          </a:p>
        </p:txBody>
      </p:sp>
      <p:pic>
        <p:nvPicPr>
          <p:cNvPr id="6" name="Picture 2" descr="business_man2_4_think.png (569×773)">
            <a:extLst>
              <a:ext uri="{FF2B5EF4-FFF2-40B4-BE49-F238E27FC236}">
                <a16:creationId xmlns:a16="http://schemas.microsoft.com/office/drawing/2014/main" id="{ABB524D3-44EC-41BE-A6BC-EF03FE701C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890" y="5733535"/>
            <a:ext cx="808479" cy="109833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4"/>
          <a:stretch>
            <a:fillRect/>
          </a:stretch>
        </p:blipFill>
        <p:spPr>
          <a:xfrm>
            <a:off x="3648190" y="1449066"/>
            <a:ext cx="8244356" cy="5408934"/>
          </a:xfrm>
          <a:prstGeom prst="rect">
            <a:avLst/>
          </a:prstGeom>
        </p:spPr>
      </p:pic>
      <p:sp>
        <p:nvSpPr>
          <p:cNvPr id="8" name="吹き出し: 角を丸めた四角形 6">
            <a:extLst>
              <a:ext uri="{FF2B5EF4-FFF2-40B4-BE49-F238E27FC236}">
                <a16:creationId xmlns:a16="http://schemas.microsoft.com/office/drawing/2014/main" id="{9BF1FE7B-D561-406C-9C82-61ED091A1931}"/>
              </a:ext>
            </a:extLst>
          </p:cNvPr>
          <p:cNvSpPr/>
          <p:nvPr/>
        </p:nvSpPr>
        <p:spPr>
          <a:xfrm>
            <a:off x="182880" y="1349643"/>
            <a:ext cx="3277012" cy="4383892"/>
          </a:xfrm>
          <a:prstGeom prst="wedgeRoundRectCallout">
            <a:avLst>
              <a:gd name="adj1" fmla="val 10627"/>
              <a:gd name="adj2" fmla="val 69125"/>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授業で</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インターネット検索を</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させる時には、</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どんなことを指導すれば</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よいのだろう？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13592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③調べる</a:t>
            </a:r>
          </a:p>
        </p:txBody>
      </p:sp>
      <p:pic>
        <p:nvPicPr>
          <p:cNvPr id="4" name="図 3"/>
          <p:cNvPicPr>
            <a:picLocks noChangeAspect="1"/>
          </p:cNvPicPr>
          <p:nvPr/>
        </p:nvPicPr>
        <p:blipFill>
          <a:blip r:embed="rId3"/>
          <a:stretch>
            <a:fillRect/>
          </a:stretch>
        </p:blipFill>
        <p:spPr>
          <a:xfrm>
            <a:off x="1279811" y="1380079"/>
            <a:ext cx="9819945" cy="3556120"/>
          </a:xfrm>
          <a:prstGeom prst="rect">
            <a:avLst/>
          </a:prstGeom>
        </p:spPr>
      </p:pic>
      <p:sp>
        <p:nvSpPr>
          <p:cNvPr id="9" name="四角形吹き出し 8"/>
          <p:cNvSpPr/>
          <p:nvPr/>
        </p:nvSpPr>
        <p:spPr>
          <a:xfrm>
            <a:off x="1049413" y="5040407"/>
            <a:ext cx="9819945" cy="1369666"/>
          </a:xfrm>
          <a:prstGeom prst="wedgeRectCallout">
            <a:avLst>
              <a:gd name="adj1" fmla="val 54046"/>
              <a:gd name="adj2" fmla="val 667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　卒業生のＳＮＳを見ていたら、先輩の知り　　　　　　指示された家まで行ったものの、怖</a:t>
            </a:r>
            <a:endPar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合いが投稿した「高額バイト」情報が。連　　　　　　</a:t>
            </a:r>
            <a:r>
              <a:rPr kumimoji="1" lang="ja-JP" altLang="en-US" dirty="0" err="1">
                <a:solidFill>
                  <a:srgbClr val="000000"/>
                </a:solidFill>
                <a:latin typeface="UD デジタル 教科書体 NP-B" panose="02020700000000000000" pitchFamily="18" charset="-128"/>
                <a:ea typeface="UD デジタル 教科書体 NP-B" panose="02020700000000000000" pitchFamily="18" charset="-128"/>
              </a:rPr>
              <a:t>く</a:t>
            </a:r>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なってうろうろしていたら、警察官</a:t>
            </a:r>
            <a:endPar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絡してみたら、簡単な仕事で高校生でもＯ　　　　　　に職務質問された。詐欺の片棒を担が</a:t>
            </a:r>
            <a:endPar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Ｋとのこと。　　　　　　　　　　　　　　　　　　　されていたことが分かり、警察へ。　　　</a:t>
            </a:r>
            <a:endPar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　　　　　　　　　　　　　　　　　</a:t>
            </a:r>
          </a:p>
        </p:txBody>
      </p:sp>
      <p:pic>
        <p:nvPicPr>
          <p:cNvPr id="8" name="Picture 2" descr="心配している人のイラスト（男性）">
            <a:extLst>
              <a:ext uri="{FF2B5EF4-FFF2-40B4-BE49-F238E27FC236}">
                <a16:creationId xmlns:a16="http://schemas.microsoft.com/office/drawing/2014/main" id="{DC1AD449-2E39-4AB4-BBFD-F4D6AA1757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91359" y="5185459"/>
            <a:ext cx="1200641" cy="146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6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③調べる</a:t>
            </a:r>
          </a:p>
        </p:txBody>
      </p:sp>
      <p:sp>
        <p:nvSpPr>
          <p:cNvPr id="3" name="四角形吹き出し 2"/>
          <p:cNvSpPr/>
          <p:nvPr/>
        </p:nvSpPr>
        <p:spPr>
          <a:xfrm>
            <a:off x="198705" y="1532965"/>
            <a:ext cx="8641080" cy="4867835"/>
          </a:xfrm>
          <a:prstGeom prst="wedgeRectCallout">
            <a:avLst>
              <a:gd name="adj1" fmla="val 62927"/>
              <a:gd name="adj2" fmla="val 3400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「情報」は</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a:t>
            </a:r>
          </a:p>
          <a:p>
            <a:pPr>
              <a:defRPr/>
            </a:pP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・信頼できるものばかりではない</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pPr>
              <a:defRPr/>
            </a:pP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・情報を受け取るといったん立ち止まる</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pPr>
              <a:defRPr/>
            </a:pP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・本当かどうかを確認する</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pPr>
              <a:defRPr/>
            </a:pPr>
            <a:endPar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endParaRPr>
          </a:p>
          <a:p>
            <a:pPr>
              <a:defRPr/>
            </a:pPr>
            <a:r>
              <a:rPr lang="ja-JP" altLang="en-US" sz="3200" dirty="0">
                <a:solidFill>
                  <a:srgbClr val="000000"/>
                </a:solidFill>
                <a:latin typeface="UD デジタル 教科書体 NP-B" panose="02020700000000000000" pitchFamily="18" charset="-128"/>
                <a:ea typeface="UD デジタル 教科書体 NP-B" panose="02020700000000000000" pitchFamily="18" charset="-128"/>
              </a:rPr>
              <a:t>　確認事項</a:t>
            </a:r>
            <a:endParaRPr lang="en-US" altLang="ja-JP" sz="3200" dirty="0">
              <a:solidFill>
                <a:srgbClr val="000000"/>
              </a:solidFill>
              <a:latin typeface="UD デジタル 教科書体 NP-B" panose="02020700000000000000" pitchFamily="18" charset="-128"/>
              <a:ea typeface="UD デジタル 教科書体 NP-B" panose="02020700000000000000" pitchFamily="18" charset="-128"/>
            </a:endParaRPr>
          </a:p>
          <a:p>
            <a:pPr>
              <a:defRPr/>
            </a:pPr>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rPr>
              <a:t>　　だ：だれが言っているのか</a:t>
            </a:r>
            <a:endParaRPr lang="en-US" altLang="ja-JP" sz="2400" dirty="0">
              <a:solidFill>
                <a:srgbClr val="000000"/>
              </a:solidFill>
              <a:latin typeface="UD デジタル 教科書体 NP-B" panose="02020700000000000000" pitchFamily="18" charset="-128"/>
              <a:ea typeface="UD デジタル 教科書体 NP-B" panose="02020700000000000000" pitchFamily="18" charset="-128"/>
            </a:endParaRPr>
          </a:p>
          <a:p>
            <a:pPr>
              <a:defRPr/>
            </a:pPr>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rPr>
              <a:t>　　い：いつ言ったのか</a:t>
            </a:r>
            <a:endParaRPr lang="en-US" altLang="ja-JP" sz="2400" dirty="0">
              <a:solidFill>
                <a:srgbClr val="000000"/>
              </a:solidFill>
              <a:latin typeface="UD デジタル 教科書体 NP-B" panose="02020700000000000000" pitchFamily="18" charset="-128"/>
              <a:ea typeface="UD デジタル 教科書体 NP-B" panose="02020700000000000000" pitchFamily="18" charset="-128"/>
            </a:endParaRPr>
          </a:p>
          <a:p>
            <a:pPr>
              <a:defRPr/>
            </a:pPr>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rPr>
              <a:t>　　ふく：複数の情報を確認させたのか</a:t>
            </a:r>
            <a:endParaRPr lang="en-US" altLang="ja-JP" sz="2400" dirty="0">
              <a:solidFill>
                <a:srgbClr val="000000"/>
              </a:solidFill>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3"/>
          <a:stretch>
            <a:fillRect/>
          </a:stretch>
        </p:blipFill>
        <p:spPr>
          <a:xfrm>
            <a:off x="9135007" y="1708483"/>
            <a:ext cx="3049958" cy="1813301"/>
          </a:xfrm>
          <a:prstGeom prst="rect">
            <a:avLst/>
          </a:prstGeom>
        </p:spPr>
      </p:pic>
      <p:pic>
        <p:nvPicPr>
          <p:cNvPr id="6" name="Picture 2" descr="https://3.bp.blogspot.com/-o8ptxFTicXs/VwdI4KYO1RI/AAAAAAAA5mg/51gFWZ_LKjky672eMS1jO6wCYtAH-EaOw/s800/job_teacher_man.png">
            <a:extLst>
              <a:ext uri="{FF2B5EF4-FFF2-40B4-BE49-F238E27FC236}">
                <a16:creationId xmlns:a16="http://schemas.microsoft.com/office/drawing/2014/main" id="{4813B72F-1372-4E4D-A82F-EBAB298294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79195" y="4996486"/>
            <a:ext cx="1093605" cy="149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96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lang="ja-JP" altLang="en-US" sz="5200" dirty="0">
                <a:latin typeface="UD デジタル 教科書体 NP-B" panose="02020700000000000000" pitchFamily="18" charset="-128"/>
                <a:ea typeface="UD デジタル 教科書体 NP-B" panose="02020700000000000000" pitchFamily="18" charset="-128"/>
              </a:rPr>
              <a:t>④考える（⑧家で使う）</a:t>
            </a:r>
            <a:endParaRPr kumimoji="1" lang="ja-JP" altLang="en-US" sz="5200" dirty="0">
              <a:latin typeface="UD デジタル 教科書体 NP-B" panose="02020700000000000000" pitchFamily="18" charset="-128"/>
              <a:ea typeface="UD デジタル 教科書体 NP-B" panose="02020700000000000000" pitchFamily="18" charset="-128"/>
            </a:endParaRPr>
          </a:p>
        </p:txBody>
      </p:sp>
      <p:pic>
        <p:nvPicPr>
          <p:cNvPr id="6" name="Picture 2" descr="business_man2_4_think.png (569×773)">
            <a:extLst>
              <a:ext uri="{FF2B5EF4-FFF2-40B4-BE49-F238E27FC236}">
                <a16:creationId xmlns:a16="http://schemas.microsoft.com/office/drawing/2014/main" id="{ABB524D3-44EC-41BE-A6BC-EF03FE701C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122" y="5154558"/>
            <a:ext cx="1225972" cy="166551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4"/>
          <a:stretch>
            <a:fillRect/>
          </a:stretch>
        </p:blipFill>
        <p:spPr>
          <a:xfrm>
            <a:off x="2561732" y="1479176"/>
            <a:ext cx="8830670" cy="5415034"/>
          </a:xfrm>
          <a:prstGeom prst="rect">
            <a:avLst/>
          </a:prstGeom>
        </p:spPr>
      </p:pic>
      <p:sp>
        <p:nvSpPr>
          <p:cNvPr id="7" name="吹き出し: 角を丸めた四角形 6">
            <a:extLst>
              <a:ext uri="{FF2B5EF4-FFF2-40B4-BE49-F238E27FC236}">
                <a16:creationId xmlns:a16="http://schemas.microsoft.com/office/drawing/2014/main" id="{9BF1FE7B-D561-406C-9C82-61ED091A1931}"/>
              </a:ext>
            </a:extLst>
          </p:cNvPr>
          <p:cNvSpPr/>
          <p:nvPr/>
        </p:nvSpPr>
        <p:spPr>
          <a:xfrm>
            <a:off x="612986" y="1479176"/>
            <a:ext cx="1724296" cy="3675382"/>
          </a:xfrm>
          <a:prstGeom prst="wedgeRoundRectCallout">
            <a:avLst>
              <a:gd name="adj1" fmla="val 10370"/>
              <a:gd name="adj2" fmla="val 63967"/>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使いすぎを</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　ふせぐためには？</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32975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10569"/>
            <a:ext cx="12192000" cy="1360268"/>
          </a:xfrm>
          <a:solidFill>
            <a:schemeClr val="bg2"/>
          </a:solidFill>
        </p:spPr>
        <p:txBody>
          <a:bodyPr>
            <a:normAutofit/>
          </a:bodyPr>
          <a:lstStyle/>
          <a:p>
            <a:r>
              <a:rPr lang="ja-JP" altLang="en-US" sz="5200" dirty="0">
                <a:latin typeface="UD デジタル 教科書体 NP-B" panose="02020700000000000000" pitchFamily="18" charset="-128"/>
                <a:ea typeface="UD デジタル 教科書体 NP-B" panose="02020700000000000000" pitchFamily="18" charset="-128"/>
              </a:rPr>
              <a:t>④考える（⑧家で使う）</a:t>
            </a:r>
            <a:endParaRPr kumimoji="1" lang="ja-JP" altLang="en-US" sz="5200" dirty="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3"/>
          <a:stretch>
            <a:fillRect/>
          </a:stretch>
        </p:blipFill>
        <p:spPr>
          <a:xfrm>
            <a:off x="411480" y="1646668"/>
            <a:ext cx="5373072" cy="4858629"/>
          </a:xfrm>
          <a:prstGeom prst="rect">
            <a:avLst/>
          </a:prstGeom>
        </p:spPr>
      </p:pic>
      <p:sp>
        <p:nvSpPr>
          <p:cNvPr id="7" name="テキスト ボックス 6"/>
          <p:cNvSpPr txBox="1"/>
          <p:nvPr/>
        </p:nvSpPr>
        <p:spPr>
          <a:xfrm>
            <a:off x="411480" y="6505297"/>
            <a:ext cx="9258887" cy="369332"/>
          </a:xfrm>
          <a:prstGeom prst="rect">
            <a:avLst/>
          </a:prstGeom>
          <a:noFill/>
        </p:spPr>
        <p:txBody>
          <a:bodyPr wrap="square" rtlCol="0">
            <a:spAutoFit/>
          </a:bodyPr>
          <a:lstStyle/>
          <a:p>
            <a:pPr algn="r"/>
            <a:r>
              <a:rPr kumimoji="1" lang="ja-JP" altLang="en-US" dirty="0">
                <a:latin typeface="UD デジタル 教科書体 NP-B" panose="02020700000000000000" pitchFamily="18" charset="-128"/>
                <a:ea typeface="UD デジタル 教科書体 NP-B" panose="02020700000000000000" pitchFamily="18" charset="-128"/>
              </a:rPr>
              <a:t>兵庫県教育委員会　ひょうごＧＩＧＡワークブック</a:t>
            </a:r>
          </a:p>
        </p:txBody>
      </p:sp>
      <p:sp>
        <p:nvSpPr>
          <p:cNvPr id="9" name="四角形吹き出し 9">
            <a:extLst>
              <a:ext uri="{FF2B5EF4-FFF2-40B4-BE49-F238E27FC236}">
                <a16:creationId xmlns:a16="http://schemas.microsoft.com/office/drawing/2014/main" id="{1D3D960F-74A5-4F6C-8196-BF83311525A0}"/>
              </a:ext>
            </a:extLst>
          </p:cNvPr>
          <p:cNvSpPr/>
          <p:nvPr/>
        </p:nvSpPr>
        <p:spPr>
          <a:xfrm>
            <a:off x="6368352" y="2459916"/>
            <a:ext cx="5234940" cy="2606040"/>
          </a:xfrm>
          <a:prstGeom prst="wedgeRectCallout">
            <a:avLst>
              <a:gd name="adj1" fmla="val -1771"/>
              <a:gd name="adj2" fmla="val 9253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rPr>
              <a:t>　</a:t>
            </a:r>
            <a:r>
              <a:rPr lang="en-US" altLang="ja-JP" sz="4400" dirty="0">
                <a:solidFill>
                  <a:srgbClr val="000000"/>
                </a:solidFill>
                <a:latin typeface="UD デジタル 教科書体 NP-B" panose="02020700000000000000" pitchFamily="18" charset="-128"/>
                <a:ea typeface="UD デジタル 教科書体 NP-B" panose="02020700000000000000" pitchFamily="18" charset="-128"/>
              </a:rPr>
              <a:t>12</a:t>
            </a:r>
            <a:r>
              <a:rPr lang="ja-JP" altLang="en-US" sz="4400" dirty="0">
                <a:solidFill>
                  <a:srgbClr val="000000"/>
                </a:solidFill>
                <a:latin typeface="UD デジタル 教科書体 NP-B" panose="02020700000000000000" pitchFamily="18" charset="-128"/>
                <a:ea typeface="UD デジタル 教科書体 NP-B" panose="02020700000000000000" pitchFamily="18" charset="-128"/>
              </a:rPr>
              <a:t>％</a:t>
            </a:r>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rPr>
              <a:t>が</a:t>
            </a:r>
            <a:r>
              <a:rPr lang="ja-JP" altLang="en-US" sz="4000" dirty="0">
                <a:solidFill>
                  <a:srgbClr val="000000"/>
                </a:solidFill>
                <a:latin typeface="UD デジタル 教科書体 NP-B" panose="02020700000000000000" pitchFamily="18" charset="-128"/>
                <a:ea typeface="UD デジタル 教科書体 NP-B" panose="02020700000000000000" pitchFamily="18" charset="-128"/>
              </a:rPr>
              <a:t>依存傾向！？</a:t>
            </a:r>
            <a:endParaRPr lang="en-US" altLang="ja-JP" sz="2400" dirty="0">
              <a:solidFill>
                <a:srgbClr val="000000"/>
              </a:solidFill>
              <a:latin typeface="UD デジタル 教科書体 NP-B" panose="02020700000000000000" pitchFamily="18" charset="-128"/>
              <a:ea typeface="UD デジタル 教科書体 NP-B" panose="02020700000000000000" pitchFamily="18" charset="-128"/>
            </a:endParaRPr>
          </a:p>
          <a:p>
            <a:endParaRPr lang="en-US" altLang="ja-JP" sz="2400" dirty="0">
              <a:solidFill>
                <a:srgbClr val="000000"/>
              </a:solidFill>
              <a:latin typeface="UD デジタル 教科書体 NP-B" panose="02020700000000000000" pitchFamily="18" charset="-128"/>
              <a:ea typeface="UD デジタル 教科書体 NP-B" panose="02020700000000000000" pitchFamily="18" charset="-128"/>
            </a:endParaRPr>
          </a:p>
          <a:p>
            <a:r>
              <a:rPr lang="ja-JP" altLang="en-US" sz="2400" dirty="0">
                <a:solidFill>
                  <a:srgbClr val="000000"/>
                </a:solidFill>
                <a:latin typeface="UD Digi Kyokasho NK-R" panose="02020400000000000000" pitchFamily="18" charset="-128"/>
                <a:ea typeface="UD Digi Kyokasho NK-R" panose="02020400000000000000" pitchFamily="18" charset="-128"/>
              </a:rPr>
              <a:t>　・小中学校での増加が顕著</a:t>
            </a:r>
            <a:endParaRPr lang="en-US" altLang="ja-JP" sz="2400" dirty="0">
              <a:solidFill>
                <a:srgbClr val="000000"/>
              </a:solidFill>
              <a:latin typeface="UD Digi Kyokasho NK-R" panose="02020400000000000000" pitchFamily="18" charset="-128"/>
              <a:ea typeface="UD Digi Kyokasho NK-R" panose="02020400000000000000" pitchFamily="18" charset="-128"/>
            </a:endParaRPr>
          </a:p>
          <a:p>
            <a:r>
              <a:rPr lang="ja-JP" altLang="en-US" sz="2400" dirty="0">
                <a:solidFill>
                  <a:srgbClr val="000000"/>
                </a:solidFill>
                <a:latin typeface="UD Digi Kyokasho NK-R" panose="02020400000000000000" pitchFamily="18" charset="-128"/>
                <a:ea typeface="UD Digi Kyokasho NK-R" panose="02020400000000000000" pitchFamily="18" charset="-128"/>
              </a:rPr>
              <a:t>　⇒コロナ禍における在宅時間が増えた　</a:t>
            </a:r>
            <a:endParaRPr lang="en-US" altLang="ja-JP" sz="2400" dirty="0">
              <a:solidFill>
                <a:srgbClr val="000000"/>
              </a:solidFill>
              <a:latin typeface="UD Digi Kyokasho NK-R" panose="02020400000000000000" pitchFamily="18" charset="-128"/>
              <a:ea typeface="UD Digi Kyokasho NK-R" panose="02020400000000000000" pitchFamily="18" charset="-128"/>
            </a:endParaRPr>
          </a:p>
          <a:p>
            <a:r>
              <a:rPr lang="ja-JP" altLang="en-US" sz="2400" dirty="0">
                <a:solidFill>
                  <a:srgbClr val="000000"/>
                </a:solidFill>
                <a:latin typeface="UD Digi Kyokasho NK-R" panose="02020400000000000000" pitchFamily="18" charset="-128"/>
                <a:ea typeface="UD Digi Kyokasho NK-R" panose="02020400000000000000" pitchFamily="18" charset="-128"/>
              </a:rPr>
              <a:t>　　 ことも一因と考えられます。</a:t>
            </a:r>
            <a:endParaRPr kumimoji="1" lang="ja-JP" altLang="en-US" sz="2400" dirty="0">
              <a:solidFill>
                <a:srgbClr val="000000"/>
              </a:solidFill>
              <a:latin typeface="UD Digi Kyokasho NK-R" panose="02020400000000000000" pitchFamily="18" charset="-128"/>
              <a:ea typeface="UD Digi Kyokasho NK-R" panose="02020400000000000000" pitchFamily="18" charset="-128"/>
            </a:endParaRPr>
          </a:p>
        </p:txBody>
      </p:sp>
      <p:pic>
        <p:nvPicPr>
          <p:cNvPr id="8" name="Picture 2" descr="https://3.bp.blogspot.com/-o8ptxFTicXs/VwdI4KYO1RI/AAAAAAAA5mg/51gFWZ_LKjky672eMS1jO6wCYtAH-EaOw/s800/job_teacher_man.png">
            <a:extLst>
              <a:ext uri="{FF2B5EF4-FFF2-40B4-BE49-F238E27FC236}">
                <a16:creationId xmlns:a16="http://schemas.microsoft.com/office/drawing/2014/main" id="{2418A1F5-E362-446B-A12F-92E4FB9698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01608" y="5457650"/>
            <a:ext cx="768759" cy="104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71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lang="ja-JP" altLang="en-US" sz="5200" dirty="0">
                <a:latin typeface="UD デジタル 教科書体 NP-B" panose="02020700000000000000" pitchFamily="18" charset="-128"/>
                <a:ea typeface="UD デジタル 教科書体 NP-B" panose="02020700000000000000" pitchFamily="18" charset="-128"/>
              </a:rPr>
              <a:t>④考える（⑧家で使う）</a:t>
            </a:r>
            <a:endParaRPr kumimoji="1" lang="ja-JP" altLang="en-US" sz="5200" dirty="0">
              <a:latin typeface="UD デジタル 教科書体 NP-B" panose="02020700000000000000" pitchFamily="18" charset="-128"/>
              <a:ea typeface="UD デジタル 教科書体 NP-B" panose="02020700000000000000" pitchFamily="18" charset="-128"/>
            </a:endParaRPr>
          </a:p>
        </p:txBody>
      </p:sp>
      <p:sp>
        <p:nvSpPr>
          <p:cNvPr id="3" name="四角形吹き出し 2"/>
          <p:cNvSpPr/>
          <p:nvPr/>
        </p:nvSpPr>
        <p:spPr>
          <a:xfrm>
            <a:off x="205740" y="1851660"/>
            <a:ext cx="6736060" cy="4576034"/>
          </a:xfrm>
          <a:prstGeom prst="wedgeRectCallout">
            <a:avLst>
              <a:gd name="adj1" fmla="val 68319"/>
              <a:gd name="adj2" fmla="val 3002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3200" u="sng" dirty="0">
                <a:solidFill>
                  <a:srgbClr val="FF0000"/>
                </a:solidFill>
                <a:latin typeface="UD デジタル 教科書体 NP-B" panose="02020700000000000000" pitchFamily="18" charset="-128"/>
                <a:ea typeface="UD デジタル 教科書体 NP-B" panose="02020700000000000000" pitchFamily="18" charset="-128"/>
              </a:rPr>
              <a:t>自分の状況を確認させることが大切</a:t>
            </a:r>
            <a:endPar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endParaRPr>
          </a:p>
          <a:p>
            <a:pPr lvl="0">
              <a:defRPr/>
            </a:pPr>
            <a:endParaRPr lang="en-US" altLang="ja-JP" sz="3200" dirty="0">
              <a:solidFill>
                <a:srgbClr val="000000"/>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3200" dirty="0">
                <a:solidFill>
                  <a:srgbClr val="000000"/>
                </a:solidFill>
                <a:latin typeface="UD デジタル 教科書体 NP-B" panose="02020700000000000000" pitchFamily="18" charset="-128"/>
                <a:ea typeface="UD デジタル 教科書体 NP-B" panose="02020700000000000000" pitchFamily="18" charset="-128"/>
              </a:rPr>
              <a:t>使用状況確認</a:t>
            </a:r>
            <a:endParaRPr lang="en-US" altLang="ja-JP" sz="3200" dirty="0">
              <a:solidFill>
                <a:srgbClr val="000000"/>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rPr>
              <a:t>学習のため</a:t>
            </a:r>
            <a:endParaRPr lang="en-US" altLang="ja-JP" sz="2400" dirty="0">
              <a:solidFill>
                <a:srgbClr val="000000"/>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rPr>
              <a:t>楽しみのため</a:t>
            </a:r>
            <a:endParaRPr lang="en-US" altLang="ja-JP" sz="2400" dirty="0">
              <a:solidFill>
                <a:srgbClr val="000000"/>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rPr>
              <a:t>ひまつぶしのため</a:t>
            </a:r>
            <a:endParaRPr lang="en-US" altLang="ja-JP" sz="2400" dirty="0">
              <a:solidFill>
                <a:srgbClr val="000000"/>
              </a:solidFill>
              <a:latin typeface="UD デジタル 教科書体 NP-B" panose="02020700000000000000" pitchFamily="18" charset="-128"/>
              <a:ea typeface="UD デジタル 教科書体 NP-B" panose="02020700000000000000" pitchFamily="18" charset="-128"/>
            </a:endParaRPr>
          </a:p>
          <a:p>
            <a:pPr lvl="0">
              <a:defRPr/>
            </a:pPr>
            <a:endParaRPr lang="en-US" altLang="ja-JP" sz="3200" dirty="0">
              <a:solidFill>
                <a:srgbClr val="000000"/>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3200" u="sng" dirty="0">
                <a:solidFill>
                  <a:srgbClr val="000000"/>
                </a:solidFill>
                <a:latin typeface="UD デジタル 教科書体 NP-B" panose="02020700000000000000" pitchFamily="18" charset="-128"/>
                <a:ea typeface="UD デジタル 教科書体 NP-B" panose="02020700000000000000" pitchFamily="18" charset="-128"/>
              </a:rPr>
              <a:t>自分で判断して使えるように指導しましょう</a:t>
            </a:r>
          </a:p>
        </p:txBody>
      </p:sp>
      <p:pic>
        <p:nvPicPr>
          <p:cNvPr id="5" name="図 4"/>
          <p:cNvPicPr>
            <a:picLocks noChangeAspect="1"/>
          </p:cNvPicPr>
          <p:nvPr/>
        </p:nvPicPr>
        <p:blipFill>
          <a:blip r:embed="rId3"/>
          <a:stretch>
            <a:fillRect/>
          </a:stretch>
        </p:blipFill>
        <p:spPr>
          <a:xfrm>
            <a:off x="6941800" y="1360268"/>
            <a:ext cx="5250200" cy="2947973"/>
          </a:xfrm>
          <a:prstGeom prst="rect">
            <a:avLst/>
          </a:prstGeom>
        </p:spPr>
      </p:pic>
      <p:pic>
        <p:nvPicPr>
          <p:cNvPr id="6" name="Picture 2" descr="https://3.bp.blogspot.com/-o8ptxFTicXs/VwdI4KYO1RI/AAAAAAAA5mg/51gFWZ_LKjky672eMS1jO6wCYtAH-EaOw/s800/job_teacher_man.png">
            <a:extLst>
              <a:ext uri="{FF2B5EF4-FFF2-40B4-BE49-F238E27FC236}">
                <a16:creationId xmlns:a16="http://schemas.microsoft.com/office/drawing/2014/main" id="{BF071979-DF8D-479D-A090-0183BDA388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36755" y="4875607"/>
            <a:ext cx="1163656" cy="158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682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lang="ja-JP" altLang="en-US" sz="5200" dirty="0">
                <a:latin typeface="UD デジタル 教科書体 NP-B" panose="02020700000000000000" pitchFamily="18" charset="-128"/>
                <a:ea typeface="UD デジタル 教科書体 NP-B" panose="02020700000000000000" pitchFamily="18" charset="-128"/>
              </a:rPr>
              <a:t>⑧家で使う（④考える）</a:t>
            </a:r>
            <a:endParaRPr kumimoji="1" lang="ja-JP" altLang="en-US" sz="5200" dirty="0">
              <a:latin typeface="UD デジタル 教科書体 NP-B" panose="02020700000000000000" pitchFamily="18" charset="-128"/>
              <a:ea typeface="UD デジタル 教科書体 NP-B" panose="02020700000000000000" pitchFamily="18" charset="-128"/>
            </a:endParaRPr>
          </a:p>
        </p:txBody>
      </p:sp>
      <p:pic>
        <p:nvPicPr>
          <p:cNvPr id="6" name="Picture 2" descr="business_man2_4_think.png (569×773)">
            <a:extLst>
              <a:ext uri="{FF2B5EF4-FFF2-40B4-BE49-F238E27FC236}">
                <a16:creationId xmlns:a16="http://schemas.microsoft.com/office/drawing/2014/main" id="{ABB524D3-44EC-41BE-A6BC-EF03FE701CE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 y="5152948"/>
            <a:ext cx="1225972" cy="166551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4"/>
          <a:stretch>
            <a:fillRect/>
          </a:stretch>
        </p:blipFill>
        <p:spPr>
          <a:xfrm>
            <a:off x="2460845" y="1413095"/>
            <a:ext cx="8635147" cy="5392656"/>
          </a:xfrm>
          <a:prstGeom prst="rect">
            <a:avLst/>
          </a:prstGeom>
        </p:spPr>
      </p:pic>
      <p:sp>
        <p:nvSpPr>
          <p:cNvPr id="10" name="吹き出し: 角を丸めた四角形 6">
            <a:extLst>
              <a:ext uri="{FF2B5EF4-FFF2-40B4-BE49-F238E27FC236}">
                <a16:creationId xmlns:a16="http://schemas.microsoft.com/office/drawing/2014/main" id="{9BF1FE7B-D561-406C-9C82-61ED091A1931}"/>
              </a:ext>
            </a:extLst>
          </p:cNvPr>
          <p:cNvSpPr/>
          <p:nvPr/>
        </p:nvSpPr>
        <p:spPr>
          <a:xfrm>
            <a:off x="182880" y="1446028"/>
            <a:ext cx="2095083" cy="3706920"/>
          </a:xfrm>
          <a:prstGeom prst="wedgeRoundRectCallout">
            <a:avLst>
              <a:gd name="adj1" fmla="val 4260"/>
              <a:gd name="adj2" fmla="val 64983"/>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どうすればルールを守ることが</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できるのだろう？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608092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40823"/>
            <a:ext cx="12192000" cy="1360268"/>
          </a:xfrm>
          <a:solidFill>
            <a:schemeClr val="bg2"/>
          </a:solidFill>
        </p:spPr>
        <p:txBody>
          <a:bodyPr>
            <a:normAutofit/>
          </a:bodyPr>
          <a:lstStyle/>
          <a:p>
            <a:r>
              <a:rPr lang="ja-JP" altLang="en-US" sz="5200" dirty="0">
                <a:latin typeface="UD デジタル 教科書体 NP-B" panose="02020700000000000000" pitchFamily="18" charset="-128"/>
                <a:ea typeface="UD デジタル 教科書体 NP-B" panose="02020700000000000000" pitchFamily="18" charset="-128"/>
              </a:rPr>
              <a:t>⑧家で使う（④考える）</a:t>
            </a:r>
            <a:endParaRPr kumimoji="1" lang="ja-JP" altLang="en-US" sz="5200" dirty="0">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3"/>
          <a:stretch>
            <a:fillRect/>
          </a:stretch>
        </p:blipFill>
        <p:spPr>
          <a:xfrm>
            <a:off x="9357237" y="3656396"/>
            <a:ext cx="2629023" cy="2995864"/>
          </a:xfrm>
          <a:prstGeom prst="rect">
            <a:avLst/>
          </a:prstGeom>
        </p:spPr>
      </p:pic>
      <p:sp>
        <p:nvSpPr>
          <p:cNvPr id="3" name="四角形吹き出し 2"/>
          <p:cNvSpPr/>
          <p:nvPr/>
        </p:nvSpPr>
        <p:spPr>
          <a:xfrm>
            <a:off x="398245" y="1684840"/>
            <a:ext cx="8641080" cy="4967420"/>
          </a:xfrm>
          <a:prstGeom prst="wedgeRectCallout">
            <a:avLst>
              <a:gd name="adj1" fmla="val 60449"/>
              <a:gd name="adj2" fmla="val -3365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3200" dirty="0"/>
              <a:t>　</a:t>
            </a:r>
            <a:r>
              <a:rPr lang="ja-JP" altLang="en-US" sz="3200" u="sng" dirty="0">
                <a:solidFill>
                  <a:srgbClr val="FF0000"/>
                </a:solidFill>
                <a:latin typeface="UD デジタル 教科書体 NP-B" panose="02020700000000000000" pitchFamily="18" charset="-128"/>
                <a:ea typeface="UD デジタル 教科書体 NP-B" panose="02020700000000000000" pitchFamily="18" charset="-128"/>
              </a:rPr>
              <a:t>自分で、「どこまでが学習の範囲かな」と考え、学習の目的で１人１台端末を使わせるようにしましょう。</a:t>
            </a:r>
            <a:endPar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endParaRPr>
          </a:p>
          <a:p>
            <a:pPr lvl="0">
              <a:defRPr/>
            </a:pPr>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例えば、</a:t>
            </a:r>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「もし学校の授業や休み時間だったら、そのことは許されるのかな？」と考えてみると、「学習の目的」の線引きが考えやすくなります。</a:t>
            </a:r>
          </a:p>
        </p:txBody>
      </p:sp>
      <p:pic>
        <p:nvPicPr>
          <p:cNvPr id="7" name="Picture 2" descr="https://3.bp.blogspot.com/-o8ptxFTicXs/VwdI4KYO1RI/AAAAAAAA5mg/51gFWZ_LKjky672eMS1jO6wCYtAH-EaOw/s800/job_teacher_man.png">
            <a:extLst>
              <a:ext uri="{FF2B5EF4-FFF2-40B4-BE49-F238E27FC236}">
                <a16:creationId xmlns:a16="http://schemas.microsoft.com/office/drawing/2014/main" id="{029FDF86-A000-40A6-B4AB-0DDC9090E6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61712" y="1747685"/>
            <a:ext cx="1277386" cy="174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4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228922" y="1441940"/>
            <a:ext cx="8760041" cy="5300587"/>
          </a:xfrm>
          <a:prstGeom prst="rect">
            <a:avLst/>
          </a:prstGeom>
        </p:spPr>
      </p:pic>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⑤共有</a:t>
            </a:r>
            <a:r>
              <a:rPr lang="ja-JP" altLang="en-US" sz="5200" dirty="0">
                <a:latin typeface="UD デジタル 教科書体 NP-B" panose="02020700000000000000" pitchFamily="18" charset="-128"/>
                <a:ea typeface="UD デジタル 教科書体 NP-B" panose="02020700000000000000" pitchFamily="18" charset="-128"/>
              </a:rPr>
              <a:t>する（⑦交流する）</a:t>
            </a:r>
            <a:endParaRPr kumimoji="1" lang="ja-JP" altLang="en-US" sz="5200" dirty="0">
              <a:latin typeface="UD デジタル 教科書体 NP-B" panose="02020700000000000000" pitchFamily="18" charset="-128"/>
              <a:ea typeface="UD デジタル 教科書体 NP-B" panose="02020700000000000000" pitchFamily="18" charset="-128"/>
            </a:endParaRPr>
          </a:p>
        </p:txBody>
      </p:sp>
      <p:pic>
        <p:nvPicPr>
          <p:cNvPr id="6" name="Picture 2" descr="business_man2_4_think.png (569×773)">
            <a:extLst>
              <a:ext uri="{FF2B5EF4-FFF2-40B4-BE49-F238E27FC236}">
                <a16:creationId xmlns:a16="http://schemas.microsoft.com/office/drawing/2014/main" id="{ABB524D3-44EC-41BE-A6BC-EF03FE701C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1346" y="5486399"/>
            <a:ext cx="924626" cy="1256127"/>
          </a:xfrm>
          <a:prstGeom prst="rect">
            <a:avLst/>
          </a:prstGeom>
          <a:noFill/>
          <a:extLst>
            <a:ext uri="{909E8E84-426E-40DD-AFC4-6F175D3DCCD1}">
              <a14:hiddenFill xmlns:a14="http://schemas.microsoft.com/office/drawing/2010/main">
                <a:solidFill>
                  <a:srgbClr val="FFFFFF"/>
                </a:solidFill>
              </a14:hiddenFill>
            </a:ext>
          </a:extLst>
        </p:spPr>
      </p:pic>
      <p:sp>
        <p:nvSpPr>
          <p:cNvPr id="10" name="吹き出し: 角を丸めた四角形 6">
            <a:extLst>
              <a:ext uri="{FF2B5EF4-FFF2-40B4-BE49-F238E27FC236}">
                <a16:creationId xmlns:a16="http://schemas.microsoft.com/office/drawing/2014/main" id="{9BF1FE7B-D561-406C-9C82-61ED091A1931}"/>
              </a:ext>
            </a:extLst>
          </p:cNvPr>
          <p:cNvSpPr/>
          <p:nvPr/>
        </p:nvSpPr>
        <p:spPr>
          <a:xfrm>
            <a:off x="197708" y="1441940"/>
            <a:ext cx="2743200" cy="4044459"/>
          </a:xfrm>
          <a:prstGeom prst="wedgeRoundRectCallout">
            <a:avLst>
              <a:gd name="adj1" fmla="val 4077"/>
              <a:gd name="adj2" fmla="val 66033"/>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情報を共有するときの</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トラブルを防ぐには、どんな指導が</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よいのだろう？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8775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4.bp.blogspot.com/-Va3MZx8eWEY/UnXnR6Nu7mI/AAAAAAAAaL4/LKk9HcEVHxY/s800/kaden_laptop.png">
            <a:extLst>
              <a:ext uri="{FF2B5EF4-FFF2-40B4-BE49-F238E27FC236}">
                <a16:creationId xmlns:a16="http://schemas.microsoft.com/office/drawing/2014/main" id="{706DE287-D768-4D72-B8E2-7C5BBFF202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2952" y="2892895"/>
            <a:ext cx="3021389" cy="2399338"/>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1">
            <a:extLst>
              <a:ext uri="{FF2B5EF4-FFF2-40B4-BE49-F238E27FC236}">
                <a16:creationId xmlns:a16="http://schemas.microsoft.com/office/drawing/2014/main" id="{EA444D39-9785-46A8-8D1B-36FF5C77FE74}"/>
              </a:ext>
            </a:extLst>
          </p:cNvPr>
          <p:cNvSpPr txBox="1">
            <a:spLocks/>
          </p:cNvSpPr>
          <p:nvPr/>
        </p:nvSpPr>
        <p:spPr>
          <a:xfrm>
            <a:off x="0" y="0"/>
            <a:ext cx="12192000" cy="1360268"/>
          </a:xfrm>
          <a:prstGeom prst="rect">
            <a:avLst/>
          </a:prstGeom>
          <a:solidFill>
            <a:schemeClr val="bg2"/>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200" dirty="0">
                <a:latin typeface="UD デジタル 教科書体 NP-B" panose="02020700000000000000" pitchFamily="18" charset="-128"/>
                <a:ea typeface="UD デジタル 教科書体 NP-B" panose="02020700000000000000" pitchFamily="18" charset="-128"/>
              </a:rPr>
              <a:t>１人１台端末でできること</a:t>
            </a:r>
          </a:p>
        </p:txBody>
      </p:sp>
      <p:pic>
        <p:nvPicPr>
          <p:cNvPr id="2052" name="Picture 4" descr="https://1.bp.blogspot.com/-UodzAmYkquY/UVTVJ0aTCDI/AAAAAAAAPDg/gBCfzGFgeWA/s1600/textbook_kokugo.png">
            <a:extLst>
              <a:ext uri="{FF2B5EF4-FFF2-40B4-BE49-F238E27FC236}">
                <a16:creationId xmlns:a16="http://schemas.microsoft.com/office/drawing/2014/main" id="{357AE842-6630-4B86-9E27-399055542D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792" y="1679920"/>
            <a:ext cx="833247" cy="1027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4.bp.blogspot.com/-McYXcgYBw3o/UVTVKqBgE5I/AAAAAAAAPDw/GiKB1bCYDzc/s1600/textbook_sugaku.png">
            <a:extLst>
              <a:ext uri="{FF2B5EF4-FFF2-40B4-BE49-F238E27FC236}">
                <a16:creationId xmlns:a16="http://schemas.microsoft.com/office/drawing/2014/main" id="{05C59D2C-202E-4AF2-9295-C40AB54D730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4039" y="1679920"/>
            <a:ext cx="833247" cy="10270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3.bp.blogspot.com/-sMP2FjbEDKA/VJ6XZEGgcLI/AAAAAAAAqKM/MTKXUmOV9bg/s800/digital_camera.png">
            <a:extLst>
              <a:ext uri="{FF2B5EF4-FFF2-40B4-BE49-F238E27FC236}">
                <a16:creationId xmlns:a16="http://schemas.microsoft.com/office/drawing/2014/main" id="{583DF447-AB72-4B4B-BF2B-53A9F54A224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0209" y="1718749"/>
            <a:ext cx="1318502" cy="1318502"/>
          </a:xfrm>
          <a:prstGeom prst="rect">
            <a:avLst/>
          </a:prstGeom>
          <a:noFill/>
          <a:extLst>
            <a:ext uri="{909E8E84-426E-40DD-AFC4-6F175D3DCCD1}">
              <a14:hiddenFill xmlns:a14="http://schemas.microsoft.com/office/drawing/2010/main">
                <a:solidFill>
                  <a:srgbClr val="FFFFFF"/>
                </a:solidFill>
              </a14:hiddenFill>
            </a:ext>
          </a:extLst>
        </p:spPr>
      </p:pic>
      <p:sp>
        <p:nvSpPr>
          <p:cNvPr id="16" name="矢印: ストライプ 15">
            <a:extLst>
              <a:ext uri="{FF2B5EF4-FFF2-40B4-BE49-F238E27FC236}">
                <a16:creationId xmlns:a16="http://schemas.microsoft.com/office/drawing/2014/main" id="{8B3D74B7-093A-494C-ADB8-8DFAA538DB04}"/>
              </a:ext>
            </a:extLst>
          </p:cNvPr>
          <p:cNvSpPr/>
          <p:nvPr/>
        </p:nvSpPr>
        <p:spPr>
          <a:xfrm rot="19273395">
            <a:off x="1572913" y="5200349"/>
            <a:ext cx="545442" cy="635620"/>
          </a:xfrm>
          <a:prstGeom prst="stripedRightArrow">
            <a:avLst>
              <a:gd name="adj1" fmla="val 53509"/>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62" name="Picture 14" descr="https://4.bp.blogspot.com/-6AuX5TCsmBI/UYH5k2ItfBI/AAAAAAAARHs/YI6dvTDnBNc/s600/enikki.png">
            <a:extLst>
              <a:ext uri="{FF2B5EF4-FFF2-40B4-BE49-F238E27FC236}">
                <a16:creationId xmlns:a16="http://schemas.microsoft.com/office/drawing/2014/main" id="{7F31D223-3C33-4A56-A86A-9FBF3264A37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1326" y="5292233"/>
            <a:ext cx="1513970" cy="1360268"/>
          </a:xfrm>
          <a:prstGeom prst="rect">
            <a:avLst/>
          </a:prstGeom>
          <a:noFill/>
          <a:extLst>
            <a:ext uri="{909E8E84-426E-40DD-AFC4-6F175D3DCCD1}">
              <a14:hiddenFill xmlns:a14="http://schemas.microsoft.com/office/drawing/2010/main">
                <a:solidFill>
                  <a:srgbClr val="FFFFFF"/>
                </a:solidFill>
              </a14:hiddenFill>
            </a:ext>
          </a:extLst>
        </p:spPr>
      </p:pic>
      <p:sp>
        <p:nvSpPr>
          <p:cNvPr id="18" name="矢印: ストライプ 17">
            <a:extLst>
              <a:ext uri="{FF2B5EF4-FFF2-40B4-BE49-F238E27FC236}">
                <a16:creationId xmlns:a16="http://schemas.microsoft.com/office/drawing/2014/main" id="{00D0045C-9542-4313-8368-1D511D7F6A1D}"/>
              </a:ext>
            </a:extLst>
          </p:cNvPr>
          <p:cNvSpPr/>
          <p:nvPr/>
        </p:nvSpPr>
        <p:spPr>
          <a:xfrm rot="2670279">
            <a:off x="1829852" y="2909629"/>
            <a:ext cx="545442" cy="635620"/>
          </a:xfrm>
          <a:prstGeom prst="stripedRightArrow">
            <a:avLst>
              <a:gd name="adj1" fmla="val 53509"/>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ストライプ 18">
            <a:extLst>
              <a:ext uri="{FF2B5EF4-FFF2-40B4-BE49-F238E27FC236}">
                <a16:creationId xmlns:a16="http://schemas.microsoft.com/office/drawing/2014/main" id="{CB7D41AF-AB40-494A-BEDD-0149643D78CA}"/>
              </a:ext>
            </a:extLst>
          </p:cNvPr>
          <p:cNvSpPr/>
          <p:nvPr/>
        </p:nvSpPr>
        <p:spPr>
          <a:xfrm rot="13973369">
            <a:off x="4267286" y="5102358"/>
            <a:ext cx="545442" cy="635620"/>
          </a:xfrm>
          <a:prstGeom prst="stripedRightArrow">
            <a:avLst>
              <a:gd name="adj1" fmla="val 53509"/>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ストライプ 19">
            <a:extLst>
              <a:ext uri="{FF2B5EF4-FFF2-40B4-BE49-F238E27FC236}">
                <a16:creationId xmlns:a16="http://schemas.microsoft.com/office/drawing/2014/main" id="{39ADA211-3739-44EF-ACC0-F5474FAAC53C}"/>
              </a:ext>
            </a:extLst>
          </p:cNvPr>
          <p:cNvSpPr/>
          <p:nvPr/>
        </p:nvSpPr>
        <p:spPr>
          <a:xfrm rot="8032318">
            <a:off x="4631805" y="2799580"/>
            <a:ext cx="545442" cy="635620"/>
          </a:xfrm>
          <a:prstGeom prst="stripedRightArrow">
            <a:avLst>
              <a:gd name="adj1" fmla="val 53509"/>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64" name="Picture 16" descr="Scratchキャット - JapaneseClass.jp">
            <a:extLst>
              <a:ext uri="{FF2B5EF4-FFF2-40B4-BE49-F238E27FC236}">
                <a16:creationId xmlns:a16="http://schemas.microsoft.com/office/drawing/2014/main" id="{A7D748C2-21D9-440A-9B34-4E638990683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23150" y="5420168"/>
            <a:ext cx="1092565" cy="12424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3.bp.blogspot.com/-jRa2hhei4QM/WzC9ZQBHqUI/AAAAAAABM4Q/wD-bVmFR8UElGIUZjv9NEMkOoIc20opvQCLcBGAs/s800/book_gijutsusyo_programming.png">
            <a:extLst>
              <a:ext uri="{FF2B5EF4-FFF2-40B4-BE49-F238E27FC236}">
                <a16:creationId xmlns:a16="http://schemas.microsoft.com/office/drawing/2014/main" id="{A1275947-C98C-4FC3-A93D-378E80C1761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83390" y="4541506"/>
            <a:ext cx="842660" cy="10901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485C155E-870A-46EC-8063-5B1A7D737CDD}"/>
              </a:ext>
            </a:extLst>
          </p:cNvPr>
          <p:cNvGrpSpPr/>
          <p:nvPr/>
        </p:nvGrpSpPr>
        <p:grpSpPr>
          <a:xfrm>
            <a:off x="6869151" y="1573198"/>
            <a:ext cx="5151523" cy="5089371"/>
            <a:chOff x="6869151" y="1573198"/>
            <a:chExt cx="5151523" cy="5089371"/>
          </a:xfrm>
        </p:grpSpPr>
        <p:sp>
          <p:nvSpPr>
            <p:cNvPr id="6" name="正方形/長方形 5">
              <a:extLst>
                <a:ext uri="{FF2B5EF4-FFF2-40B4-BE49-F238E27FC236}">
                  <a16:creationId xmlns:a16="http://schemas.microsoft.com/office/drawing/2014/main" id="{83735A3D-BE46-4C21-90D7-41028B4560C5}"/>
                </a:ext>
              </a:extLst>
            </p:cNvPr>
            <p:cNvSpPr/>
            <p:nvPr/>
          </p:nvSpPr>
          <p:spPr>
            <a:xfrm>
              <a:off x="6869151" y="1573198"/>
              <a:ext cx="5151523" cy="5089371"/>
            </a:xfrm>
            <a:prstGeom prst="rect">
              <a:avLst/>
            </a:pr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B" panose="02020700000000000000" pitchFamily="18" charset="-128"/>
                <a:ea typeface="UD デジタル 教科書体 NP-B" panose="02020700000000000000" pitchFamily="18" charset="-128"/>
              </a:endParaRPr>
            </a:p>
          </p:txBody>
        </p:sp>
        <p:pic>
          <p:nvPicPr>
            <p:cNvPr id="4" name="グラフィックス 3" descr="クラウド コンピューティング">
              <a:extLst>
                <a:ext uri="{FF2B5EF4-FFF2-40B4-BE49-F238E27FC236}">
                  <a16:creationId xmlns:a16="http://schemas.microsoft.com/office/drawing/2014/main" id="{70B75346-D9DA-42B8-8FE2-003F0455B6BC}"/>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755661" y="1701428"/>
              <a:ext cx="1050871" cy="1050871"/>
            </a:xfrm>
            <a:prstGeom prst="rect">
              <a:avLst/>
            </a:prstGeom>
          </p:spPr>
        </p:pic>
        <p:sp>
          <p:nvSpPr>
            <p:cNvPr id="5" name="テキスト ボックス 4">
              <a:extLst>
                <a:ext uri="{FF2B5EF4-FFF2-40B4-BE49-F238E27FC236}">
                  <a16:creationId xmlns:a16="http://schemas.microsoft.com/office/drawing/2014/main" id="{AFA38492-466E-4FBF-9085-2CA6C0944555}"/>
                </a:ext>
              </a:extLst>
            </p:cNvPr>
            <p:cNvSpPr txBox="1"/>
            <p:nvPr/>
          </p:nvSpPr>
          <p:spPr>
            <a:xfrm>
              <a:off x="8852711" y="1743510"/>
              <a:ext cx="3026584" cy="461665"/>
            </a:xfrm>
            <a:prstGeom prst="rect">
              <a:avLst/>
            </a:prstGeom>
            <a:noFill/>
            <a:ln w="19050">
              <a:solidFill>
                <a:schemeClr val="bg1"/>
              </a:solidFill>
            </a:ln>
          </p:spPr>
          <p:txBody>
            <a:bodyPr wrap="square" rtlCol="0">
              <a:spAutoFit/>
            </a:bodyPr>
            <a:lstStyle/>
            <a:p>
              <a:pPr algn="ctr"/>
              <a:r>
                <a:rPr kumimoji="1" lang="en-US" altLang="ja-JP" sz="2400" dirty="0">
                  <a:latin typeface="UD デジタル 教科書体 NP-B" panose="02020700000000000000" pitchFamily="18" charset="-128"/>
                  <a:ea typeface="UD デジタル 教科書体 NP-B" panose="02020700000000000000" pitchFamily="18" charset="-128"/>
                </a:rPr>
                <a:t>Office365</a:t>
              </a:r>
            </a:p>
          </p:txBody>
        </p:sp>
        <p:sp>
          <p:nvSpPr>
            <p:cNvPr id="17" name="テキスト ボックス 16">
              <a:extLst>
                <a:ext uri="{FF2B5EF4-FFF2-40B4-BE49-F238E27FC236}">
                  <a16:creationId xmlns:a16="http://schemas.microsoft.com/office/drawing/2014/main" id="{61A01539-FE02-4455-9D45-33D7053FCD5D}"/>
                </a:ext>
              </a:extLst>
            </p:cNvPr>
            <p:cNvSpPr txBox="1"/>
            <p:nvPr/>
          </p:nvSpPr>
          <p:spPr>
            <a:xfrm>
              <a:off x="8840350" y="2311640"/>
              <a:ext cx="3038945" cy="830997"/>
            </a:xfrm>
            <a:prstGeom prst="rect">
              <a:avLst/>
            </a:prstGeom>
            <a:noFill/>
            <a:ln w="19050">
              <a:solidFill>
                <a:schemeClr val="bg1"/>
              </a:solidFill>
            </a:ln>
          </p:spPr>
          <p:txBody>
            <a:bodyPr wrap="square" rtlCol="0">
              <a:spAutoFit/>
            </a:bodyPr>
            <a:lstStyle/>
            <a:p>
              <a:pPr algn="ctr"/>
              <a:r>
                <a:rPr kumimoji="1" lang="en-US" altLang="ja-JP" sz="2400" dirty="0">
                  <a:latin typeface="UD デジタル 教科書体 NP-B" panose="02020700000000000000" pitchFamily="18" charset="-128"/>
                  <a:ea typeface="UD デジタル 教科書体 NP-B" panose="02020700000000000000" pitchFamily="18" charset="-128"/>
                </a:rPr>
                <a:t>Google Workspace</a:t>
              </a:r>
            </a:p>
          </p:txBody>
        </p:sp>
        <p:pic>
          <p:nvPicPr>
            <p:cNvPr id="21" name="Picture 2" descr="https://3.bp.blogspot.com/-o8ptxFTicXs/VwdI4KYO1RI/AAAAAAAA5mg/51gFWZ_LKjky672eMS1jO6wCYtAH-EaOw/s800/job_teacher_man.png">
              <a:extLst>
                <a:ext uri="{FF2B5EF4-FFF2-40B4-BE49-F238E27FC236}">
                  <a16:creationId xmlns:a16="http://schemas.microsoft.com/office/drawing/2014/main" id="{5F3FBC45-D7D8-403E-B47F-9A27B6EE141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196204" y="2866927"/>
              <a:ext cx="768759" cy="10476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1.bp.blogspot.com/-ZOtnfSvT41U/X1CLPD7E7RI/AAAAAAABa40/Uwmcq4lDf80g4N1Zr-SFAhbw1jGWurfgwCNcBGAsYHQ/s1600/walk_girl_stand.png">
              <a:extLst>
                <a:ext uri="{FF2B5EF4-FFF2-40B4-BE49-F238E27FC236}">
                  <a16:creationId xmlns:a16="http://schemas.microsoft.com/office/drawing/2014/main" id="{2651F344-4E0A-4162-B701-E61022661D46}"/>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1100908" y="3963281"/>
              <a:ext cx="500300" cy="10476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3.bp.blogspot.com/-o8ptxFTicXs/VwdI4KYO1RI/AAAAAAAA5mg/51gFWZ_LKjky672eMS1jO6wCYtAH-EaOw/s800/job_teacher_man.png">
              <a:extLst>
                <a:ext uri="{FF2B5EF4-FFF2-40B4-BE49-F238E27FC236}">
                  <a16:creationId xmlns:a16="http://schemas.microsoft.com/office/drawing/2014/main" id="{76428819-CC06-48D7-AD6D-A075C40BA8F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272559" y="5412899"/>
              <a:ext cx="768759" cy="1047647"/>
            </a:xfrm>
            <a:prstGeom prst="rect">
              <a:avLst/>
            </a:prstGeom>
            <a:noFill/>
            <a:extLst>
              <a:ext uri="{909E8E84-426E-40DD-AFC4-6F175D3DCCD1}">
                <a14:hiddenFill xmlns:a14="http://schemas.microsoft.com/office/drawing/2010/main">
                  <a:solidFill>
                    <a:srgbClr val="FFFFFF"/>
                  </a:solidFill>
                </a14:hiddenFill>
              </a:ext>
            </a:extLst>
          </p:spPr>
        </p:pic>
        <p:sp>
          <p:nvSpPr>
            <p:cNvPr id="7" name="吹き出し: 角を丸めた四角形 6">
              <a:extLst>
                <a:ext uri="{FF2B5EF4-FFF2-40B4-BE49-F238E27FC236}">
                  <a16:creationId xmlns:a16="http://schemas.microsoft.com/office/drawing/2014/main" id="{9F587E98-D5ED-4DB5-B3E7-E170EABB6DBF}"/>
                </a:ext>
              </a:extLst>
            </p:cNvPr>
            <p:cNvSpPr/>
            <p:nvPr/>
          </p:nvSpPr>
          <p:spPr>
            <a:xfrm>
              <a:off x="8406375" y="3255982"/>
              <a:ext cx="3038945" cy="680039"/>
            </a:xfrm>
            <a:prstGeom prst="wedgeRoundRectCallout">
              <a:avLst>
                <a:gd name="adj1" fmla="val -60063"/>
                <a:gd name="adj2" fmla="val 2928"/>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明日までに課題を提出しましょう。</a:t>
              </a:r>
            </a:p>
          </p:txBody>
        </p:sp>
        <p:sp>
          <p:nvSpPr>
            <p:cNvPr id="25" name="吹き出し: 角を丸めた四角形 24">
              <a:extLst>
                <a:ext uri="{FF2B5EF4-FFF2-40B4-BE49-F238E27FC236}">
                  <a16:creationId xmlns:a16="http://schemas.microsoft.com/office/drawing/2014/main" id="{0DB4651B-2F4E-4C90-A7AF-1FCAE4615594}"/>
                </a:ext>
              </a:extLst>
            </p:cNvPr>
            <p:cNvSpPr/>
            <p:nvPr/>
          </p:nvSpPr>
          <p:spPr>
            <a:xfrm>
              <a:off x="8454130" y="5747499"/>
              <a:ext cx="3038945" cy="680039"/>
            </a:xfrm>
            <a:prstGeom prst="wedgeRoundRectCallout">
              <a:avLst>
                <a:gd name="adj1" fmla="val -60063"/>
                <a:gd name="adj2" fmla="val 2928"/>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確認しました。</a:t>
              </a:r>
            </a:p>
          </p:txBody>
        </p:sp>
        <p:sp>
          <p:nvSpPr>
            <p:cNvPr id="26" name="吹き出し: 角を丸めた四角形 25">
              <a:extLst>
                <a:ext uri="{FF2B5EF4-FFF2-40B4-BE49-F238E27FC236}">
                  <a16:creationId xmlns:a16="http://schemas.microsoft.com/office/drawing/2014/main" id="{A70B268C-AF33-45E8-A06A-BE3487843F29}"/>
                </a:ext>
              </a:extLst>
            </p:cNvPr>
            <p:cNvSpPr/>
            <p:nvPr/>
          </p:nvSpPr>
          <p:spPr>
            <a:xfrm flipH="1">
              <a:off x="7465556" y="4072167"/>
              <a:ext cx="3038945" cy="1281026"/>
            </a:xfrm>
            <a:prstGeom prst="wedgeRoundRectCallout">
              <a:avLst>
                <a:gd name="adj1" fmla="val -60063"/>
                <a:gd name="adj2" fmla="val 2928"/>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提出します。</a:t>
              </a:r>
            </a:p>
          </p:txBody>
        </p:sp>
        <p:pic>
          <p:nvPicPr>
            <p:cNvPr id="11" name="グラフィックス 10" descr="フォルダー">
              <a:extLst>
                <a:ext uri="{FF2B5EF4-FFF2-40B4-BE49-F238E27FC236}">
                  <a16:creationId xmlns:a16="http://schemas.microsoft.com/office/drawing/2014/main" id="{F871CDAE-058F-4370-9E7B-6B8274594A34}"/>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655465" y="4330783"/>
              <a:ext cx="914400" cy="914400"/>
            </a:xfrm>
            <a:prstGeom prst="rect">
              <a:avLst/>
            </a:prstGeom>
          </p:spPr>
        </p:pic>
      </p:grpSp>
    </p:spTree>
    <p:extLst>
      <p:ext uri="{BB962C8B-B14F-4D97-AF65-F5344CB8AC3E}">
        <p14:creationId xmlns:p14="http://schemas.microsoft.com/office/powerpoint/2010/main" val="59319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lang="ja-JP" altLang="en-US" sz="5200" dirty="0">
                <a:latin typeface="UD デジタル 教科書体 NP-B" panose="02020700000000000000" pitchFamily="18" charset="-128"/>
                <a:ea typeface="UD デジタル 教科書体 NP-B" panose="02020700000000000000" pitchFamily="18" charset="-128"/>
              </a:rPr>
              <a:t>⑤共有する（⑦交流する）</a:t>
            </a:r>
            <a:endParaRPr kumimoji="1" lang="ja-JP" altLang="en-US" sz="5200" dirty="0">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3"/>
          <a:stretch>
            <a:fillRect/>
          </a:stretch>
        </p:blipFill>
        <p:spPr>
          <a:xfrm>
            <a:off x="327840" y="1360268"/>
            <a:ext cx="10735115" cy="4024077"/>
          </a:xfrm>
          <a:prstGeom prst="rect">
            <a:avLst/>
          </a:prstGeom>
        </p:spPr>
      </p:pic>
      <p:sp>
        <p:nvSpPr>
          <p:cNvPr id="11" name="四角形吹き出し 10"/>
          <p:cNvSpPr/>
          <p:nvPr/>
        </p:nvSpPr>
        <p:spPr>
          <a:xfrm>
            <a:off x="0" y="5067050"/>
            <a:ext cx="9819945" cy="1369668"/>
          </a:xfrm>
          <a:prstGeom prst="wedgeRectCallout">
            <a:avLst>
              <a:gd name="adj1" fmla="val 57724"/>
              <a:gd name="adj2" fmla="val -4026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　仲良しグループのトーク画面で、メッセー　　　　　　　お風呂上がりにスマホを見ると、</a:t>
            </a:r>
            <a:endPar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ジの最後に「？」をつけ忘れたまま送信し　　　　　　　「ひどい！」などのメッセージが。</a:t>
            </a:r>
            <a:endPar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てしまったことに気づかず、すぐにお風呂　　　　　　　誤解を解こうとしても、反応なし。</a:t>
            </a:r>
            <a:endPar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に入ってしまいました。　　　　　　　　　　　　　　　</a:t>
            </a:r>
            <a:r>
              <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rPr>
              <a:t>A</a:t>
            </a:r>
            <a:r>
              <a:rPr kumimoji="1" lang="ja-JP" altLang="en-US" dirty="0" err="1">
                <a:solidFill>
                  <a:srgbClr val="000000"/>
                </a:solidFill>
                <a:latin typeface="UD デジタル 教科書体 NP-B" panose="02020700000000000000" pitchFamily="18" charset="-128"/>
                <a:ea typeface="UD デジタル 教科書体 NP-B" panose="02020700000000000000" pitchFamily="18" charset="-128"/>
              </a:rPr>
              <a:t>さん以</a:t>
            </a:r>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外のメンバーは別グループ</a:t>
            </a:r>
            <a:endPar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　　　　　　　　　　　　　　　　　　　　　　　　　　を作り、Ａさんを外したのです。</a:t>
            </a:r>
          </a:p>
        </p:txBody>
      </p:sp>
      <p:pic>
        <p:nvPicPr>
          <p:cNvPr id="8" name="Picture 2" descr="心配している人のイラスト（男性）">
            <a:extLst>
              <a:ext uri="{FF2B5EF4-FFF2-40B4-BE49-F238E27FC236}">
                <a16:creationId xmlns:a16="http://schemas.microsoft.com/office/drawing/2014/main" id="{9B33137A-1389-478B-A5CA-235D8624A8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90756" y="4333505"/>
            <a:ext cx="1036721" cy="126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943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24020"/>
            <a:ext cx="12192000" cy="1360268"/>
          </a:xfrm>
          <a:solidFill>
            <a:schemeClr val="bg2"/>
          </a:solidFill>
        </p:spPr>
        <p:txBody>
          <a:bodyPr>
            <a:normAutofit/>
          </a:bodyPr>
          <a:lstStyle/>
          <a:p>
            <a:r>
              <a:rPr lang="ja-JP" altLang="en-US" sz="5200" dirty="0">
                <a:latin typeface="UD デジタル 教科書体 NP-B" panose="02020700000000000000" pitchFamily="18" charset="-128"/>
                <a:ea typeface="UD デジタル 教科書体 NP-B" panose="02020700000000000000" pitchFamily="18" charset="-128"/>
              </a:rPr>
              <a:t>⑤共有する（⑦交流する）</a:t>
            </a:r>
            <a:endParaRPr kumimoji="1" lang="ja-JP" altLang="en-US" sz="5200" dirty="0">
              <a:latin typeface="UD デジタル 教科書体 NP-B" panose="02020700000000000000" pitchFamily="18" charset="-128"/>
              <a:ea typeface="UD デジタル 教科書体 NP-B" panose="02020700000000000000" pitchFamily="18" charset="-128"/>
            </a:endParaRPr>
          </a:p>
        </p:txBody>
      </p:sp>
      <p:sp>
        <p:nvSpPr>
          <p:cNvPr id="3" name="四角形吹き出し 2"/>
          <p:cNvSpPr/>
          <p:nvPr/>
        </p:nvSpPr>
        <p:spPr>
          <a:xfrm>
            <a:off x="205740" y="1676512"/>
            <a:ext cx="8641080" cy="5005638"/>
          </a:xfrm>
          <a:prstGeom prst="wedgeRectCallout">
            <a:avLst>
              <a:gd name="adj1" fmla="val 65211"/>
              <a:gd name="adj2" fmla="val 3291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200" u="sng" dirty="0">
                <a:solidFill>
                  <a:srgbClr val="FF0000"/>
                </a:solidFill>
                <a:latin typeface="UD デジタル 教科書体 NP-B" panose="02020700000000000000" pitchFamily="18" charset="-128"/>
                <a:ea typeface="UD デジタル 教科書体 NP-B" panose="02020700000000000000" pitchFamily="18" charset="-128"/>
              </a:rPr>
              <a:t>チャットなどのテキストメッセージの場合は、相手の感情を読み取ることが難しくなります。</a:t>
            </a:r>
            <a:endPar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endParaRPr>
          </a:p>
          <a:p>
            <a:pPr lvl="0">
              <a:defRPr/>
            </a:pPr>
            <a:endPar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比較してみよう</a:t>
            </a:r>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「！」があるとき</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「イラスト」があるとき</a:t>
            </a:r>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口頭（対面）で伝えた方がよい場面</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テキストで伝えたほうが方がよい場面</a:t>
            </a:r>
          </a:p>
        </p:txBody>
      </p:sp>
      <p:pic>
        <p:nvPicPr>
          <p:cNvPr id="5" name="Picture 2" descr="https://3.bp.blogspot.com/-o8ptxFTicXs/VwdI4KYO1RI/AAAAAAAA5mg/51gFWZ_LKjky672eMS1jO6wCYtAH-EaOw/s800/job_teacher_man.png">
            <a:extLst>
              <a:ext uri="{FF2B5EF4-FFF2-40B4-BE49-F238E27FC236}">
                <a16:creationId xmlns:a16="http://schemas.microsoft.com/office/drawing/2014/main" id="{B6CD5812-A6BF-4C65-86F6-2F5D026F6A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2502" y="4872943"/>
            <a:ext cx="1184114" cy="161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62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lang="ja-JP" altLang="en-US" sz="5200" dirty="0">
                <a:latin typeface="UD デジタル 教科書体 NP-B" panose="02020700000000000000" pitchFamily="18" charset="-128"/>
                <a:ea typeface="UD デジタル 教科書体 NP-B" panose="02020700000000000000" pitchFamily="18" charset="-128"/>
              </a:rPr>
              <a:t>⑦交流する（ ⑤共有する）</a:t>
            </a:r>
            <a:endParaRPr kumimoji="1" lang="ja-JP" altLang="en-US" sz="5200" dirty="0">
              <a:latin typeface="UD デジタル 教科書体 NP-B" panose="02020700000000000000" pitchFamily="18" charset="-128"/>
              <a:ea typeface="UD デジタル 教科書体 NP-B" panose="02020700000000000000" pitchFamily="18" charset="-128"/>
            </a:endParaRPr>
          </a:p>
        </p:txBody>
      </p:sp>
      <p:pic>
        <p:nvPicPr>
          <p:cNvPr id="6" name="Picture 2" descr="business_man2_4_think.png (569×773)">
            <a:extLst>
              <a:ext uri="{FF2B5EF4-FFF2-40B4-BE49-F238E27FC236}">
                <a16:creationId xmlns:a16="http://schemas.microsoft.com/office/drawing/2014/main" id="{ABB524D3-44EC-41BE-A6BC-EF03FE701C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138680"/>
            <a:ext cx="1225972" cy="166551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rotWithShape="1">
          <a:blip r:embed="rId4"/>
          <a:srcRect r="5523"/>
          <a:stretch/>
        </p:blipFill>
        <p:spPr>
          <a:xfrm>
            <a:off x="2912517" y="1576307"/>
            <a:ext cx="9115670" cy="5001518"/>
          </a:xfrm>
          <a:prstGeom prst="rect">
            <a:avLst/>
          </a:prstGeom>
        </p:spPr>
      </p:pic>
      <p:sp>
        <p:nvSpPr>
          <p:cNvPr id="10" name="吹き出し: 角を丸めた四角形 6">
            <a:extLst>
              <a:ext uri="{FF2B5EF4-FFF2-40B4-BE49-F238E27FC236}">
                <a16:creationId xmlns:a16="http://schemas.microsoft.com/office/drawing/2014/main" id="{9BF1FE7B-D561-406C-9C82-61ED091A1931}"/>
              </a:ext>
            </a:extLst>
          </p:cNvPr>
          <p:cNvSpPr/>
          <p:nvPr/>
        </p:nvSpPr>
        <p:spPr>
          <a:xfrm>
            <a:off x="287383" y="1576307"/>
            <a:ext cx="2381676" cy="3562373"/>
          </a:xfrm>
          <a:prstGeom prst="wedgeRoundRectCallout">
            <a:avLst>
              <a:gd name="adj1" fmla="val 8885"/>
              <a:gd name="adj2" fmla="val 63233"/>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どうすれば上手にチャットを使って</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議論することが</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できるのだろう？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817759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lang="ja-JP" altLang="en-US" sz="5200" dirty="0">
                <a:latin typeface="UD デジタル 教科書体 NP-B" panose="02020700000000000000" pitchFamily="18" charset="-128"/>
                <a:ea typeface="UD デジタル 教科書体 NP-B" panose="02020700000000000000" pitchFamily="18" charset="-128"/>
              </a:rPr>
              <a:t>⑦交流する（ ⑤共有する）</a:t>
            </a:r>
            <a:endParaRPr kumimoji="1" lang="ja-JP" altLang="en-US" sz="5200" dirty="0">
              <a:latin typeface="UD デジタル 教科書体 NP-B" panose="02020700000000000000" pitchFamily="18" charset="-128"/>
              <a:ea typeface="UD デジタル 教科書体 NP-B" panose="02020700000000000000" pitchFamily="18" charset="-128"/>
            </a:endParaRPr>
          </a:p>
        </p:txBody>
      </p:sp>
      <p:sp>
        <p:nvSpPr>
          <p:cNvPr id="3" name="四角形吹き出し 2"/>
          <p:cNvSpPr/>
          <p:nvPr/>
        </p:nvSpPr>
        <p:spPr>
          <a:xfrm>
            <a:off x="205739" y="1723292"/>
            <a:ext cx="9281161" cy="4607170"/>
          </a:xfrm>
          <a:prstGeom prst="wedgeRectCallout">
            <a:avLst>
              <a:gd name="adj1" fmla="val 66185"/>
              <a:gd name="adj2" fmla="val -38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3200" u="sng" dirty="0">
                <a:solidFill>
                  <a:srgbClr val="FF0000"/>
                </a:solidFill>
                <a:latin typeface="UD デジタル 教科書体 NP-B" panose="02020700000000000000" pitchFamily="18" charset="-128"/>
                <a:ea typeface="UD デジタル 教科書体 NP-B" panose="02020700000000000000" pitchFamily="18" charset="-128"/>
              </a:rPr>
              <a:t>自分のマナーを友だちに押しつけるだけでなく、全員でチャットのマナーやルールを考えさせておくとよいでしょう。</a:t>
            </a:r>
            <a:endPar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endParaRPr>
          </a:p>
          <a:p>
            <a:pPr lvl="0">
              <a:defRPr/>
            </a:pPr>
            <a:endPar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チェックしてみましょう</a:t>
            </a:r>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□上手にチャットを使わせることができる</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□チャットを使って議論させるときに、</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　　どんなことに気をつければ良いかを説明させることができる</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□突然、メッセージが表示されたときに、</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　　あやしいかどうかを判断させることができる</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3"/>
          <a:stretch>
            <a:fillRect/>
          </a:stretch>
        </p:blipFill>
        <p:spPr>
          <a:xfrm>
            <a:off x="9933535" y="4852514"/>
            <a:ext cx="2052726" cy="1740792"/>
          </a:xfrm>
          <a:prstGeom prst="rect">
            <a:avLst/>
          </a:prstGeom>
        </p:spPr>
      </p:pic>
      <p:pic>
        <p:nvPicPr>
          <p:cNvPr id="5" name="Picture 2" descr="https://3.bp.blogspot.com/-o8ptxFTicXs/VwdI4KYO1RI/AAAAAAAA5mg/51gFWZ_LKjky672eMS1jO6wCYtAH-EaOw/s800/job_teacher_man.png">
            <a:extLst>
              <a:ext uri="{FF2B5EF4-FFF2-40B4-BE49-F238E27FC236}">
                <a16:creationId xmlns:a16="http://schemas.microsoft.com/office/drawing/2014/main" id="{8A46F857-090F-4D19-B2C7-A747267FBA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19702" y="2558604"/>
            <a:ext cx="1277386" cy="174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731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⑥つくる</a:t>
            </a:r>
          </a:p>
        </p:txBody>
      </p:sp>
      <p:pic>
        <p:nvPicPr>
          <p:cNvPr id="6" name="Picture 2" descr="business_man2_4_think.png (569×773)">
            <a:extLst>
              <a:ext uri="{FF2B5EF4-FFF2-40B4-BE49-F238E27FC236}">
                <a16:creationId xmlns:a16="http://schemas.microsoft.com/office/drawing/2014/main" id="{ABB524D3-44EC-41BE-A6BC-EF03FE701C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716488"/>
            <a:ext cx="840259" cy="114151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4"/>
          <a:stretch>
            <a:fillRect/>
          </a:stretch>
        </p:blipFill>
        <p:spPr>
          <a:xfrm>
            <a:off x="3226311" y="1575056"/>
            <a:ext cx="8822182" cy="5351557"/>
          </a:xfrm>
          <a:prstGeom prst="rect">
            <a:avLst/>
          </a:prstGeom>
        </p:spPr>
      </p:pic>
      <p:sp>
        <p:nvSpPr>
          <p:cNvPr id="10" name="吹き出し: 角を丸めた四角形 6">
            <a:extLst>
              <a:ext uri="{FF2B5EF4-FFF2-40B4-BE49-F238E27FC236}">
                <a16:creationId xmlns:a16="http://schemas.microsoft.com/office/drawing/2014/main" id="{9BF1FE7B-D561-406C-9C82-61ED091A1931}"/>
              </a:ext>
            </a:extLst>
          </p:cNvPr>
          <p:cNvSpPr/>
          <p:nvPr/>
        </p:nvSpPr>
        <p:spPr>
          <a:xfrm>
            <a:off x="209006" y="1477108"/>
            <a:ext cx="2756615" cy="4239380"/>
          </a:xfrm>
          <a:prstGeom prst="wedgeRoundRectCallout">
            <a:avLst>
              <a:gd name="adj1" fmla="val 1675"/>
              <a:gd name="adj2" fmla="val 68545"/>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１人１台端末を使って</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資料を</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つくらせるときに、</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気をつけることは</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何だろう？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967687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⑥つくる</a:t>
            </a:r>
          </a:p>
        </p:txBody>
      </p:sp>
      <p:sp>
        <p:nvSpPr>
          <p:cNvPr id="10" name="四角形吹き出し 9"/>
          <p:cNvSpPr/>
          <p:nvPr/>
        </p:nvSpPr>
        <p:spPr>
          <a:xfrm>
            <a:off x="5516049" y="1738475"/>
            <a:ext cx="6293535" cy="3302058"/>
          </a:xfrm>
          <a:prstGeom prst="wedgeRectCallout">
            <a:avLst>
              <a:gd name="adj1" fmla="val -55557"/>
              <a:gd name="adj2" fmla="val 8795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　学校だよりを作成している時にインターネットで見つけた画像をフリー素材と思い込み、学校だよりに貼り付け、学校のＨＰに掲載しました。しばらくすると著作権者の代理人から無断使用による著作権侵害を指摘され、賠償としてその使用料を支払うことになりました。</a:t>
            </a:r>
            <a:endParaRPr kumimoji="1" lang="ja-JP" altLang="en-US" sz="2400" dirty="0"/>
          </a:p>
        </p:txBody>
      </p:sp>
      <p:pic>
        <p:nvPicPr>
          <p:cNvPr id="3074" name="Picture 2" descr="ihou_copy_software.png (800×7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886" y="1573183"/>
            <a:ext cx="3826042" cy="3467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心配している人のイラスト（男性）">
            <a:extLst>
              <a:ext uri="{FF2B5EF4-FFF2-40B4-BE49-F238E27FC236}">
                <a16:creationId xmlns:a16="http://schemas.microsoft.com/office/drawing/2014/main" id="{3A671E2A-A0C7-436A-A378-0F50D4EAF8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62744" y="4918769"/>
            <a:ext cx="1423546" cy="173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28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21102" y="-36387"/>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⑥つくる</a:t>
            </a:r>
          </a:p>
        </p:txBody>
      </p:sp>
      <p:sp>
        <p:nvSpPr>
          <p:cNvPr id="3" name="四角形吹き出し 2"/>
          <p:cNvSpPr/>
          <p:nvPr/>
        </p:nvSpPr>
        <p:spPr>
          <a:xfrm>
            <a:off x="223323" y="1362012"/>
            <a:ext cx="8656527" cy="5311727"/>
          </a:xfrm>
          <a:prstGeom prst="wedgeRectCallout">
            <a:avLst>
              <a:gd name="adj1" fmla="val 63813"/>
              <a:gd name="adj2" fmla="val 3272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3200" u="sng" dirty="0">
                <a:solidFill>
                  <a:srgbClr val="FF0000"/>
                </a:solidFill>
                <a:latin typeface="UD デジタル 教科書体 NP-B" panose="02020700000000000000" pitchFamily="18" charset="-128"/>
                <a:ea typeface="UD デジタル 教科書体 NP-B" panose="02020700000000000000" pitchFamily="18" charset="-128"/>
              </a:rPr>
              <a:t>自分がつくった作品が勝手に他者に使われないように、作品には「誰がつくったのか」という署名を入れさせておくとよいでしょう。</a:t>
            </a:r>
            <a:endPar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endParaRPr>
          </a:p>
          <a:p>
            <a:pPr lvl="0">
              <a:defRPr/>
            </a:pPr>
            <a:endPar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チェックしみましょう</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□上手に資料をデザインさせることができる</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□ネット上の写真や動画を使いたいとき、どんなことに</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　　　　　　気をつければ良いかを説明させることができる</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□「なりすまし」をふせぐためには、どんなことに</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pPr lvl="0">
              <a:defRPr/>
            </a:pP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　　　　　　気をつければ良いかを説明させることができる</a:t>
            </a:r>
          </a:p>
        </p:txBody>
      </p:sp>
      <p:pic>
        <p:nvPicPr>
          <p:cNvPr id="5" name="Picture 2" descr="https://3.bp.blogspot.com/-o8ptxFTicXs/VwdI4KYO1RI/AAAAAAAA5mg/51gFWZ_LKjky672eMS1jO6wCYtAH-EaOw/s800/job_teacher_man.png">
            <a:extLst>
              <a:ext uri="{FF2B5EF4-FFF2-40B4-BE49-F238E27FC236}">
                <a16:creationId xmlns:a16="http://schemas.microsoft.com/office/drawing/2014/main" id="{B0CF8CB8-8D3D-48BB-8C09-0B91ECB63B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66249" y="4932948"/>
            <a:ext cx="1277386" cy="174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243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157520C0-7B14-4394-96BE-A1266B778008}"/>
              </a:ext>
            </a:extLst>
          </p:cNvPr>
          <p:cNvSpPr txBox="1">
            <a:spLocks/>
          </p:cNvSpPr>
          <p:nvPr/>
        </p:nvSpPr>
        <p:spPr>
          <a:xfrm>
            <a:off x="0" y="0"/>
            <a:ext cx="12192000" cy="1360268"/>
          </a:xfrm>
          <a:prstGeom prst="rect">
            <a:avLst/>
          </a:prstGeom>
          <a:solidFill>
            <a:schemeClr val="bg2"/>
          </a:solidFill>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500" dirty="0">
                <a:latin typeface="UD デジタル 教科書体 NP-B" panose="02020700000000000000" pitchFamily="18" charset="-128"/>
                <a:ea typeface="UD デジタル 教科書体 NP-B" panose="02020700000000000000" pitchFamily="18" charset="-128"/>
              </a:rPr>
              <a:t>１人１台端末を活用する上で注意すること</a:t>
            </a:r>
          </a:p>
        </p:txBody>
      </p:sp>
      <p:sp>
        <p:nvSpPr>
          <p:cNvPr id="3" name="四角形: 角を丸くする 2">
            <a:extLst>
              <a:ext uri="{FF2B5EF4-FFF2-40B4-BE49-F238E27FC236}">
                <a16:creationId xmlns:a16="http://schemas.microsoft.com/office/drawing/2014/main" id="{E25EBA9A-82DD-4698-B256-A7D72624073D}"/>
              </a:ext>
            </a:extLst>
          </p:cNvPr>
          <p:cNvSpPr/>
          <p:nvPr/>
        </p:nvSpPr>
        <p:spPr>
          <a:xfrm>
            <a:off x="3273999" y="2429301"/>
            <a:ext cx="8418408" cy="3838469"/>
          </a:xfrm>
          <a:prstGeom prst="roundRect">
            <a:avLst>
              <a:gd name="adj" fmla="val 824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①使う前に</a:t>
            </a:r>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②写真を撮る</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③調べる</a:t>
            </a:r>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④考える</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⑤共有する</a:t>
            </a:r>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⑥つくる</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⑦交流する</a:t>
            </a:r>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⑧家で使う</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endParaRPr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r>
              <a:rPr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dirty="0">
                <a:solidFill>
                  <a:schemeClr val="tx1"/>
                </a:solidFill>
                <a:latin typeface="UD デジタル 教科書体 NP-B" panose="02020700000000000000" pitchFamily="18" charset="-128"/>
                <a:ea typeface="UD デジタル 教科書体 NP-B" panose="02020700000000000000" pitchFamily="18" charset="-128"/>
              </a:rPr>
              <a:t>参考</a:t>
            </a:r>
            <a:r>
              <a:rPr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dirty="0">
                <a:solidFill>
                  <a:schemeClr val="tx1"/>
                </a:solidFill>
                <a:latin typeface="UD デジタル 教科書体 NP-B" panose="02020700000000000000" pitchFamily="18" charset="-128"/>
                <a:ea typeface="UD デジタル 教科書体 NP-B" panose="02020700000000000000" pitchFamily="18" charset="-128"/>
                <a:hlinkClick r:id="rId3"/>
              </a:rPr>
              <a:t>ひょうご</a:t>
            </a:r>
            <a:r>
              <a:rPr lang="en-US" altLang="ja-JP" dirty="0">
                <a:solidFill>
                  <a:schemeClr val="tx1"/>
                </a:solidFill>
                <a:latin typeface="UD デジタル 教科書体 NP-B" panose="02020700000000000000" pitchFamily="18" charset="-128"/>
                <a:ea typeface="UD デジタル 教科書体 NP-B" panose="02020700000000000000" pitchFamily="18" charset="-128"/>
                <a:hlinkClick r:id="rId3"/>
              </a:rPr>
              <a:t>GIGA</a:t>
            </a:r>
            <a:r>
              <a:rPr lang="ja-JP" altLang="en-US" dirty="0">
                <a:solidFill>
                  <a:schemeClr val="tx1"/>
                </a:solidFill>
                <a:latin typeface="UD デジタル 教科書体 NP-B" panose="02020700000000000000" pitchFamily="18" charset="-128"/>
                <a:ea typeface="UD デジタル 教科書体 NP-B" panose="02020700000000000000" pitchFamily="18" charset="-128"/>
                <a:hlinkClick r:id="rId3"/>
              </a:rPr>
              <a:t>ワークブック</a:t>
            </a:r>
            <a:endParaRPr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r>
              <a:rPr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dirty="0">
                <a:solidFill>
                  <a:schemeClr val="tx1"/>
                </a:solidFill>
                <a:latin typeface="UD デジタル 教科書体 NP-B" panose="02020700000000000000" pitchFamily="18" charset="-128"/>
                <a:ea typeface="UD デジタル 教科書体 NP-B" panose="02020700000000000000" pitchFamily="18" charset="-128"/>
              </a:rPr>
              <a:t>８つの使用場面での上手な使い方と必要となる情報モラル、情報セキュリティ、トラブル対応について学ぶことができます。</a:t>
            </a:r>
            <a:endParaRPr kumimoji="1" lang="ja-JP" altLang="en-US" dirty="0"/>
          </a:p>
        </p:txBody>
      </p:sp>
      <p:pic>
        <p:nvPicPr>
          <p:cNvPr id="10" name="図 9">
            <a:extLst>
              <a:ext uri="{FF2B5EF4-FFF2-40B4-BE49-F238E27FC236}">
                <a16:creationId xmlns:a16="http://schemas.microsoft.com/office/drawing/2014/main" id="{E389CDBD-8D4A-4515-9DAF-7E8BDED4F0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593" y="1638587"/>
            <a:ext cx="3168016" cy="2385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15851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E6A9191-F670-4B42-AFE6-DF9F66009E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143" y="3159865"/>
            <a:ext cx="3713625" cy="2365925"/>
          </a:xfrm>
          <a:prstGeom prst="rect">
            <a:avLst/>
          </a:prstGeom>
          <a:ln>
            <a:solidFill>
              <a:schemeClr val="bg1">
                <a:lumMod val="50000"/>
              </a:schemeClr>
            </a:solidFill>
          </a:ln>
        </p:spPr>
      </p:pic>
      <p:sp>
        <p:nvSpPr>
          <p:cNvPr id="17" name="吹き出し: 四角形 16">
            <a:extLst>
              <a:ext uri="{FF2B5EF4-FFF2-40B4-BE49-F238E27FC236}">
                <a16:creationId xmlns:a16="http://schemas.microsoft.com/office/drawing/2014/main" id="{EDD572F7-1D21-4740-9FF0-9C42A8822CE0}"/>
              </a:ext>
            </a:extLst>
          </p:cNvPr>
          <p:cNvSpPr/>
          <p:nvPr/>
        </p:nvSpPr>
        <p:spPr>
          <a:xfrm>
            <a:off x="5597912" y="2698200"/>
            <a:ext cx="6010508" cy="4027146"/>
          </a:xfrm>
          <a:prstGeom prst="wedgeRectCallout">
            <a:avLst>
              <a:gd name="adj1" fmla="val -72781"/>
              <a:gd name="adj2" fmla="val 15427"/>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030A08EF-8BE6-47A0-8E16-2E2A188A976F}"/>
              </a:ext>
            </a:extLst>
          </p:cNvPr>
          <p:cNvSpPr>
            <a:spLocks noGrp="1"/>
          </p:cNvSpPr>
          <p:nvPr>
            <p:ph type="title"/>
          </p:nvPr>
        </p:nvSpPr>
        <p:spPr>
          <a:xfrm>
            <a:off x="0" y="-40823"/>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参考資料①「兵庫県教育委員会」</a:t>
            </a:r>
          </a:p>
        </p:txBody>
      </p:sp>
      <p:pic>
        <p:nvPicPr>
          <p:cNvPr id="8" name="Picture 2" descr="business_man2_4_think.png (569×773)">
            <a:extLst>
              <a:ext uri="{FF2B5EF4-FFF2-40B4-BE49-F238E27FC236}">
                <a16:creationId xmlns:a16="http://schemas.microsoft.com/office/drawing/2014/main" id="{633C432F-DF2D-44BB-8216-DA5E293E19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12048" y="1393361"/>
            <a:ext cx="1225972" cy="1665512"/>
          </a:xfrm>
          <a:prstGeom prst="rect">
            <a:avLst/>
          </a:prstGeom>
          <a:noFill/>
          <a:extLst>
            <a:ext uri="{909E8E84-426E-40DD-AFC4-6F175D3DCCD1}">
              <a14:hiddenFill xmlns:a14="http://schemas.microsoft.com/office/drawing/2010/main">
                <a:solidFill>
                  <a:srgbClr val="FFFFFF"/>
                </a:solidFill>
              </a14:hiddenFill>
            </a:ext>
          </a:extLst>
        </p:spPr>
      </p:pic>
      <p:sp>
        <p:nvSpPr>
          <p:cNvPr id="9" name="吹き出し: 角を丸めた四角形 8">
            <a:extLst>
              <a:ext uri="{FF2B5EF4-FFF2-40B4-BE49-F238E27FC236}">
                <a16:creationId xmlns:a16="http://schemas.microsoft.com/office/drawing/2014/main" id="{5B6B26E7-DC8A-48E8-9D04-CD4A16E5AC7A}"/>
              </a:ext>
            </a:extLst>
          </p:cNvPr>
          <p:cNvSpPr/>
          <p:nvPr/>
        </p:nvSpPr>
        <p:spPr>
          <a:xfrm>
            <a:off x="2805647" y="1576307"/>
            <a:ext cx="6066504" cy="995455"/>
          </a:xfrm>
          <a:prstGeom prst="wedgeRoundRectCallout">
            <a:avLst>
              <a:gd name="adj1" fmla="val -56843"/>
              <a:gd name="adj2" fmla="val 17763"/>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情報モラル教育の参考となる資料はどんなものがあるかな？</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pic>
        <p:nvPicPr>
          <p:cNvPr id="11" name="図 10">
            <a:extLst>
              <a:ext uri="{FF2B5EF4-FFF2-40B4-BE49-F238E27FC236}">
                <a16:creationId xmlns:a16="http://schemas.microsoft.com/office/drawing/2014/main" id="{F7320CDA-9FE8-4BDF-89E6-CB929EEA23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9143" y="5713627"/>
            <a:ext cx="1020479" cy="1011719"/>
          </a:xfrm>
          <a:prstGeom prst="rect">
            <a:avLst/>
          </a:prstGeom>
        </p:spPr>
      </p:pic>
      <p:sp>
        <p:nvSpPr>
          <p:cNvPr id="13" name="テキスト ボックス 12">
            <a:extLst>
              <a:ext uri="{FF2B5EF4-FFF2-40B4-BE49-F238E27FC236}">
                <a16:creationId xmlns:a16="http://schemas.microsoft.com/office/drawing/2014/main" id="{8142AD2F-4AE2-4824-91D5-18806F3916EF}"/>
              </a:ext>
            </a:extLst>
          </p:cNvPr>
          <p:cNvSpPr txBox="1"/>
          <p:nvPr/>
        </p:nvSpPr>
        <p:spPr>
          <a:xfrm>
            <a:off x="7089874" y="2769843"/>
            <a:ext cx="3026584" cy="461665"/>
          </a:xfrm>
          <a:prstGeom prst="rect">
            <a:avLst/>
          </a:prstGeom>
          <a:noFill/>
          <a:ln w="19050">
            <a:solidFill>
              <a:schemeClr val="bg1"/>
            </a:solidFill>
          </a:ln>
        </p:spPr>
        <p:txBody>
          <a:bodyPr wrap="square" rtlCol="0">
            <a:spAutoFit/>
          </a:bodyPr>
          <a:lstStyle/>
          <a:p>
            <a:pPr algn="ctr"/>
            <a:r>
              <a:rPr kumimoji="1" lang="ja-JP" altLang="en-US" sz="2400" dirty="0">
                <a:latin typeface="UD Digi Kyokasho NK-R" panose="02020400000000000000" pitchFamily="18" charset="-128"/>
                <a:ea typeface="UD Digi Kyokasho NK-R" panose="02020400000000000000" pitchFamily="18" charset="-128"/>
              </a:rPr>
              <a:t>教育の情報化サイト</a:t>
            </a:r>
            <a:endParaRPr kumimoji="1" lang="en-US" altLang="ja-JP" sz="2400" dirty="0">
              <a:latin typeface="UD Digi Kyokasho NK-R" panose="02020400000000000000" pitchFamily="18" charset="-128"/>
              <a:ea typeface="UD Digi Kyokasho NK-R" panose="02020400000000000000" pitchFamily="18" charset="-128"/>
            </a:endParaRPr>
          </a:p>
        </p:txBody>
      </p:sp>
      <p:pic>
        <p:nvPicPr>
          <p:cNvPr id="5" name="図 4">
            <a:extLst>
              <a:ext uri="{FF2B5EF4-FFF2-40B4-BE49-F238E27FC236}">
                <a16:creationId xmlns:a16="http://schemas.microsoft.com/office/drawing/2014/main" id="{AAD8E1FF-59AE-4A3B-B8A1-6DF5420776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4998" y="3429000"/>
            <a:ext cx="3360181" cy="2487786"/>
          </a:xfrm>
          <a:prstGeom prst="rect">
            <a:avLst/>
          </a:prstGeom>
          <a:ln>
            <a:solidFill>
              <a:schemeClr val="bg1">
                <a:lumMod val="50000"/>
              </a:schemeClr>
            </a:solidFill>
          </a:ln>
        </p:spPr>
      </p:pic>
      <p:pic>
        <p:nvPicPr>
          <p:cNvPr id="15" name="図 14">
            <a:extLst>
              <a:ext uri="{FF2B5EF4-FFF2-40B4-BE49-F238E27FC236}">
                <a16:creationId xmlns:a16="http://schemas.microsoft.com/office/drawing/2014/main" id="{26F3835C-F8B5-4219-BFBB-1618BB76E7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82660" y="3938586"/>
            <a:ext cx="3470520" cy="2608473"/>
          </a:xfrm>
          <a:prstGeom prst="rect">
            <a:avLst/>
          </a:prstGeom>
        </p:spPr>
      </p:pic>
    </p:spTree>
    <p:extLst>
      <p:ext uri="{BB962C8B-B14F-4D97-AF65-F5344CB8AC3E}">
        <p14:creationId xmlns:p14="http://schemas.microsoft.com/office/powerpoint/2010/main" val="2321652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30A08EF-8BE6-47A0-8E16-2E2A188A976F}"/>
              </a:ext>
            </a:extLst>
          </p:cNvPr>
          <p:cNvSpPr>
            <a:spLocks noGrp="1"/>
          </p:cNvSpPr>
          <p:nvPr>
            <p:ph type="title"/>
          </p:nvPr>
        </p:nvSpPr>
        <p:spPr>
          <a:xfrm>
            <a:off x="0" y="-40823"/>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参考資料②「兵庫県」</a:t>
            </a:r>
          </a:p>
        </p:txBody>
      </p:sp>
      <p:pic>
        <p:nvPicPr>
          <p:cNvPr id="8" name="Picture 2" descr="business_man2_4_think.png (569×773)">
            <a:extLst>
              <a:ext uri="{FF2B5EF4-FFF2-40B4-BE49-F238E27FC236}">
                <a16:creationId xmlns:a16="http://schemas.microsoft.com/office/drawing/2014/main" id="{633C432F-DF2D-44BB-8216-DA5E293E19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2048" y="1393361"/>
            <a:ext cx="1225972" cy="1665512"/>
          </a:xfrm>
          <a:prstGeom prst="rect">
            <a:avLst/>
          </a:prstGeom>
          <a:noFill/>
          <a:extLst>
            <a:ext uri="{909E8E84-426E-40DD-AFC4-6F175D3DCCD1}">
              <a14:hiddenFill xmlns:a14="http://schemas.microsoft.com/office/drawing/2010/main">
                <a:solidFill>
                  <a:srgbClr val="FFFFFF"/>
                </a:solidFill>
              </a14:hiddenFill>
            </a:ext>
          </a:extLst>
        </p:spPr>
      </p:pic>
      <p:sp>
        <p:nvSpPr>
          <p:cNvPr id="9" name="吹き出し: 角を丸めた四角形 8">
            <a:extLst>
              <a:ext uri="{FF2B5EF4-FFF2-40B4-BE49-F238E27FC236}">
                <a16:creationId xmlns:a16="http://schemas.microsoft.com/office/drawing/2014/main" id="{5B6B26E7-DC8A-48E8-9D04-CD4A16E5AC7A}"/>
              </a:ext>
            </a:extLst>
          </p:cNvPr>
          <p:cNvSpPr/>
          <p:nvPr/>
        </p:nvSpPr>
        <p:spPr>
          <a:xfrm>
            <a:off x="2805647" y="1576307"/>
            <a:ext cx="6066504" cy="995455"/>
          </a:xfrm>
          <a:prstGeom prst="wedgeRoundRectCallout">
            <a:avLst>
              <a:gd name="adj1" fmla="val -56843"/>
              <a:gd name="adj2" fmla="val 17763"/>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情報モラル教育の参考となる資料はどんなものがあるかな？</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142AD2F-4AE2-4824-91D5-18806F3916EF}"/>
              </a:ext>
            </a:extLst>
          </p:cNvPr>
          <p:cNvSpPr txBox="1"/>
          <p:nvPr/>
        </p:nvSpPr>
        <p:spPr>
          <a:xfrm>
            <a:off x="6299696" y="5892184"/>
            <a:ext cx="4955602" cy="830997"/>
          </a:xfrm>
          <a:prstGeom prst="rect">
            <a:avLst/>
          </a:prstGeom>
          <a:noFill/>
          <a:ln w="19050">
            <a:solidFill>
              <a:schemeClr val="bg1"/>
            </a:solidFill>
          </a:ln>
        </p:spPr>
        <p:txBody>
          <a:bodyPr wrap="square" rtlCol="0">
            <a:spAutoFit/>
          </a:bodyPr>
          <a:lstStyle/>
          <a:p>
            <a:pPr algn="ctr"/>
            <a:r>
              <a:rPr kumimoji="1" lang="ja-JP" altLang="en-US" sz="2400" dirty="0">
                <a:latin typeface="UD Digi Kyokasho NK-R" panose="02020400000000000000" pitchFamily="18" charset="-128"/>
                <a:ea typeface="UD Digi Kyokasho NK-R" panose="02020400000000000000" pitchFamily="18" charset="-128"/>
              </a:rPr>
              <a:t>話し合ってみよう</a:t>
            </a:r>
            <a:endParaRPr kumimoji="1" lang="en-US" altLang="ja-JP" sz="2400" dirty="0">
              <a:latin typeface="UD Digi Kyokasho NK-R" panose="02020400000000000000" pitchFamily="18" charset="-128"/>
              <a:ea typeface="UD Digi Kyokasho NK-R" panose="02020400000000000000" pitchFamily="18" charset="-128"/>
            </a:endParaRPr>
          </a:p>
          <a:p>
            <a:pPr algn="ctr"/>
            <a:r>
              <a:rPr kumimoji="1" lang="ja-JP" altLang="en-US" sz="2400" dirty="0">
                <a:latin typeface="UD Digi Kyokasho NK-R" panose="02020400000000000000" pitchFamily="18" charset="-128"/>
                <a:ea typeface="UD Digi Kyokasho NK-R" panose="02020400000000000000" pitchFamily="18" charset="-128"/>
              </a:rPr>
              <a:t>♯ネットとゲームのルールづくり</a:t>
            </a:r>
            <a:endParaRPr kumimoji="1" lang="en-US" altLang="ja-JP" sz="2400" dirty="0">
              <a:latin typeface="UD Digi Kyokasho NK-R" panose="02020400000000000000" pitchFamily="18" charset="-128"/>
              <a:ea typeface="UD Digi Kyokasho NK-R" panose="02020400000000000000" pitchFamily="18" charset="-128"/>
            </a:endParaRPr>
          </a:p>
        </p:txBody>
      </p:sp>
      <p:pic>
        <p:nvPicPr>
          <p:cNvPr id="12" name="図 11">
            <a:extLst>
              <a:ext uri="{FF2B5EF4-FFF2-40B4-BE49-F238E27FC236}">
                <a16:creationId xmlns:a16="http://schemas.microsoft.com/office/drawing/2014/main" id="{DA6D9E23-F925-4931-A581-4424891014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3103" y="2759388"/>
            <a:ext cx="2379971" cy="3132796"/>
          </a:xfrm>
          <a:prstGeom prst="rect">
            <a:avLst/>
          </a:prstGeom>
          <a:ln>
            <a:solidFill>
              <a:schemeClr val="bg1">
                <a:lumMod val="50000"/>
              </a:schemeClr>
            </a:solidFill>
          </a:ln>
        </p:spPr>
      </p:pic>
      <p:pic>
        <p:nvPicPr>
          <p:cNvPr id="3" name="図 2">
            <a:extLst>
              <a:ext uri="{FF2B5EF4-FFF2-40B4-BE49-F238E27FC236}">
                <a16:creationId xmlns:a16="http://schemas.microsoft.com/office/drawing/2014/main" id="{9BC3FB50-54DC-4428-9124-9D49285480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5647" y="2759388"/>
            <a:ext cx="2108742" cy="2994631"/>
          </a:xfrm>
          <a:prstGeom prst="rect">
            <a:avLst/>
          </a:prstGeom>
        </p:spPr>
      </p:pic>
      <p:sp>
        <p:nvSpPr>
          <p:cNvPr id="16" name="テキスト ボックス 15">
            <a:extLst>
              <a:ext uri="{FF2B5EF4-FFF2-40B4-BE49-F238E27FC236}">
                <a16:creationId xmlns:a16="http://schemas.microsoft.com/office/drawing/2014/main" id="{83C1B07A-79D5-48D5-8E50-E46069C9332F}"/>
              </a:ext>
            </a:extLst>
          </p:cNvPr>
          <p:cNvSpPr txBox="1"/>
          <p:nvPr/>
        </p:nvSpPr>
        <p:spPr>
          <a:xfrm>
            <a:off x="1344094" y="5892183"/>
            <a:ext cx="4955602" cy="830997"/>
          </a:xfrm>
          <a:prstGeom prst="rect">
            <a:avLst/>
          </a:prstGeom>
          <a:noFill/>
          <a:ln w="19050">
            <a:solidFill>
              <a:schemeClr val="bg1"/>
            </a:solidFill>
          </a:ln>
        </p:spPr>
        <p:txBody>
          <a:bodyPr wrap="square" rtlCol="0">
            <a:spAutoFit/>
          </a:bodyPr>
          <a:lstStyle/>
          <a:p>
            <a:pPr algn="ctr"/>
            <a:r>
              <a:rPr kumimoji="1" lang="ja-JP" altLang="en-US" sz="2400" dirty="0">
                <a:latin typeface="UD Digi Kyokasho NK-R" panose="02020400000000000000" pitchFamily="18" charset="-128"/>
                <a:ea typeface="UD Digi Kyokasho NK-R" panose="02020400000000000000" pitchFamily="18" charset="-128"/>
              </a:rPr>
              <a:t>「ケータイ・スマホアンケート」及び</a:t>
            </a:r>
            <a:endParaRPr kumimoji="1" lang="en-US" altLang="ja-JP" sz="2400" dirty="0">
              <a:latin typeface="UD Digi Kyokasho NK-R" panose="02020400000000000000" pitchFamily="18" charset="-128"/>
              <a:ea typeface="UD Digi Kyokasho NK-R" panose="02020400000000000000" pitchFamily="18" charset="-128"/>
            </a:endParaRPr>
          </a:p>
          <a:p>
            <a:pPr algn="ctr"/>
            <a:r>
              <a:rPr kumimoji="1" lang="ja-JP" altLang="en-US" sz="2400" dirty="0">
                <a:latin typeface="UD Digi Kyokasho NK-R" panose="02020400000000000000" pitchFamily="18" charset="-128"/>
                <a:ea typeface="UD Digi Kyokasho NK-R" panose="02020400000000000000" pitchFamily="18" charset="-128"/>
              </a:rPr>
              <a:t>「インターネット夢中度調査」結果</a:t>
            </a:r>
            <a:endParaRPr kumimoji="1" lang="en-US" altLang="ja-JP" sz="2400"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96726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usiness_man2_4_think.png (569×77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2048" y="1393361"/>
            <a:ext cx="1225972" cy="1665512"/>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a:extLst>
              <a:ext uri="{FF2B5EF4-FFF2-40B4-BE49-F238E27FC236}">
                <a16:creationId xmlns:a16="http://schemas.microsoft.com/office/drawing/2014/main" id="{157520C0-7B14-4394-96BE-A1266B778008}"/>
              </a:ext>
            </a:extLst>
          </p:cNvPr>
          <p:cNvSpPr txBox="1">
            <a:spLocks/>
          </p:cNvSpPr>
          <p:nvPr/>
        </p:nvSpPr>
        <p:spPr>
          <a:xfrm>
            <a:off x="0" y="0"/>
            <a:ext cx="12192000" cy="1360268"/>
          </a:xfrm>
          <a:prstGeom prst="rect">
            <a:avLst/>
          </a:prstGeom>
          <a:solidFill>
            <a:schemeClr val="bg2"/>
          </a:solidFill>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500" dirty="0">
                <a:latin typeface="UD デジタル 教科書体 NP-B" panose="02020700000000000000" pitchFamily="18" charset="-128"/>
                <a:ea typeface="UD デジタル 教科書体 NP-B" panose="02020700000000000000" pitchFamily="18" charset="-128"/>
              </a:rPr>
              <a:t>１人１台端末を活用する上で注意すること</a:t>
            </a:r>
          </a:p>
        </p:txBody>
      </p:sp>
      <p:sp>
        <p:nvSpPr>
          <p:cNvPr id="2" name="吹き出し: 角を丸めた四角形 1">
            <a:extLst>
              <a:ext uri="{FF2B5EF4-FFF2-40B4-BE49-F238E27FC236}">
                <a16:creationId xmlns:a16="http://schemas.microsoft.com/office/drawing/2014/main" id="{759B9016-66A4-4649-9FC9-FAA59AB05602}"/>
              </a:ext>
            </a:extLst>
          </p:cNvPr>
          <p:cNvSpPr/>
          <p:nvPr/>
        </p:nvSpPr>
        <p:spPr>
          <a:xfrm>
            <a:off x="2805646" y="1576307"/>
            <a:ext cx="6798787" cy="995455"/>
          </a:xfrm>
          <a:prstGeom prst="wedgeRoundRectCallout">
            <a:avLst>
              <a:gd name="adj1" fmla="val -56843"/>
              <a:gd name="adj2" fmla="val 17763"/>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１人１台端末を活用する上で</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どんなことに注意すればよいのだろう？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3" name="四角形: 角を丸くする 2">
            <a:extLst>
              <a:ext uri="{FF2B5EF4-FFF2-40B4-BE49-F238E27FC236}">
                <a16:creationId xmlns:a16="http://schemas.microsoft.com/office/drawing/2014/main" id="{E25EBA9A-82DD-4698-B256-A7D72624073D}"/>
              </a:ext>
            </a:extLst>
          </p:cNvPr>
          <p:cNvSpPr/>
          <p:nvPr/>
        </p:nvSpPr>
        <p:spPr>
          <a:xfrm>
            <a:off x="2359599" y="2832410"/>
            <a:ext cx="8418408" cy="3838469"/>
          </a:xfrm>
          <a:prstGeom prst="roundRect">
            <a:avLst>
              <a:gd name="adj" fmla="val 824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①使う前に</a:t>
            </a:r>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②写真を撮る</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③調べる</a:t>
            </a:r>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④考える</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⑤共有する</a:t>
            </a:r>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⑥つくる</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⑦交流する</a:t>
            </a:r>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⑧家で使う</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endParaRPr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r>
              <a:rPr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dirty="0">
                <a:solidFill>
                  <a:schemeClr val="tx1"/>
                </a:solidFill>
                <a:latin typeface="UD デジタル 教科書体 NP-B" panose="02020700000000000000" pitchFamily="18" charset="-128"/>
                <a:ea typeface="UD デジタル 教科書体 NP-B" panose="02020700000000000000" pitchFamily="18" charset="-128"/>
              </a:rPr>
              <a:t>参考</a:t>
            </a:r>
            <a:r>
              <a:rPr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dirty="0">
                <a:solidFill>
                  <a:schemeClr val="tx1"/>
                </a:solidFill>
                <a:latin typeface="UD デジタル 教科書体 NP-B" panose="02020700000000000000" pitchFamily="18" charset="-128"/>
                <a:ea typeface="UD デジタル 教科書体 NP-B" panose="02020700000000000000" pitchFamily="18" charset="-128"/>
                <a:hlinkClick r:id="rId4"/>
              </a:rPr>
              <a:t>ひょうご</a:t>
            </a:r>
            <a:r>
              <a:rPr lang="en-US" altLang="ja-JP" dirty="0">
                <a:solidFill>
                  <a:schemeClr val="tx1"/>
                </a:solidFill>
                <a:latin typeface="UD デジタル 教科書体 NP-B" panose="02020700000000000000" pitchFamily="18" charset="-128"/>
                <a:ea typeface="UD デジタル 教科書体 NP-B" panose="02020700000000000000" pitchFamily="18" charset="-128"/>
                <a:hlinkClick r:id="rId4"/>
              </a:rPr>
              <a:t>GIGA</a:t>
            </a:r>
            <a:r>
              <a:rPr lang="ja-JP" altLang="en-US" dirty="0">
                <a:solidFill>
                  <a:schemeClr val="tx1"/>
                </a:solidFill>
                <a:latin typeface="UD デジタル 教科書体 NP-B" panose="02020700000000000000" pitchFamily="18" charset="-128"/>
                <a:ea typeface="UD デジタル 教科書体 NP-B" panose="02020700000000000000" pitchFamily="18" charset="-128"/>
                <a:hlinkClick r:id="rId4"/>
              </a:rPr>
              <a:t>ワークブック</a:t>
            </a:r>
            <a:endParaRPr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r>
              <a:rPr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dirty="0">
                <a:solidFill>
                  <a:schemeClr val="tx1"/>
                </a:solidFill>
                <a:latin typeface="UD デジタル 教科書体 NP-B" panose="02020700000000000000" pitchFamily="18" charset="-128"/>
                <a:ea typeface="UD デジタル 教科書体 NP-B" panose="02020700000000000000" pitchFamily="18" charset="-128"/>
              </a:rPr>
              <a:t>８つの使用場面での上手な使い方と必要となる情報モラル、情報セキュリティ、トラブル対応について学ぶことができます。</a:t>
            </a:r>
            <a:endParaRPr kumimoji="1" lang="ja-JP" altLang="en-US" dirty="0"/>
          </a:p>
        </p:txBody>
      </p:sp>
      <p:pic>
        <p:nvPicPr>
          <p:cNvPr id="10" name="図 9">
            <a:extLst>
              <a:ext uri="{FF2B5EF4-FFF2-40B4-BE49-F238E27FC236}">
                <a16:creationId xmlns:a16="http://schemas.microsoft.com/office/drawing/2014/main" id="{E389CDBD-8D4A-4515-9DAF-7E8BDED4F0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04434" y="3695273"/>
            <a:ext cx="2347146" cy="1767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0879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30A08EF-8BE6-47A0-8E16-2E2A188A976F}"/>
              </a:ext>
            </a:extLst>
          </p:cNvPr>
          <p:cNvSpPr>
            <a:spLocks noGrp="1"/>
          </p:cNvSpPr>
          <p:nvPr>
            <p:ph type="title"/>
          </p:nvPr>
        </p:nvSpPr>
        <p:spPr>
          <a:xfrm>
            <a:off x="0" y="-40823"/>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参考資料③「文部科学省」</a:t>
            </a:r>
          </a:p>
        </p:txBody>
      </p:sp>
      <p:pic>
        <p:nvPicPr>
          <p:cNvPr id="8" name="Picture 2" descr="business_man2_4_think.png (569×773)">
            <a:extLst>
              <a:ext uri="{FF2B5EF4-FFF2-40B4-BE49-F238E27FC236}">
                <a16:creationId xmlns:a16="http://schemas.microsoft.com/office/drawing/2014/main" id="{633C432F-DF2D-44BB-8216-DA5E293E19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2048" y="1393361"/>
            <a:ext cx="1225972" cy="1665512"/>
          </a:xfrm>
          <a:prstGeom prst="rect">
            <a:avLst/>
          </a:prstGeom>
          <a:noFill/>
          <a:extLst>
            <a:ext uri="{909E8E84-426E-40DD-AFC4-6F175D3DCCD1}">
              <a14:hiddenFill xmlns:a14="http://schemas.microsoft.com/office/drawing/2010/main">
                <a:solidFill>
                  <a:srgbClr val="FFFFFF"/>
                </a:solidFill>
              </a14:hiddenFill>
            </a:ext>
          </a:extLst>
        </p:spPr>
      </p:pic>
      <p:sp>
        <p:nvSpPr>
          <p:cNvPr id="9" name="吹き出し: 角を丸めた四角形 8">
            <a:extLst>
              <a:ext uri="{FF2B5EF4-FFF2-40B4-BE49-F238E27FC236}">
                <a16:creationId xmlns:a16="http://schemas.microsoft.com/office/drawing/2014/main" id="{5B6B26E7-DC8A-48E8-9D04-CD4A16E5AC7A}"/>
              </a:ext>
            </a:extLst>
          </p:cNvPr>
          <p:cNvSpPr/>
          <p:nvPr/>
        </p:nvSpPr>
        <p:spPr>
          <a:xfrm>
            <a:off x="2805646" y="1576307"/>
            <a:ext cx="6017077" cy="995455"/>
          </a:xfrm>
          <a:prstGeom prst="wedgeRoundRectCallout">
            <a:avLst>
              <a:gd name="adj1" fmla="val -56843"/>
              <a:gd name="adj2" fmla="val 17763"/>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情報モラル教育の参考となる資料はどんなものがあるかな？</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142AD2F-4AE2-4824-91D5-18806F3916EF}"/>
              </a:ext>
            </a:extLst>
          </p:cNvPr>
          <p:cNvSpPr txBox="1"/>
          <p:nvPr/>
        </p:nvSpPr>
        <p:spPr>
          <a:xfrm>
            <a:off x="720305" y="6295187"/>
            <a:ext cx="4093385" cy="369332"/>
          </a:xfrm>
          <a:prstGeom prst="rect">
            <a:avLst/>
          </a:prstGeom>
          <a:noFill/>
          <a:ln w="19050">
            <a:solidFill>
              <a:schemeClr val="bg1"/>
            </a:solidFill>
          </a:ln>
        </p:spPr>
        <p:txBody>
          <a:bodyPr wrap="square" rtlCol="0">
            <a:spAutoFit/>
          </a:bodyPr>
          <a:lstStyle/>
          <a:p>
            <a:pPr algn="ctr"/>
            <a:r>
              <a:rPr kumimoji="1" lang="ja-JP" altLang="en-US" dirty="0">
                <a:latin typeface="UD Digi Kyokasho NK-R" panose="02020400000000000000" pitchFamily="18" charset="-128"/>
                <a:ea typeface="UD Digi Kyokasho NK-R" panose="02020400000000000000" pitchFamily="18" charset="-128"/>
              </a:rPr>
              <a:t>教育の情報化に関する手引き</a:t>
            </a:r>
            <a:endParaRPr kumimoji="1" lang="en-US" altLang="ja-JP" dirty="0">
              <a:latin typeface="UD Digi Kyokasho NK-R" panose="02020400000000000000" pitchFamily="18" charset="-128"/>
              <a:ea typeface="UD Digi Kyokasho NK-R" panose="02020400000000000000" pitchFamily="18" charset="-128"/>
            </a:endParaRPr>
          </a:p>
        </p:txBody>
      </p:sp>
      <p:sp>
        <p:nvSpPr>
          <p:cNvPr id="12" name="テキスト ボックス 11">
            <a:extLst>
              <a:ext uri="{FF2B5EF4-FFF2-40B4-BE49-F238E27FC236}">
                <a16:creationId xmlns:a16="http://schemas.microsoft.com/office/drawing/2014/main" id="{027DABD4-0D57-4779-9E49-8D104E84CFAA}"/>
              </a:ext>
            </a:extLst>
          </p:cNvPr>
          <p:cNvSpPr txBox="1"/>
          <p:nvPr/>
        </p:nvSpPr>
        <p:spPr>
          <a:xfrm>
            <a:off x="4734665" y="6249021"/>
            <a:ext cx="3026584" cy="461665"/>
          </a:xfrm>
          <a:prstGeom prst="rect">
            <a:avLst/>
          </a:prstGeom>
          <a:noFill/>
          <a:ln w="19050">
            <a:solidFill>
              <a:schemeClr val="bg1"/>
            </a:solidFill>
          </a:ln>
        </p:spPr>
        <p:txBody>
          <a:bodyPr wrap="square" rtlCol="0">
            <a:spAutoFit/>
          </a:bodyPr>
          <a:lstStyle/>
          <a:p>
            <a:pPr algn="ctr"/>
            <a:r>
              <a:rPr kumimoji="1" lang="ja-JP" altLang="en-US" sz="2400" dirty="0">
                <a:latin typeface="UD Digi Kyokasho NK-R" panose="02020400000000000000" pitchFamily="18" charset="-128"/>
                <a:ea typeface="UD Digi Kyokasho NK-R" panose="02020400000000000000" pitchFamily="18" charset="-128"/>
              </a:rPr>
              <a:t>情報モラル学習サイト</a:t>
            </a:r>
            <a:endParaRPr kumimoji="1" lang="en-US" altLang="ja-JP" sz="2400" dirty="0">
              <a:latin typeface="UD Digi Kyokasho NK-R" panose="02020400000000000000" pitchFamily="18" charset="-128"/>
              <a:ea typeface="UD Digi Kyokasho NK-R" panose="02020400000000000000" pitchFamily="18" charset="-128"/>
            </a:endParaRPr>
          </a:p>
        </p:txBody>
      </p:sp>
      <p:sp>
        <p:nvSpPr>
          <p:cNvPr id="14" name="テキスト ボックス 13">
            <a:extLst>
              <a:ext uri="{FF2B5EF4-FFF2-40B4-BE49-F238E27FC236}">
                <a16:creationId xmlns:a16="http://schemas.microsoft.com/office/drawing/2014/main" id="{CE2C4779-0AE7-4EE9-B57A-16B857CA1F1D}"/>
              </a:ext>
            </a:extLst>
          </p:cNvPr>
          <p:cNvSpPr txBox="1"/>
          <p:nvPr/>
        </p:nvSpPr>
        <p:spPr>
          <a:xfrm>
            <a:off x="8445111" y="6249021"/>
            <a:ext cx="3026584" cy="461665"/>
          </a:xfrm>
          <a:prstGeom prst="rect">
            <a:avLst/>
          </a:prstGeom>
          <a:noFill/>
          <a:ln w="19050">
            <a:solidFill>
              <a:schemeClr val="bg1"/>
            </a:solidFill>
          </a:ln>
        </p:spPr>
        <p:txBody>
          <a:bodyPr wrap="square" rtlCol="0">
            <a:spAutoFit/>
          </a:bodyPr>
          <a:lstStyle/>
          <a:p>
            <a:pPr algn="ctr"/>
            <a:r>
              <a:rPr kumimoji="1" lang="ja-JP" altLang="en-US" sz="2400" dirty="0">
                <a:latin typeface="UD Digi Kyokasho NK-R" panose="02020400000000000000" pitchFamily="18" charset="-128"/>
                <a:ea typeface="UD Digi Kyokasho NK-R" panose="02020400000000000000" pitchFamily="18" charset="-128"/>
              </a:rPr>
              <a:t>動画教材</a:t>
            </a:r>
            <a:endParaRPr kumimoji="1" lang="en-US" altLang="ja-JP" sz="2400" dirty="0">
              <a:latin typeface="UD Digi Kyokasho NK-R" panose="02020400000000000000" pitchFamily="18" charset="-128"/>
              <a:ea typeface="UD Digi Kyokasho NK-R" panose="02020400000000000000" pitchFamily="18" charset="-128"/>
            </a:endParaRPr>
          </a:p>
        </p:txBody>
      </p:sp>
      <p:pic>
        <p:nvPicPr>
          <p:cNvPr id="3" name="図 2">
            <a:extLst>
              <a:ext uri="{FF2B5EF4-FFF2-40B4-BE49-F238E27FC236}">
                <a16:creationId xmlns:a16="http://schemas.microsoft.com/office/drawing/2014/main" id="{4BD488C9-CC08-46B1-BC5F-0ED47D1D26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8284" y="3211298"/>
            <a:ext cx="2157425" cy="2984553"/>
          </a:xfrm>
          <a:prstGeom prst="rect">
            <a:avLst/>
          </a:prstGeom>
        </p:spPr>
      </p:pic>
      <p:pic>
        <p:nvPicPr>
          <p:cNvPr id="19" name="図 18">
            <a:extLst>
              <a:ext uri="{FF2B5EF4-FFF2-40B4-BE49-F238E27FC236}">
                <a16:creationId xmlns:a16="http://schemas.microsoft.com/office/drawing/2014/main" id="{0A48376D-2970-41BF-8F3A-1D512D8BBA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4430" y="3434380"/>
            <a:ext cx="3423139" cy="2538388"/>
          </a:xfrm>
          <a:prstGeom prst="rect">
            <a:avLst/>
          </a:prstGeom>
        </p:spPr>
      </p:pic>
      <p:pic>
        <p:nvPicPr>
          <p:cNvPr id="7" name="図 6">
            <a:extLst>
              <a:ext uri="{FF2B5EF4-FFF2-40B4-BE49-F238E27FC236}">
                <a16:creationId xmlns:a16="http://schemas.microsoft.com/office/drawing/2014/main" id="{A4BADD5F-098B-403E-AA98-5AC6322D909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02049" y="3308148"/>
            <a:ext cx="3245005" cy="2790851"/>
          </a:xfrm>
          <a:prstGeom prst="rect">
            <a:avLst/>
          </a:prstGeom>
          <a:ln>
            <a:solidFill>
              <a:schemeClr val="bg1">
                <a:lumMod val="50000"/>
              </a:schemeClr>
            </a:solidFill>
          </a:ln>
        </p:spPr>
      </p:pic>
    </p:spTree>
    <p:extLst>
      <p:ext uri="{BB962C8B-B14F-4D97-AF65-F5344CB8AC3E}">
        <p14:creationId xmlns:p14="http://schemas.microsoft.com/office/powerpoint/2010/main" val="1064237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30A08EF-8BE6-47A0-8E16-2E2A188A976F}"/>
              </a:ext>
            </a:extLst>
          </p:cNvPr>
          <p:cNvSpPr>
            <a:spLocks noGrp="1"/>
          </p:cNvSpPr>
          <p:nvPr>
            <p:ph type="title"/>
          </p:nvPr>
        </p:nvSpPr>
        <p:spPr>
          <a:xfrm>
            <a:off x="0" y="-40823"/>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参考資料④　その他</a:t>
            </a:r>
          </a:p>
        </p:txBody>
      </p:sp>
      <p:pic>
        <p:nvPicPr>
          <p:cNvPr id="8" name="Picture 2" descr="business_man2_4_think.png (569×773)">
            <a:extLst>
              <a:ext uri="{FF2B5EF4-FFF2-40B4-BE49-F238E27FC236}">
                <a16:creationId xmlns:a16="http://schemas.microsoft.com/office/drawing/2014/main" id="{633C432F-DF2D-44BB-8216-DA5E293E19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2048" y="1393361"/>
            <a:ext cx="1225972" cy="1665512"/>
          </a:xfrm>
          <a:prstGeom prst="rect">
            <a:avLst/>
          </a:prstGeom>
          <a:noFill/>
          <a:extLst>
            <a:ext uri="{909E8E84-426E-40DD-AFC4-6F175D3DCCD1}">
              <a14:hiddenFill xmlns:a14="http://schemas.microsoft.com/office/drawing/2010/main">
                <a:solidFill>
                  <a:srgbClr val="FFFFFF"/>
                </a:solidFill>
              </a14:hiddenFill>
            </a:ext>
          </a:extLst>
        </p:spPr>
      </p:pic>
      <p:sp>
        <p:nvSpPr>
          <p:cNvPr id="9" name="吹き出し: 角を丸めた四角形 8">
            <a:extLst>
              <a:ext uri="{FF2B5EF4-FFF2-40B4-BE49-F238E27FC236}">
                <a16:creationId xmlns:a16="http://schemas.microsoft.com/office/drawing/2014/main" id="{5B6B26E7-DC8A-48E8-9D04-CD4A16E5AC7A}"/>
              </a:ext>
            </a:extLst>
          </p:cNvPr>
          <p:cNvSpPr/>
          <p:nvPr/>
        </p:nvSpPr>
        <p:spPr>
          <a:xfrm>
            <a:off x="2805646" y="1576307"/>
            <a:ext cx="6041791" cy="995455"/>
          </a:xfrm>
          <a:prstGeom prst="wedgeRoundRectCallout">
            <a:avLst>
              <a:gd name="adj1" fmla="val -56843"/>
              <a:gd name="adj2" fmla="val 17763"/>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情報モラル教育の参考となる資料はどんなものがあるかな？</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142AD2F-4AE2-4824-91D5-18806F3916EF}"/>
              </a:ext>
            </a:extLst>
          </p:cNvPr>
          <p:cNvSpPr txBox="1"/>
          <p:nvPr/>
        </p:nvSpPr>
        <p:spPr>
          <a:xfrm>
            <a:off x="2192683" y="6211669"/>
            <a:ext cx="4093385" cy="646331"/>
          </a:xfrm>
          <a:prstGeom prst="rect">
            <a:avLst/>
          </a:prstGeom>
          <a:noFill/>
          <a:ln w="19050">
            <a:solidFill>
              <a:schemeClr val="bg1"/>
            </a:solidFill>
          </a:ln>
        </p:spPr>
        <p:txBody>
          <a:bodyPr wrap="square" rtlCol="0">
            <a:spAutoFit/>
          </a:bodyPr>
          <a:lstStyle/>
          <a:p>
            <a:pPr algn="ctr"/>
            <a:r>
              <a:rPr kumimoji="1" lang="ja-JP" altLang="en-US" dirty="0">
                <a:latin typeface="UD Digi Kyokasho NK-R" panose="02020400000000000000" pitchFamily="18" charset="-128"/>
                <a:ea typeface="UD Digi Kyokasho NK-R" panose="02020400000000000000" pitchFamily="18" charset="-128"/>
              </a:rPr>
              <a:t>総務省</a:t>
            </a:r>
            <a:endParaRPr kumimoji="1" lang="en-US" altLang="ja-JP" dirty="0">
              <a:latin typeface="UD Digi Kyokasho NK-R" panose="02020400000000000000" pitchFamily="18" charset="-128"/>
              <a:ea typeface="UD Digi Kyokasho NK-R" panose="02020400000000000000" pitchFamily="18" charset="-128"/>
            </a:endParaRPr>
          </a:p>
          <a:p>
            <a:pPr algn="ctr"/>
            <a:r>
              <a:rPr kumimoji="1" lang="ja-JP" altLang="en-US" dirty="0">
                <a:latin typeface="UD Digi Kyokasho NK-R" panose="02020400000000000000" pitchFamily="18" charset="-128"/>
                <a:ea typeface="UD Digi Kyokasho NK-R" panose="02020400000000000000" pitchFamily="18" charset="-128"/>
              </a:rPr>
              <a:t>「インターネットトラブル事例集」</a:t>
            </a:r>
            <a:endParaRPr kumimoji="1" lang="en-US" altLang="ja-JP" dirty="0">
              <a:latin typeface="UD Digi Kyokasho NK-R" panose="02020400000000000000" pitchFamily="18" charset="-128"/>
              <a:ea typeface="UD Digi Kyokasho NK-R" panose="02020400000000000000" pitchFamily="18" charset="-128"/>
            </a:endParaRPr>
          </a:p>
        </p:txBody>
      </p:sp>
      <p:pic>
        <p:nvPicPr>
          <p:cNvPr id="4" name="図 3">
            <a:extLst>
              <a:ext uri="{FF2B5EF4-FFF2-40B4-BE49-F238E27FC236}">
                <a16:creationId xmlns:a16="http://schemas.microsoft.com/office/drawing/2014/main" id="{54F851EA-5408-4C38-A270-EA41989999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5647" y="3018378"/>
            <a:ext cx="2867459" cy="3115535"/>
          </a:xfrm>
          <a:prstGeom prst="rect">
            <a:avLst/>
          </a:prstGeom>
          <a:ln>
            <a:solidFill>
              <a:schemeClr val="bg1">
                <a:lumMod val="50000"/>
              </a:schemeClr>
            </a:solidFill>
          </a:ln>
        </p:spPr>
      </p:pic>
      <p:pic>
        <p:nvPicPr>
          <p:cNvPr id="15" name="図 14">
            <a:extLst>
              <a:ext uri="{FF2B5EF4-FFF2-40B4-BE49-F238E27FC236}">
                <a16:creationId xmlns:a16="http://schemas.microsoft.com/office/drawing/2014/main" id="{1B28504A-5872-47FA-82D7-45C6D5A30D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3259" y="2828625"/>
            <a:ext cx="3265887" cy="3292158"/>
          </a:xfrm>
          <a:prstGeom prst="rect">
            <a:avLst/>
          </a:prstGeom>
          <a:ln>
            <a:solidFill>
              <a:schemeClr val="tx1">
                <a:lumMod val="50000"/>
                <a:lumOff val="50000"/>
              </a:schemeClr>
            </a:solidFill>
          </a:ln>
        </p:spPr>
      </p:pic>
      <p:sp>
        <p:nvSpPr>
          <p:cNvPr id="16" name="テキスト ボックス 15">
            <a:extLst>
              <a:ext uri="{FF2B5EF4-FFF2-40B4-BE49-F238E27FC236}">
                <a16:creationId xmlns:a16="http://schemas.microsoft.com/office/drawing/2014/main" id="{9349FF49-2FE8-4DCE-978F-34400DF4B119}"/>
              </a:ext>
            </a:extLst>
          </p:cNvPr>
          <p:cNvSpPr txBox="1"/>
          <p:nvPr/>
        </p:nvSpPr>
        <p:spPr>
          <a:xfrm>
            <a:off x="6979509" y="6211669"/>
            <a:ext cx="4093385" cy="646331"/>
          </a:xfrm>
          <a:prstGeom prst="rect">
            <a:avLst/>
          </a:prstGeom>
          <a:noFill/>
          <a:ln w="19050">
            <a:solidFill>
              <a:schemeClr val="bg1"/>
            </a:solidFill>
          </a:ln>
        </p:spPr>
        <p:txBody>
          <a:bodyPr wrap="square" rtlCol="0">
            <a:spAutoFit/>
          </a:bodyPr>
          <a:lstStyle/>
          <a:p>
            <a:pPr algn="ctr"/>
            <a:r>
              <a:rPr kumimoji="1" lang="ja-JP" altLang="en-US" dirty="0">
                <a:latin typeface="UD Digi Kyokasho NK-R" panose="02020400000000000000" pitchFamily="18" charset="-128"/>
                <a:ea typeface="UD Digi Kyokasho NK-R" panose="02020400000000000000" pitchFamily="18" charset="-128"/>
              </a:rPr>
              <a:t>文化庁</a:t>
            </a:r>
            <a:endParaRPr kumimoji="1" lang="en-US" altLang="ja-JP" dirty="0">
              <a:latin typeface="UD Digi Kyokasho NK-R" panose="02020400000000000000" pitchFamily="18" charset="-128"/>
              <a:ea typeface="UD Digi Kyokasho NK-R" panose="02020400000000000000" pitchFamily="18" charset="-128"/>
            </a:endParaRPr>
          </a:p>
          <a:p>
            <a:pPr algn="ctr"/>
            <a:r>
              <a:rPr kumimoji="1" lang="ja-JP" altLang="en-US" dirty="0">
                <a:latin typeface="UD Digi Kyokasho NK-R" panose="02020400000000000000" pitchFamily="18" charset="-128"/>
                <a:ea typeface="UD Digi Kyokasho NK-R" panose="02020400000000000000" pitchFamily="18" charset="-128"/>
              </a:rPr>
              <a:t>「著作権</a:t>
            </a:r>
            <a:r>
              <a:rPr kumimoji="1" lang="en-US" altLang="ja-JP" dirty="0">
                <a:latin typeface="UD Digi Kyokasho NK-R" panose="02020400000000000000" pitchFamily="18" charset="-128"/>
                <a:ea typeface="UD Digi Kyokasho NK-R" panose="02020400000000000000" pitchFamily="18" charset="-128"/>
              </a:rPr>
              <a:t>Q&amp;A</a:t>
            </a:r>
            <a:r>
              <a:rPr kumimoji="1" lang="ja-JP" altLang="en-US" dirty="0">
                <a:latin typeface="UD Digi Kyokasho NK-R" panose="02020400000000000000" pitchFamily="18" charset="-128"/>
                <a:ea typeface="UD Digi Kyokasho NK-R" panose="02020400000000000000" pitchFamily="18" charset="-128"/>
              </a:rPr>
              <a:t>」</a:t>
            </a:r>
            <a:endParaRPr kumimoji="1" lang="en-US" altLang="ja-JP"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40300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①使う前に</a:t>
            </a:r>
          </a:p>
        </p:txBody>
      </p:sp>
      <p:pic>
        <p:nvPicPr>
          <p:cNvPr id="6" name="Picture 2" descr="business_man2_4_think.png (569×773)">
            <a:extLst>
              <a:ext uri="{FF2B5EF4-FFF2-40B4-BE49-F238E27FC236}">
                <a16:creationId xmlns:a16="http://schemas.microsoft.com/office/drawing/2014/main" id="{ABB524D3-44EC-41BE-A6BC-EF03FE701C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788" y="5214551"/>
            <a:ext cx="1123556" cy="1526378"/>
          </a:xfrm>
          <a:prstGeom prst="rect">
            <a:avLst/>
          </a:prstGeom>
          <a:noFill/>
          <a:extLst>
            <a:ext uri="{909E8E84-426E-40DD-AFC4-6F175D3DCCD1}">
              <a14:hiddenFill xmlns:a14="http://schemas.microsoft.com/office/drawing/2010/main">
                <a:solidFill>
                  <a:srgbClr val="FFFFFF"/>
                </a:solidFill>
              </a14:hiddenFill>
            </a:ext>
          </a:extLst>
        </p:spPr>
      </p:pic>
      <p:sp>
        <p:nvSpPr>
          <p:cNvPr id="7" name="吹き出し: 角を丸めた四角形 6">
            <a:extLst>
              <a:ext uri="{FF2B5EF4-FFF2-40B4-BE49-F238E27FC236}">
                <a16:creationId xmlns:a16="http://schemas.microsoft.com/office/drawing/2014/main" id="{9BF1FE7B-D561-406C-9C82-61ED091A1931}"/>
              </a:ext>
            </a:extLst>
          </p:cNvPr>
          <p:cNvSpPr/>
          <p:nvPr/>
        </p:nvSpPr>
        <p:spPr>
          <a:xfrm>
            <a:off x="471788" y="1458095"/>
            <a:ext cx="2370266" cy="3756456"/>
          </a:xfrm>
          <a:prstGeom prst="wedgeRoundRectCallout">
            <a:avLst>
              <a:gd name="adj1" fmla="val 8846"/>
              <a:gd name="adj2" fmla="val 85762"/>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子どもに</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どんなパスワードを</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設定させようか？</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grpSp>
        <p:nvGrpSpPr>
          <p:cNvPr id="3" name="グループ化 2"/>
          <p:cNvGrpSpPr/>
          <p:nvPr/>
        </p:nvGrpSpPr>
        <p:grpSpPr>
          <a:xfrm>
            <a:off x="3113903" y="1458095"/>
            <a:ext cx="8600305" cy="5282834"/>
            <a:chOff x="3195576" y="1581665"/>
            <a:chExt cx="8370348" cy="4967416"/>
          </a:xfrm>
        </p:grpSpPr>
        <p:pic>
          <p:nvPicPr>
            <p:cNvPr id="5" name="図 4">
              <a:extLst>
                <a:ext uri="{FF2B5EF4-FFF2-40B4-BE49-F238E27FC236}">
                  <a16:creationId xmlns:a16="http://schemas.microsoft.com/office/drawing/2014/main" id="{D725BF7E-5912-4C14-ADAB-C0E8ED92D6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5576" y="1581665"/>
              <a:ext cx="8356197" cy="3064476"/>
            </a:xfrm>
            <a:prstGeom prst="rect">
              <a:avLst/>
            </a:prstGeom>
            <a:ln>
              <a:solidFill>
                <a:schemeClr val="bg1">
                  <a:lumMod val="50000"/>
                </a:schemeClr>
              </a:solidFill>
            </a:ln>
          </p:spPr>
        </p:pic>
        <p:pic>
          <p:nvPicPr>
            <p:cNvPr id="8" name="図 7">
              <a:extLst>
                <a:ext uri="{FF2B5EF4-FFF2-40B4-BE49-F238E27FC236}">
                  <a16:creationId xmlns:a16="http://schemas.microsoft.com/office/drawing/2014/main" id="{B40A565C-4527-4D35-A87D-58C5D43D2E6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95577" y="4689482"/>
              <a:ext cx="8370347" cy="1859599"/>
            </a:xfrm>
            <a:prstGeom prst="rect">
              <a:avLst/>
            </a:prstGeom>
            <a:ln>
              <a:solidFill>
                <a:schemeClr val="bg1">
                  <a:lumMod val="50000"/>
                </a:schemeClr>
              </a:solidFill>
            </a:ln>
          </p:spPr>
        </p:pic>
      </p:grpSp>
    </p:spTree>
    <p:extLst>
      <p:ext uri="{BB962C8B-B14F-4D97-AF65-F5344CB8AC3E}">
        <p14:creationId xmlns:p14="http://schemas.microsoft.com/office/powerpoint/2010/main" val="209848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①使う前に</a:t>
            </a:r>
          </a:p>
        </p:txBody>
      </p:sp>
      <p:sp>
        <p:nvSpPr>
          <p:cNvPr id="9" name="四角形吹き出し 8"/>
          <p:cNvSpPr/>
          <p:nvPr/>
        </p:nvSpPr>
        <p:spPr>
          <a:xfrm>
            <a:off x="5966396" y="1920502"/>
            <a:ext cx="5873261" cy="3403842"/>
          </a:xfrm>
          <a:prstGeom prst="wedgeRectCallout">
            <a:avLst>
              <a:gd name="adj1" fmla="val -5264"/>
              <a:gd name="adj2" fmla="val 74110"/>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　有名な</a:t>
            </a:r>
            <a:r>
              <a:rPr lang="ja-JP" altLang="en-US" sz="2400" dirty="0" err="1">
                <a:solidFill>
                  <a:schemeClr val="tx1"/>
                </a:solidFill>
                <a:latin typeface="UD デジタル 教科書体 NP-B" panose="02020700000000000000" pitchFamily="18" charset="-128"/>
                <a:ea typeface="UD デジタル 教科書体 NP-B" panose="02020700000000000000" pitchFamily="18" charset="-128"/>
              </a:rPr>
              <a:t>ゆる</a:t>
            </a: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キャラのＳＮＳが乗っ取り被害に遭いました。</a:t>
            </a:r>
            <a:endParaRPr lang="en-US" altLang="ja-JP" sz="24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　同じ日に偽アカウントも作成されましたことで、このゆるキャラのアカウントが、旧アカウント、新アカウント、偽アカウントの</a:t>
            </a:r>
            <a:r>
              <a:rPr lang="en-US" altLang="ja-JP" sz="2400" dirty="0">
                <a:solidFill>
                  <a:schemeClr val="tx1"/>
                </a:solidFill>
                <a:latin typeface="UD デジタル 教科書体 NP-B" panose="02020700000000000000" pitchFamily="18" charset="-128"/>
                <a:ea typeface="UD デジタル 教科書体 NP-B" panose="02020700000000000000" pitchFamily="18" charset="-128"/>
              </a:rPr>
              <a:t>3</a:t>
            </a: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つ同時に存在し、運営者や</a:t>
            </a:r>
            <a:r>
              <a:rPr lang="en-US" altLang="ja-JP" sz="2400" dirty="0">
                <a:solidFill>
                  <a:schemeClr val="tx1"/>
                </a:solidFill>
                <a:latin typeface="UD デジタル 教科書体 NP-B" panose="02020700000000000000" pitchFamily="18" charset="-128"/>
                <a:ea typeface="UD デジタル 教科書体 NP-B" panose="02020700000000000000" pitchFamily="18" charset="-128"/>
              </a:rPr>
              <a:t>20,000</a:t>
            </a:r>
            <a:r>
              <a:rPr lang="ja-JP" altLang="en-US" sz="2400" dirty="0">
                <a:solidFill>
                  <a:schemeClr val="tx1"/>
                </a:solidFill>
                <a:latin typeface="UD デジタル 教科書体 NP-B" panose="02020700000000000000" pitchFamily="18" charset="-128"/>
                <a:ea typeface="UD デジタル 教科書体 NP-B" panose="02020700000000000000" pitchFamily="18" charset="-128"/>
              </a:rPr>
              <a:t>人以上いたフォロワーが大混乱に陥る事態となりました。</a:t>
            </a:r>
            <a:endParaRPr lang="ja-JP" altLang="en-US"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4098" name="Picture 2" descr="https://2.bp.blogspot.com/-lafMzeogmJY/VoziDRO79WI/AAAAAAAA2qw/q9bgO9VGT2M/s800/dorobou_account_nottor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130" y="2007221"/>
            <a:ext cx="4928545" cy="40660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心配している人のイラスト（男性）">
            <a:extLst>
              <a:ext uri="{FF2B5EF4-FFF2-40B4-BE49-F238E27FC236}">
                <a16:creationId xmlns:a16="http://schemas.microsoft.com/office/drawing/2014/main" id="{D051D69C-7F28-410A-9AA7-D3B09E8D3C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07878" y="5140351"/>
            <a:ext cx="1369055" cy="166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16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①使う前に</a:t>
            </a:r>
          </a:p>
        </p:txBody>
      </p:sp>
      <p:sp>
        <p:nvSpPr>
          <p:cNvPr id="3" name="四角形吹き出し 2"/>
          <p:cNvSpPr/>
          <p:nvPr/>
        </p:nvSpPr>
        <p:spPr>
          <a:xfrm>
            <a:off x="205740" y="1672682"/>
            <a:ext cx="8057314" cy="5025297"/>
          </a:xfrm>
          <a:prstGeom prst="wedgeRectCallout">
            <a:avLst>
              <a:gd name="adj1" fmla="val 60736"/>
              <a:gd name="adj2" fmla="val 2922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パスワードは、</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u="sng" dirty="0">
                <a:solidFill>
                  <a:srgbClr val="FF0000"/>
                </a:solidFill>
                <a:latin typeface="UD デジタル 教科書体 NP-B" panose="02020700000000000000" pitchFamily="18" charset="-128"/>
                <a:ea typeface="UD デジタル 教科書体 NP-B" panose="02020700000000000000" pitchFamily="18" charset="-128"/>
              </a:rPr>
              <a:t>人に教えない</a:t>
            </a:r>
            <a:r>
              <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200" u="sng" dirty="0">
                <a:solidFill>
                  <a:srgbClr val="FF0000"/>
                </a:solidFill>
                <a:latin typeface="UD デジタル 教科書体 NP-B" panose="02020700000000000000" pitchFamily="18" charset="-128"/>
                <a:ea typeface="UD デジタル 教科書体 NP-B" panose="02020700000000000000" pitchFamily="18" charset="-128"/>
              </a:rPr>
              <a:t>推測されない</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200" u="sng" dirty="0">
                <a:solidFill>
                  <a:srgbClr val="FF0000"/>
                </a:solidFill>
                <a:latin typeface="UD デジタル 教科書体 NP-B" panose="02020700000000000000" pitchFamily="18" charset="-128"/>
                <a:ea typeface="UD デジタル 教科書体 NP-B" panose="02020700000000000000" pitchFamily="18" charset="-128"/>
              </a:rPr>
              <a:t>忘れない</a:t>
            </a:r>
            <a:endParaRPr lang="en-US" altLang="ja-JP" sz="3200" u="sng"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ように管理する必要があります</a:t>
            </a:r>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chemeClr val="tx1"/>
                </a:solidFill>
                <a:latin typeface="UD Digi Kyokasho NK-R" panose="02020400000000000000" pitchFamily="18" charset="-128"/>
                <a:ea typeface="UD Digi Kyokasho NK-R" panose="02020400000000000000" pitchFamily="18" charset="-128"/>
              </a:rPr>
              <a:t>　　</a:t>
            </a:r>
            <a:endParaRPr lang="en-US" altLang="ja-JP" sz="3200" dirty="0">
              <a:solidFill>
                <a:schemeClr val="tx1"/>
              </a:solidFill>
              <a:latin typeface="UD Digi Kyokasho NK-R" panose="02020400000000000000" pitchFamily="18" charset="-128"/>
              <a:ea typeface="UD Digi Kyokasho NK-R" panose="02020400000000000000" pitchFamily="18" charset="-128"/>
            </a:endParaRPr>
          </a:p>
          <a:p>
            <a:r>
              <a:rPr lang="ja-JP" altLang="en-US" sz="2800" dirty="0">
                <a:solidFill>
                  <a:schemeClr val="tx1"/>
                </a:solidFill>
                <a:latin typeface="UD Digi Kyokasho NK-R" panose="02020400000000000000" pitchFamily="18" charset="-128"/>
                <a:ea typeface="UD Digi Kyokasho NK-R" panose="02020400000000000000" pitchFamily="18" charset="-128"/>
              </a:rPr>
              <a:t>　例えば　</a:t>
            </a:r>
            <a:endParaRPr lang="en-US" altLang="ja-JP" sz="2800" dirty="0">
              <a:solidFill>
                <a:schemeClr val="tx1"/>
              </a:solidFill>
              <a:latin typeface="UD Digi Kyokasho NK-R" panose="02020400000000000000" pitchFamily="18" charset="-128"/>
              <a:ea typeface="UD Digi Kyokasho NK-R" panose="02020400000000000000" pitchFamily="18" charset="-128"/>
            </a:endParaRPr>
          </a:p>
          <a:p>
            <a:r>
              <a:rPr lang="ja-JP" altLang="en-US" sz="2800" dirty="0">
                <a:solidFill>
                  <a:schemeClr val="tx1"/>
                </a:solidFill>
                <a:latin typeface="UD Digi Kyokasho NK-R" panose="02020400000000000000" pitchFamily="18" charset="-128"/>
                <a:ea typeface="UD Digi Kyokasho NK-R" panose="02020400000000000000" pitchFamily="18" charset="-128"/>
              </a:rPr>
              <a:t>　・大文字や小文字、数字などの組合せ、複雑に</a:t>
            </a:r>
            <a:endParaRPr lang="en-US" altLang="ja-JP" sz="2800" dirty="0">
              <a:solidFill>
                <a:schemeClr val="tx1"/>
              </a:solidFill>
              <a:latin typeface="UD Digi Kyokasho NK-R" panose="02020400000000000000" pitchFamily="18" charset="-128"/>
              <a:ea typeface="UD Digi Kyokasho NK-R" panose="02020400000000000000" pitchFamily="18" charset="-128"/>
            </a:endParaRPr>
          </a:p>
          <a:p>
            <a:r>
              <a:rPr lang="ja-JP" altLang="en-US" sz="2800" dirty="0">
                <a:solidFill>
                  <a:schemeClr val="tx1"/>
                </a:solidFill>
                <a:latin typeface="UD Digi Kyokasho NK-R" panose="02020400000000000000" pitchFamily="18" charset="-128"/>
                <a:ea typeface="UD Digi Kyokasho NK-R" panose="02020400000000000000" pitchFamily="18" charset="-128"/>
              </a:rPr>
              <a:t>　・８文字以上を目安に</a:t>
            </a:r>
            <a:endParaRPr lang="en-US" altLang="ja-JP" sz="2800" dirty="0">
              <a:solidFill>
                <a:schemeClr val="tx1"/>
              </a:solidFill>
              <a:latin typeface="UD Digi Kyokasho NK-R" panose="02020400000000000000" pitchFamily="18" charset="-128"/>
              <a:ea typeface="UD Digi Kyokasho NK-R" panose="02020400000000000000" pitchFamily="18" charset="-128"/>
            </a:endParaRPr>
          </a:p>
          <a:p>
            <a:r>
              <a:rPr lang="ja-JP" altLang="en-US" sz="2800" dirty="0">
                <a:solidFill>
                  <a:schemeClr val="tx1"/>
                </a:solidFill>
                <a:latin typeface="UD Digi Kyokasho NK-R" panose="02020400000000000000" pitchFamily="18" charset="-128"/>
                <a:ea typeface="UD Digi Kyokasho NK-R" panose="02020400000000000000" pitchFamily="18" charset="-128"/>
              </a:rPr>
              <a:t>　</a:t>
            </a:r>
            <a:endParaRPr lang="en-US" altLang="ja-JP" sz="2800" dirty="0">
              <a:solidFill>
                <a:schemeClr val="tx1"/>
              </a:solidFill>
              <a:latin typeface="UD Digi Kyokasho NK-R" panose="02020400000000000000" pitchFamily="18" charset="-128"/>
              <a:ea typeface="UD Digi Kyokasho NK-R" panose="02020400000000000000" pitchFamily="18" charset="-128"/>
            </a:endParaRPr>
          </a:p>
          <a:p>
            <a:r>
              <a:rPr lang="en-US" altLang="ja-JP" sz="2800" dirty="0">
                <a:solidFill>
                  <a:schemeClr val="tx1"/>
                </a:solidFill>
                <a:latin typeface="UD Digi Kyokasho NK-R" panose="02020400000000000000" pitchFamily="18" charset="-128"/>
                <a:ea typeface="UD Digi Kyokasho NK-R" panose="02020400000000000000" pitchFamily="18" charset="-128"/>
              </a:rPr>
              <a:t>  </a:t>
            </a:r>
            <a:r>
              <a:rPr lang="ja-JP" altLang="en-US" sz="2800" dirty="0">
                <a:solidFill>
                  <a:srgbClr val="FF0000"/>
                </a:solidFill>
                <a:latin typeface="UD Digi Kyokasho NK-R" panose="02020400000000000000" pitchFamily="18" charset="-128"/>
                <a:ea typeface="UD Digi Kyokasho NK-R" panose="02020400000000000000" pitchFamily="18" charset="-128"/>
              </a:rPr>
              <a:t>注意</a:t>
            </a:r>
            <a:r>
              <a:rPr lang="en-US" altLang="ja-JP" sz="2800" dirty="0">
                <a:solidFill>
                  <a:srgbClr val="FF0000"/>
                </a:solidFill>
                <a:latin typeface="UD Digi Kyokasho NK-R" panose="02020400000000000000" pitchFamily="18" charset="-128"/>
                <a:ea typeface="UD Digi Kyokasho NK-R" panose="02020400000000000000" pitchFamily="18" charset="-128"/>
              </a:rPr>
              <a:t>!</a:t>
            </a:r>
            <a:r>
              <a:rPr lang="ja-JP" altLang="en-US" sz="2800" dirty="0">
                <a:solidFill>
                  <a:schemeClr val="tx1"/>
                </a:solidFill>
                <a:latin typeface="UD Digi Kyokasho NK-R" panose="02020400000000000000" pitchFamily="18" charset="-128"/>
                <a:ea typeface="UD Digi Kyokasho NK-R" panose="02020400000000000000" pitchFamily="18" charset="-128"/>
              </a:rPr>
              <a:t>　短すぎるもの</a:t>
            </a:r>
            <a:endParaRPr lang="en-US" altLang="ja-JP" sz="2800" dirty="0">
              <a:solidFill>
                <a:schemeClr val="tx1"/>
              </a:solidFill>
              <a:latin typeface="UD Digi Kyokasho NK-R" panose="02020400000000000000" pitchFamily="18" charset="-128"/>
              <a:ea typeface="UD Digi Kyokasho NK-R" panose="02020400000000000000" pitchFamily="18" charset="-128"/>
            </a:endParaRPr>
          </a:p>
          <a:p>
            <a:r>
              <a:rPr lang="ja-JP" altLang="en-US" sz="2800" dirty="0">
                <a:solidFill>
                  <a:schemeClr val="tx1"/>
                </a:solidFill>
                <a:latin typeface="UD Digi Kyokasho NK-R" panose="02020400000000000000" pitchFamily="18" charset="-128"/>
                <a:ea typeface="UD Digi Kyokasho NK-R" panose="02020400000000000000" pitchFamily="18" charset="-128"/>
              </a:rPr>
              <a:t>　　　　　　 名前、誕生日等の推測されやすいもの</a:t>
            </a:r>
            <a:endParaRPr kumimoji="1" lang="ja-JP" altLang="en-US" sz="2800" dirty="0">
              <a:solidFill>
                <a:schemeClr val="tx1"/>
              </a:solidFill>
              <a:latin typeface="UD Digi Kyokasho NK-R" panose="02020400000000000000" pitchFamily="18" charset="-128"/>
              <a:ea typeface="UD Digi Kyokasho NK-R" panose="02020400000000000000" pitchFamily="18" charset="-128"/>
            </a:endParaRPr>
          </a:p>
        </p:txBody>
      </p:sp>
      <p:pic>
        <p:nvPicPr>
          <p:cNvPr id="9" name="図 8">
            <a:extLst>
              <a:ext uri="{FF2B5EF4-FFF2-40B4-BE49-F238E27FC236}">
                <a16:creationId xmlns:a16="http://schemas.microsoft.com/office/drawing/2014/main" id="{6CC33E02-9FBB-4D59-A7EB-01003F5137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36828" y="1672682"/>
            <a:ext cx="2824912" cy="2126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https://3.bp.blogspot.com/-o8ptxFTicXs/VwdI4KYO1RI/AAAAAAAA5mg/51gFWZ_LKjky672eMS1jO6wCYtAH-EaOw/s800/job_teacher_man.png">
            <a:extLst>
              <a:ext uri="{FF2B5EF4-FFF2-40B4-BE49-F238E27FC236}">
                <a16:creationId xmlns:a16="http://schemas.microsoft.com/office/drawing/2014/main" id="{5E68B004-4205-4D1D-A33D-47E4F445DD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6828" y="4852508"/>
            <a:ext cx="1476782" cy="201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38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2238B1C-EA38-4455-A496-CD5C3B7829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104" y="1418944"/>
            <a:ext cx="5243086" cy="5436320"/>
          </a:xfrm>
          <a:prstGeom prst="rect">
            <a:avLst/>
          </a:prstGeom>
        </p:spPr>
      </p:pic>
      <p:sp>
        <p:nvSpPr>
          <p:cNvPr id="10" name="吹き出し: 角を丸めた四角形 9">
            <a:extLst>
              <a:ext uri="{FF2B5EF4-FFF2-40B4-BE49-F238E27FC236}">
                <a16:creationId xmlns:a16="http://schemas.microsoft.com/office/drawing/2014/main" id="{B4657C9E-F661-4DBC-9D14-866353E6F7CE}"/>
              </a:ext>
            </a:extLst>
          </p:cNvPr>
          <p:cNvSpPr/>
          <p:nvPr/>
        </p:nvSpPr>
        <p:spPr>
          <a:xfrm>
            <a:off x="5609063" y="1828800"/>
            <a:ext cx="6266986" cy="4482790"/>
          </a:xfrm>
          <a:prstGeom prst="wedgeRoundRectCallout">
            <a:avLst>
              <a:gd name="adj1" fmla="val -61224"/>
              <a:gd name="adj2" fmla="val 21952"/>
              <a:gd name="adj3" fmla="val 16667"/>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①使う前に</a:t>
            </a:r>
          </a:p>
        </p:txBody>
      </p:sp>
      <p:pic>
        <p:nvPicPr>
          <p:cNvPr id="8" name="図 7">
            <a:extLst>
              <a:ext uri="{FF2B5EF4-FFF2-40B4-BE49-F238E27FC236}">
                <a16:creationId xmlns:a16="http://schemas.microsoft.com/office/drawing/2014/main" id="{29A5F539-43CE-4C69-B233-12EE97FB0A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6898" y="2093720"/>
            <a:ext cx="5551316" cy="3952950"/>
          </a:xfrm>
          <a:prstGeom prst="rect">
            <a:avLst/>
          </a:prstGeom>
        </p:spPr>
      </p:pic>
    </p:spTree>
    <p:extLst>
      <p:ext uri="{BB962C8B-B14F-4D97-AF65-F5344CB8AC3E}">
        <p14:creationId xmlns:p14="http://schemas.microsoft.com/office/powerpoint/2010/main" val="53231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②写真を撮る</a:t>
            </a:r>
          </a:p>
        </p:txBody>
      </p:sp>
      <p:pic>
        <p:nvPicPr>
          <p:cNvPr id="6" name="Picture 2" descr="business_man2_4_think.png (569×773)">
            <a:extLst>
              <a:ext uri="{FF2B5EF4-FFF2-40B4-BE49-F238E27FC236}">
                <a16:creationId xmlns:a16="http://schemas.microsoft.com/office/drawing/2014/main" id="{ABB524D3-44EC-41BE-A6BC-EF03FE701C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929" y="5436973"/>
            <a:ext cx="1000468" cy="135916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4"/>
          <a:stretch>
            <a:fillRect/>
          </a:stretch>
        </p:blipFill>
        <p:spPr>
          <a:xfrm>
            <a:off x="3328864" y="1418652"/>
            <a:ext cx="8758662" cy="5392051"/>
          </a:xfrm>
          <a:prstGeom prst="rect">
            <a:avLst/>
          </a:prstGeom>
        </p:spPr>
      </p:pic>
      <p:sp>
        <p:nvSpPr>
          <p:cNvPr id="8" name="吹き出し: 角を丸めた四角形 6">
            <a:extLst>
              <a:ext uri="{FF2B5EF4-FFF2-40B4-BE49-F238E27FC236}">
                <a16:creationId xmlns:a16="http://schemas.microsoft.com/office/drawing/2014/main" id="{9BF1FE7B-D561-406C-9C82-61ED091A1931}"/>
              </a:ext>
            </a:extLst>
          </p:cNvPr>
          <p:cNvSpPr/>
          <p:nvPr/>
        </p:nvSpPr>
        <p:spPr>
          <a:xfrm>
            <a:off x="222421" y="1418651"/>
            <a:ext cx="3106443" cy="4018321"/>
          </a:xfrm>
          <a:prstGeom prst="wedgeRoundRectCallout">
            <a:avLst>
              <a:gd name="adj1" fmla="val 9484"/>
              <a:gd name="adj2" fmla="val 65544"/>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１人１台端末の</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カメラ機能を使う前に</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どんなことを</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指導しておけば</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よいのだろう？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23292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ECB2C-AE86-44E2-8E7B-699D230515CF}"/>
              </a:ext>
            </a:extLst>
          </p:cNvPr>
          <p:cNvSpPr>
            <a:spLocks noGrp="1"/>
          </p:cNvSpPr>
          <p:nvPr>
            <p:ph type="title"/>
          </p:nvPr>
        </p:nvSpPr>
        <p:spPr>
          <a:xfrm>
            <a:off x="0" y="0"/>
            <a:ext cx="12192000" cy="1360268"/>
          </a:xfrm>
          <a:solidFill>
            <a:schemeClr val="bg2"/>
          </a:solidFill>
        </p:spPr>
        <p:txBody>
          <a:bodyPr>
            <a:normAutofit/>
          </a:bodyPr>
          <a:lstStyle/>
          <a:p>
            <a:r>
              <a:rPr kumimoji="1" lang="ja-JP" altLang="en-US" sz="5200" dirty="0">
                <a:latin typeface="UD デジタル 教科書体 NP-B" panose="02020700000000000000" pitchFamily="18" charset="-128"/>
                <a:ea typeface="UD デジタル 教科書体 NP-B" panose="02020700000000000000" pitchFamily="18" charset="-128"/>
              </a:rPr>
              <a:t>②写真を撮る</a:t>
            </a:r>
          </a:p>
        </p:txBody>
      </p:sp>
      <p:pic>
        <p:nvPicPr>
          <p:cNvPr id="8" name="図 7"/>
          <p:cNvPicPr>
            <a:picLocks noChangeAspect="1"/>
          </p:cNvPicPr>
          <p:nvPr/>
        </p:nvPicPr>
        <p:blipFill>
          <a:blip r:embed="rId3"/>
          <a:stretch>
            <a:fillRect/>
          </a:stretch>
        </p:blipFill>
        <p:spPr>
          <a:xfrm>
            <a:off x="365760" y="1444510"/>
            <a:ext cx="9819944" cy="3538297"/>
          </a:xfrm>
          <a:prstGeom prst="rect">
            <a:avLst/>
          </a:prstGeom>
        </p:spPr>
      </p:pic>
      <p:sp>
        <p:nvSpPr>
          <p:cNvPr id="9" name="四角形吹き出し 8"/>
          <p:cNvSpPr/>
          <p:nvPr/>
        </p:nvSpPr>
        <p:spPr>
          <a:xfrm>
            <a:off x="427057" y="4989022"/>
            <a:ext cx="9819945" cy="1369666"/>
          </a:xfrm>
          <a:prstGeom prst="wedgeRectCallout">
            <a:avLst>
              <a:gd name="adj1" fmla="val 55641"/>
              <a:gd name="adj2" fmla="val -4641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　学校の帰りに制服のまま線路に立ち入り、　　　　　　　あっという間に特定されて学校名</a:t>
            </a:r>
            <a:endPar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大はしゃぎで写真を撮影。仲間に見せよう　　　　　　　や名前が晒され、警察に通報が。鉄</a:t>
            </a:r>
            <a:endPar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と、ＳＮＳにアップしました。　　　　　　　　　　　　道営業法違反等の罪で家裁に送致さ</a:t>
            </a:r>
            <a:endPar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rPr>
              <a:t>　　　　　　　　　　　　　　　　　　　　　　　　　　れ、抗議の電話やメッセージが</a:t>
            </a:r>
            <a:r>
              <a:rPr kumimoji="1" lang="en-US" altLang="ja-JP" dirty="0">
                <a:solidFill>
                  <a:srgbClr val="000000"/>
                </a:solidFill>
                <a:latin typeface="UD デジタル 教科書体 NP-B" panose="02020700000000000000" pitchFamily="18" charset="-128"/>
                <a:ea typeface="UD デジタル 教科書体 NP-B" panose="02020700000000000000" pitchFamily="18" charset="-128"/>
              </a:rPr>
              <a:t>…</a:t>
            </a:r>
            <a:r>
              <a:rPr kumimoji="1" lang="ja-JP" altLang="en-US" dirty="0" err="1">
                <a:solidFill>
                  <a:srgbClr val="000000"/>
                </a:solidFill>
                <a:latin typeface="UD デジタル 教科書体 NP-B" panose="02020700000000000000" pitchFamily="18" charset="-128"/>
                <a:ea typeface="UD デジタル 教科書体 NP-B" panose="02020700000000000000" pitchFamily="18" charset="-128"/>
              </a:rPr>
              <a:t>。</a:t>
            </a:r>
            <a:endParaRPr kumimoji="1" lang="ja-JP" altLang="en-US" dirty="0">
              <a:solidFill>
                <a:srgbClr val="000000"/>
              </a:solidFill>
              <a:latin typeface="UD デジタル 教科書体 NP-B" panose="02020700000000000000" pitchFamily="18" charset="-128"/>
              <a:ea typeface="UD デジタル 教科書体 NP-B" panose="02020700000000000000" pitchFamily="18" charset="-128"/>
            </a:endParaRPr>
          </a:p>
        </p:txBody>
      </p:sp>
      <p:pic>
        <p:nvPicPr>
          <p:cNvPr id="1026" name="Picture 2" descr="心配している人のイラスト（男性）">
            <a:extLst>
              <a:ext uri="{FF2B5EF4-FFF2-40B4-BE49-F238E27FC236}">
                <a16:creationId xmlns:a16="http://schemas.microsoft.com/office/drawing/2014/main" id="{C8E06DCF-2D56-4C4A-BDBC-6FD3C15D2F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69358" y="4262211"/>
            <a:ext cx="1036721" cy="126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800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7090F9A2-D109-462B-B91A-2667550417A5}" vid="{B991538F-0ED9-453A-80F4-7384A1EC523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13682</TotalTime>
  <Words>5578</Words>
  <Application>Microsoft Office PowerPoint</Application>
  <PresentationFormat>ワイド画面</PresentationFormat>
  <Paragraphs>449</Paragraphs>
  <Slides>31</Slides>
  <Notes>31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ＭＳ Ｐゴシック</vt:lpstr>
      <vt:lpstr>ＭＳ ゴシック</vt:lpstr>
      <vt:lpstr>UD Digi Kyokasho NK-R</vt:lpstr>
      <vt:lpstr>UD デジタル 教科書体 NP-B</vt:lpstr>
      <vt:lpstr>游ゴシック</vt:lpstr>
      <vt:lpstr>Arial</vt:lpstr>
      <vt:lpstr>Arial Black</vt:lpstr>
      <vt:lpstr>Office テーマ</vt:lpstr>
      <vt:lpstr>PowerPoint プレゼンテーション</vt:lpstr>
      <vt:lpstr>PowerPoint プレゼンテーション</vt:lpstr>
      <vt:lpstr>PowerPoint プレゼンテーション</vt:lpstr>
      <vt:lpstr>①使う前に</vt:lpstr>
      <vt:lpstr>①使う前に</vt:lpstr>
      <vt:lpstr>①使う前に</vt:lpstr>
      <vt:lpstr>①使う前に</vt:lpstr>
      <vt:lpstr>②写真を撮る</vt:lpstr>
      <vt:lpstr>②写真を撮る</vt:lpstr>
      <vt:lpstr>②写真を撮る</vt:lpstr>
      <vt:lpstr>③調べる</vt:lpstr>
      <vt:lpstr>③調べる</vt:lpstr>
      <vt:lpstr>③調べる</vt:lpstr>
      <vt:lpstr>④考える（⑧家で使う）</vt:lpstr>
      <vt:lpstr>④考える（⑧家で使う）</vt:lpstr>
      <vt:lpstr>④考える（⑧家で使う）</vt:lpstr>
      <vt:lpstr>⑧家で使う（④考える）</vt:lpstr>
      <vt:lpstr>⑧家で使う（④考える）</vt:lpstr>
      <vt:lpstr>⑤共有する（⑦交流する）</vt:lpstr>
      <vt:lpstr>⑤共有する（⑦交流する）</vt:lpstr>
      <vt:lpstr>⑤共有する（⑦交流する）</vt:lpstr>
      <vt:lpstr>⑦交流する（ ⑤共有する）</vt:lpstr>
      <vt:lpstr>⑦交流する（ ⑤共有する）</vt:lpstr>
      <vt:lpstr>⑥つくる</vt:lpstr>
      <vt:lpstr>⑥つくる</vt:lpstr>
      <vt:lpstr>⑥つくる</vt:lpstr>
      <vt:lpstr>PowerPoint プレゼンテーション</vt:lpstr>
      <vt:lpstr>参考資料①「兵庫県教育委員会」</vt:lpstr>
      <vt:lpstr>参考資料②「兵庫県」</vt:lpstr>
      <vt:lpstr>参考資料③「文部科学省」</vt:lpstr>
      <vt:lpstr>参考資料④　その他</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林　昇吾</dc:creator>
  <cp:lastModifiedBy>上田　剛</cp:lastModifiedBy>
  <cp:revision>269</cp:revision>
  <cp:lastPrinted>2023-02-08T04:42:31Z</cp:lastPrinted>
  <dcterms:created xsi:type="dcterms:W3CDTF">2022-07-11T04:10:25Z</dcterms:created>
  <dcterms:modified xsi:type="dcterms:W3CDTF">2023-03-10T04:54:25Z</dcterms:modified>
</cp:coreProperties>
</file>