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6" r:id="rId2"/>
    <p:sldId id="337" r:id="rId3"/>
    <p:sldId id="440" r:id="rId4"/>
    <p:sldId id="456" r:id="rId5"/>
    <p:sldId id="441" r:id="rId6"/>
    <p:sldId id="454" r:id="rId7"/>
    <p:sldId id="442" r:id="rId8"/>
    <p:sldId id="455" r:id="rId9"/>
    <p:sldId id="451" r:id="rId10"/>
    <p:sldId id="452" r:id="rId11"/>
    <p:sldId id="453" r:id="rId12"/>
    <p:sldId id="443" r:id="rId13"/>
    <p:sldId id="350" r:id="rId14"/>
    <p:sldId id="447" r:id="rId15"/>
  </p:sldIdLst>
  <p:sldSz cx="10693400" cy="7561263"/>
  <p:notesSz cx="6807200" cy="9939338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21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76965" autoAdjust="0"/>
  </p:normalViewPr>
  <p:slideViewPr>
    <p:cSldViewPr>
      <p:cViewPr varScale="1">
        <p:scale>
          <a:sx n="50" d="100"/>
          <a:sy n="50" d="100"/>
        </p:scale>
        <p:origin x="1986" y="60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30736A67-AD14-41C6-8418-B778D7A53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47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4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4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A12D574F-5630-4DEF-946E-546ED528F2A5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434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4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ADEC57BB-D94C-48D6-93FC-F686BDF83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61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02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自分が楽しいなぁと思えることを。</a:t>
            </a:r>
            <a:endParaRPr kumimoji="1" lang="en-US" altLang="ja-JP" dirty="0"/>
          </a:p>
          <a:p>
            <a:r>
              <a:rPr kumimoji="1" lang="ja-JP" altLang="en-US" dirty="0"/>
              <a:t>力をぬいて、ぼちぼちいきましょう。</a:t>
            </a:r>
            <a:endParaRPr kumimoji="1" lang="en-US" altLang="ja-JP" dirty="0"/>
          </a:p>
          <a:p>
            <a:r>
              <a:rPr kumimoji="1" lang="ja-JP" altLang="en-US" dirty="0"/>
              <a:t>ぜひ寝る前にとかに</a:t>
            </a:r>
            <a:r>
              <a:rPr kumimoji="1" lang="ja-JP" altLang="en-US" dirty="0" err="1"/>
              <a:t>ぎゅ</a:t>
            </a:r>
            <a:r>
              <a:rPr kumimoji="1" lang="ja-JP" altLang="en-US" dirty="0"/>
              <a:t>ーとふわ～とやってみてね。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21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25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こんなことがあっても、今のこの状況だと特におかしいわけではない。</a:t>
            </a:r>
            <a:endParaRPr kumimoji="1" lang="en-US" altLang="ja-JP" dirty="0"/>
          </a:p>
          <a:p>
            <a:r>
              <a:rPr kumimoji="1" lang="ja-JP" altLang="en-US" dirty="0"/>
              <a:t>今後こういうことがあるかもしれない。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70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おうちの人もそんなことありませんか？</a:t>
            </a:r>
            <a:endParaRPr kumimoji="1" lang="en-US" altLang="ja-JP" dirty="0"/>
          </a:p>
          <a:p>
            <a:r>
              <a:rPr kumimoji="1" lang="ja-JP" altLang="en-US" dirty="0"/>
              <a:t>おうちの人にも教えてあげてね。</a:t>
            </a:r>
            <a:endParaRPr kumimoji="1" lang="en-US" altLang="ja-JP" dirty="0"/>
          </a:p>
          <a:p>
            <a:r>
              <a:rPr kumimoji="1" lang="ja-JP" altLang="en-US" dirty="0"/>
              <a:t>一緒にお休みの日にしてみてね。</a:t>
            </a:r>
            <a:endParaRPr kumimoji="1" lang="en-US" altLang="ja-JP" dirty="0"/>
          </a:p>
          <a:p>
            <a:r>
              <a:rPr kumimoji="1" lang="ja-JP" altLang="en-US" dirty="0"/>
              <a:t>心をほぐすために、まずは身体をほぐしてみましょう。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35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低学年や小さい子は（高学年がしても</a:t>
            </a:r>
            <a:r>
              <a:rPr kumimoji="1" lang="en-US" altLang="ja-JP" dirty="0"/>
              <a:t>OK</a:t>
            </a:r>
            <a:r>
              <a:rPr kumimoji="1" lang="ja-JP" altLang="en-US" dirty="0"/>
              <a:t>）親指を身体の前に出してそこに向かって息をはくのもいい。</a:t>
            </a:r>
            <a:endParaRPr kumimoji="1" lang="en-US" altLang="ja-JP" dirty="0"/>
          </a:p>
          <a:p>
            <a:r>
              <a:rPr kumimoji="1" lang="ja-JP" altLang="en-US" dirty="0"/>
              <a:t>慣れてきたら自分でカウントしながら自分のペースで。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49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力をぬきましょう。</a:t>
            </a:r>
            <a:endParaRPr kumimoji="1" lang="en-US" altLang="ja-JP" dirty="0"/>
          </a:p>
          <a:p>
            <a:r>
              <a:rPr kumimoji="1" lang="ja-JP" altLang="en-US" dirty="0"/>
              <a:t>ただ力をぬくだけだと割と難しい（特に大人はなかなか力をぬけなかったりする）</a:t>
            </a:r>
            <a:endParaRPr kumimoji="1" lang="en-US" altLang="ja-JP" dirty="0"/>
          </a:p>
          <a:p>
            <a:r>
              <a:rPr kumimoji="1" lang="ja-JP" altLang="en-US" dirty="0"/>
              <a:t>力をぬくために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度力をいれてみる。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1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05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0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21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寝る前の布団の中ならこのまま寝て</a:t>
            </a:r>
            <a:r>
              <a:rPr kumimoji="1" lang="en-US" altLang="ja-JP" dirty="0"/>
              <a:t>OK</a:t>
            </a:r>
            <a:r>
              <a:rPr kumimoji="1" lang="ja-JP" altLang="en-US" dirty="0" err="1"/>
              <a:t>。</a:t>
            </a:r>
            <a:endParaRPr kumimoji="1" lang="en-US" altLang="ja-JP" dirty="0"/>
          </a:p>
          <a:p>
            <a:r>
              <a:rPr kumimoji="1" lang="ja-JP" altLang="en-US" dirty="0"/>
              <a:t>日中や学校でする場合（した場合）は必ず覚醒させる。</a:t>
            </a:r>
            <a:endParaRPr kumimoji="1" lang="en-US" altLang="ja-JP" dirty="0"/>
          </a:p>
          <a:p>
            <a:r>
              <a:rPr kumimoji="1" lang="ja-JP" altLang="en-US" dirty="0"/>
              <a:t>でないと、</a:t>
            </a:r>
            <a:r>
              <a:rPr kumimoji="1" lang="ja-JP" altLang="en-US" dirty="0" err="1"/>
              <a:t>ぼ</a:t>
            </a:r>
            <a:r>
              <a:rPr kumimoji="1" lang="ja-JP" altLang="en-US" dirty="0"/>
              <a:t>ーっとしたままになってしまう。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57BB-D94C-48D6-93FC-F686BDF832A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84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NAKA SAKIKO(WORK)\Documents\○ysstaff\46.ランサーズ\0515_PPTテンプレート\採用\ys05_02\ys05_02_top_mo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8" y="-1"/>
            <a:ext cx="10703148" cy="75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66280" y="2348894"/>
            <a:ext cx="7560841" cy="1620771"/>
          </a:xfrm>
        </p:spPr>
        <p:txBody>
          <a:bodyPr>
            <a:normAutofit/>
          </a:bodyPr>
          <a:lstStyle>
            <a:lvl1pPr algn="ctr">
              <a:defRPr sz="36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0" cy="12241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52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25A3-025D-4AF1-A774-493A4AE1567B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65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7B3D6"/>
              </a:buClr>
              <a:defRPr/>
            </a:lvl1pPr>
            <a:lvl2pPr>
              <a:buClr>
                <a:srgbClr val="37B3D6"/>
              </a:buClr>
              <a:defRPr/>
            </a:lvl2pPr>
            <a:lvl3pPr>
              <a:buClr>
                <a:srgbClr val="37B3D6"/>
              </a:buClr>
              <a:defRPr/>
            </a:lvl3pPr>
            <a:lvl4pPr>
              <a:buClr>
                <a:srgbClr val="37B3D6"/>
              </a:buClr>
              <a:defRPr/>
            </a:lvl4pPr>
            <a:lvl5pPr>
              <a:buClr>
                <a:srgbClr val="37B3D6"/>
              </a:buClr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25A3-025D-4AF1-A774-493A4AE1567B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9806-35A9-4073-988C-0097B6124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77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NAKA SAKIKO(WORK)\Documents\○ysstaff\46.ランサーズ\0515_PPTテンプレート\採用\ys05_02\ys05_02_コンテンツ_mot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85324" cy="19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607745" y="302802"/>
            <a:ext cx="8550984" cy="110156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1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1" y="712248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25A3-025D-4AF1-A774-493A4AE1567B}" type="datetimeFigureOut">
              <a:rPr lang="ja-JP" altLang="en-US" smtClean="0"/>
              <a:pPr/>
              <a:t>2020/11/17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12248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4" y="712248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9806-35A9-4073-988C-0097B6124D6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4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1043036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342893" indent="-342893" algn="l" defTabSz="1043036" rtl="0" eaLnBrk="1" latinLnBrk="0" hangingPunct="1">
        <a:spcBef>
          <a:spcPct val="20000"/>
        </a:spcBef>
        <a:buClr>
          <a:srgbClr val="87AD65"/>
        </a:buClr>
        <a:buSzPct val="80000"/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847466" indent="-325949" algn="l" defTabSz="1043036" rtl="0" eaLnBrk="1" latinLnBrk="0" hangingPunct="1">
        <a:spcBef>
          <a:spcPct val="20000"/>
        </a:spcBef>
        <a:buClr>
          <a:srgbClr val="87AD65"/>
        </a:buClr>
        <a:buSzPct val="80000"/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1303795" indent="-260759" algn="l" defTabSz="1043036" rtl="0" eaLnBrk="1" latinLnBrk="0" hangingPunct="1">
        <a:spcBef>
          <a:spcPct val="20000"/>
        </a:spcBef>
        <a:buClr>
          <a:srgbClr val="87AD65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j-ea"/>
          <a:ea typeface="+mj-ea"/>
          <a:cs typeface="+mn-cs"/>
        </a:defRPr>
      </a:lvl3pPr>
      <a:lvl4pPr marL="1825313" indent="-260759" algn="l" defTabSz="1043036" rtl="0" eaLnBrk="1" latinLnBrk="0" hangingPunct="1">
        <a:spcBef>
          <a:spcPct val="20000"/>
        </a:spcBef>
        <a:buClr>
          <a:srgbClr val="87AD65"/>
        </a:buClr>
        <a:buFont typeface="Arial" panose="020B0604020202020204" pitchFamily="34" charset="0"/>
        <a:buChar char="–"/>
        <a:defRPr kumimoji="1" sz="1400" kern="1200">
          <a:solidFill>
            <a:schemeClr val="tx1"/>
          </a:solidFill>
          <a:latin typeface="+mj-ea"/>
          <a:ea typeface="+mj-ea"/>
          <a:cs typeface="+mn-cs"/>
        </a:defRPr>
      </a:lvl4pPr>
      <a:lvl5pPr marL="2346831" indent="-260759" algn="l" defTabSz="104303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400" kern="1200">
          <a:solidFill>
            <a:schemeClr val="tx1"/>
          </a:solidFill>
          <a:latin typeface="+mj-ea"/>
          <a:ea typeface="+mj-ea"/>
          <a:cs typeface="+mn-cs"/>
        </a:defRPr>
      </a:lvl5pPr>
      <a:lvl6pPr marL="2868349" indent="-260759" algn="l" defTabSz="10430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867" indent="-260759" algn="l" defTabSz="10430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385" indent="-260759" algn="l" defTabSz="10430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03" indent="-260759" algn="l" defTabSz="10430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3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18" algn="l" defTabSz="104303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36" algn="l" defTabSz="104303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54" algn="l" defTabSz="104303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072" algn="l" defTabSz="104303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590" algn="l" defTabSz="104303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08" algn="l" defTabSz="104303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26" algn="l" defTabSz="104303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144" algn="l" defTabSz="104303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97756" y="1980431"/>
            <a:ext cx="10153128" cy="3005052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6000" b="1" dirty="0"/>
              <a:t>リラックスしてすごそう</a:t>
            </a:r>
            <a:endParaRPr lang="en-US" altLang="ja-JP" sz="6000" b="1" dirty="0"/>
          </a:p>
          <a:p>
            <a:pPr>
              <a:lnSpc>
                <a:spcPct val="150000"/>
              </a:lnSpc>
            </a:pPr>
            <a:r>
              <a:rPr lang="ja-JP" altLang="en-US" sz="4300" b="1"/>
              <a:t>～からだもこころもゆったりと～</a:t>
            </a:r>
            <a:endParaRPr lang="ja-JP" altLang="en-US" sz="43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1" y="5132949"/>
            <a:ext cx="1764091" cy="21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-27632" y="6012879"/>
            <a:ext cx="10693400" cy="1296144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 defTabSz="1043036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</a:rPr>
              <a:t>あしが　すっきり　したかな☺</a:t>
            </a:r>
            <a:endParaRPr lang="ja-JP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8108" y="252239"/>
            <a:ext cx="10685014" cy="144016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 defTabSz="1043036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700" b="1" dirty="0">
                <a:solidFill>
                  <a:schemeClr val="tx2">
                    <a:lumMod val="75000"/>
                  </a:schemeClr>
                </a:solidFill>
              </a:rPr>
              <a:t>①かかとを押し出すように</a:t>
            </a:r>
            <a:r>
              <a:rPr lang="ja-JP" altLang="en-US" sz="3700" b="1" dirty="0" err="1">
                <a:solidFill>
                  <a:schemeClr val="tx2">
                    <a:lumMod val="75000"/>
                  </a:schemeClr>
                </a:solidFill>
              </a:rPr>
              <a:t>ぎゅ</a:t>
            </a:r>
            <a:r>
              <a:rPr lang="ja-JP" altLang="en-US" sz="3700" b="1" dirty="0">
                <a:solidFill>
                  <a:schemeClr val="tx2">
                    <a:lumMod val="75000"/>
                  </a:schemeClr>
                </a:solidFill>
              </a:rPr>
              <a:t>ーっと力をいれる</a:t>
            </a:r>
            <a:endParaRPr lang="en-US" altLang="ja-JP" sz="3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1321909"/>
            <a:ext cx="4734632" cy="4734632"/>
          </a:xfrm>
          <a:prstGeom prst="rect">
            <a:avLst/>
          </a:prstGeom>
        </p:spPr>
      </p:pic>
      <p:sp>
        <p:nvSpPr>
          <p:cNvPr id="7" name="U ターン矢印 6"/>
          <p:cNvSpPr/>
          <p:nvPr/>
        </p:nvSpPr>
        <p:spPr>
          <a:xfrm rot="6582518" flipH="1">
            <a:off x="5020691" y="4891224"/>
            <a:ext cx="679849" cy="708593"/>
          </a:xfrm>
          <a:prstGeom prst="utur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040772" y="1321909"/>
            <a:ext cx="5790683" cy="208823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 defTabSz="1043036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②</a:t>
            </a:r>
            <a:r>
              <a:rPr lang="ja-JP" altLang="en-US" sz="4000" b="1" dirty="0" err="1">
                <a:solidFill>
                  <a:schemeClr val="tx2">
                    <a:lumMod val="75000"/>
                  </a:schemeClr>
                </a:solidFill>
              </a:rPr>
              <a:t>ふわっと</a:t>
            </a: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力をぬく</a:t>
            </a:r>
            <a:endParaRPr lang="en-US" altLang="ja-JP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2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8108" y="6156895"/>
            <a:ext cx="10693202" cy="1296144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 defTabSz="1043036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</a:rPr>
              <a:t>かたが　ほぐれたかな☺</a:t>
            </a:r>
            <a:endParaRPr lang="ja-JP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35820" y="252238"/>
            <a:ext cx="10693202" cy="1788139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 defTabSz="1043036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①肩を</a:t>
            </a:r>
            <a:r>
              <a:rPr lang="ja-JP" altLang="en-US" sz="4000" b="1" dirty="0" err="1">
                <a:solidFill>
                  <a:schemeClr val="tx2">
                    <a:lumMod val="75000"/>
                  </a:schemeClr>
                </a:solidFill>
              </a:rPr>
              <a:t>ぎゅ</a:t>
            </a: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ーっとあげる　　</a:t>
            </a:r>
            <a:endParaRPr lang="en-US" altLang="ja-JP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②</a:t>
            </a:r>
            <a:r>
              <a:rPr lang="ja-JP" altLang="en-US" sz="4000" b="1" dirty="0" err="1">
                <a:solidFill>
                  <a:schemeClr val="tx2">
                    <a:lumMod val="75000"/>
                  </a:schemeClr>
                </a:solidFill>
              </a:rPr>
              <a:t>ふわっと</a:t>
            </a: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力をぬく</a:t>
            </a:r>
            <a:endParaRPr lang="ja-JP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6" y="2628503"/>
            <a:ext cx="3541791" cy="35283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0" y="2628503"/>
            <a:ext cx="3541791" cy="3528392"/>
          </a:xfrm>
          <a:prstGeom prst="rect">
            <a:avLst/>
          </a:prstGeom>
        </p:spPr>
      </p:pic>
      <p:sp>
        <p:nvSpPr>
          <p:cNvPr id="7" name="上矢印 6"/>
          <p:cNvSpPr/>
          <p:nvPr/>
        </p:nvSpPr>
        <p:spPr>
          <a:xfrm>
            <a:off x="2191733" y="3847603"/>
            <a:ext cx="360040" cy="57606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3870536" y="3838686"/>
            <a:ext cx="360040" cy="57606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 flipV="1">
            <a:off x="6691312" y="4388196"/>
            <a:ext cx="360040" cy="57606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 flipV="1">
            <a:off x="8299028" y="4356695"/>
            <a:ext cx="360040" cy="57606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86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7745" y="180231"/>
            <a:ext cx="8550984" cy="1008112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●</a:t>
            </a:r>
            <a:r>
              <a:rPr kumimoji="1" lang="ja-JP" altLang="en-US" sz="4000" b="1" dirty="0" err="1">
                <a:solidFill>
                  <a:schemeClr val="tx2">
                    <a:lumMod val="75000"/>
                  </a:schemeClr>
                </a:solidFill>
              </a:rPr>
              <a:t>ぎゅ</a:t>
            </a:r>
            <a:r>
              <a:rPr kumimoji="1" lang="ja-JP" altLang="en-US" sz="4000" b="1" dirty="0">
                <a:solidFill>
                  <a:schemeClr val="tx2">
                    <a:lumMod val="75000"/>
                  </a:schemeClr>
                </a:solidFill>
              </a:rPr>
              <a:t>ーとふわ～でちからをぬこう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5838249" y="1473096"/>
            <a:ext cx="4320480" cy="3495451"/>
            <a:chOff x="4402978" y="1404368"/>
            <a:chExt cx="5526082" cy="5434392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978" y="1404368"/>
              <a:ext cx="2801937" cy="307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260" y="3709797"/>
              <a:ext cx="2590800" cy="312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右矢印 7"/>
            <p:cNvSpPr>
              <a:spLocks noChangeArrowheads="1"/>
            </p:cNvSpPr>
            <p:nvPr/>
          </p:nvSpPr>
          <p:spPr bwMode="auto">
            <a:xfrm rot="2103141">
              <a:off x="6611569" y="4549720"/>
              <a:ext cx="1056526" cy="720080"/>
            </a:xfrm>
            <a:prstGeom prst="rightArrow">
              <a:avLst>
                <a:gd name="adj1" fmla="val 50000"/>
                <a:gd name="adj2" fmla="val 49937"/>
              </a:avLst>
            </a:prstGeom>
            <a:solidFill>
              <a:srgbClr val="FF99FF"/>
            </a:solidFill>
            <a:ln w="9525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1715" y="1409917"/>
            <a:ext cx="5711906" cy="45701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①手首（てくび）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②足首（あしくび）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③肩（かた）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④おしり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⑤顔（かお）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637213" y="6127020"/>
            <a:ext cx="7560232" cy="1229837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42893" indent="-342893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SzPct val="80000"/>
              <a:buFont typeface="Wingdings" panose="05000000000000000000" pitchFamily="2" charset="2"/>
              <a:buChar char="l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847466" indent="-325949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SzPct val="80000"/>
              <a:buFont typeface="Wingdings" panose="05000000000000000000" pitchFamily="2" charset="2"/>
              <a:buChar char="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303795" indent="-260759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825313" indent="-260759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Font typeface="Arial" panose="020B0604020202020204" pitchFamily="34" charset="0"/>
              <a:buChar char="–"/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346831" indent="-260759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Font typeface="Arial" panose="020B0604020202020204" pitchFamily="34" charset="0"/>
              <a:buChar char="»"/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868349" indent="-260759" algn="l" defTabSz="10430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867" indent="-260759" algn="l" defTabSz="10430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385" indent="-260759" algn="l" defTabSz="10430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03" indent="-260759" algn="l" defTabSz="10430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①～⑤の順で力をいれてみたり、</a:t>
            </a:r>
            <a:endParaRPr lang="en-US" altLang="ja-JP" sz="32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一気に全部力をいれたりしてみよう☺</a:t>
            </a:r>
            <a:endParaRPr lang="en-US" altLang="ja-JP" sz="32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737399" y="4675135"/>
            <a:ext cx="4711724" cy="12013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いすにすわってやってみるもよし、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ねるまえにふとんの上でするもよし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35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8120" y="396255"/>
            <a:ext cx="8640960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chemeClr val="tx2">
                    <a:lumMod val="75000"/>
                  </a:schemeClr>
                </a:solidFill>
              </a:rPr>
              <a:t>感染予防をしっかりと</a:t>
            </a:r>
            <a:br>
              <a:rPr kumimoji="1" lang="en-US" altLang="ja-JP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</a:rPr>
              <a:t>いまできることを</a:t>
            </a:r>
            <a:br>
              <a:rPr lang="en-US" altLang="ja-JP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</a:rPr>
              <a:t>ぼちぼちやっていきましょう</a:t>
            </a:r>
            <a:br>
              <a:rPr lang="en-US" altLang="ja-JP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</a:rPr>
              <a:t>たのしいおうちじかんを</a:t>
            </a:r>
            <a:br>
              <a:rPr lang="en-US" altLang="ja-JP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</a:rPr>
              <a:t>すごしましょう☺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20" y="5508823"/>
            <a:ext cx="3642960" cy="16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9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0196" y="2196455"/>
            <a:ext cx="9289032" cy="417646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＊震災・学校支援チーム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EARTH</a:t>
            </a: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</a:rPr>
              <a:t>ハンドブック</a:t>
            </a:r>
            <a:b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＊国立成育医療研究センター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HP</a:t>
            </a:r>
            <a:b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</a:rPr>
              <a:t>　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http://www.ncchd.go.jp/news/2020/20200410.html</a:t>
            </a:r>
            <a:br>
              <a:rPr kumimoji="1" lang="en-US" altLang="ja-JP" b="1" dirty="0">
                <a:solidFill>
                  <a:schemeClr val="bg1">
                    <a:lumMod val="50000"/>
                  </a:schemeClr>
                </a:solidFill>
              </a:rPr>
            </a:b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502384" y="972319"/>
            <a:ext cx="5472608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36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</a:rPr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1100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7745" y="302802"/>
            <a:ext cx="8550984" cy="1101566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●本日のおはなし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8188" y="1908423"/>
            <a:ext cx="9420541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つかれていませんか？</a:t>
            </a:r>
            <a:endParaRPr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いつもの自分とちがうところはありませんか？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21528" lvl="1" indent="0">
              <a:buNone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かんたんにリラックス</a:t>
            </a:r>
            <a:endParaRPr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ゆっくり深呼吸をしてみよう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寝る前にリラックス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21517" lvl="1" indent="0"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ぎゅ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ーとふわ～で力をぬこう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21528" lvl="1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82" y="302802"/>
            <a:ext cx="3201132" cy="22598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64" y="4415122"/>
            <a:ext cx="1937768" cy="22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7745" y="180231"/>
            <a:ext cx="8550984" cy="1008112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●ちょっとつかれていませんか？？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0196" y="2790151"/>
            <a:ext cx="9001000" cy="4463644"/>
          </a:xfrm>
          <a:ln w="28575">
            <a:solidFill>
              <a:srgbClr val="00B0F0"/>
            </a:solidFill>
            <a:prstDash val="dash"/>
          </a:ln>
        </p:spPr>
        <p:txBody>
          <a:bodyPr anchor="ctr" anchorCtr="0">
            <a:normAutofit/>
          </a:bodyPr>
          <a:lstStyle/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きぶんがおちこむ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そわそわする</a:t>
            </a:r>
            <a:endParaRPr kumimoji="1"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おこりっぽい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なにもやる気がおきない</a:t>
            </a:r>
            <a:endParaRPr kumimoji="1"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楕円 16"/>
          <p:cNvSpPr/>
          <p:nvPr/>
        </p:nvSpPr>
        <p:spPr>
          <a:xfrm>
            <a:off x="3186460" y="1442189"/>
            <a:ext cx="4248472" cy="1117735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きもち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61" y="1980786"/>
            <a:ext cx="1555599" cy="16187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84" y="5365031"/>
            <a:ext cx="1544872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8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7745" y="180231"/>
            <a:ext cx="8550984" cy="1008112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●ちょっとつかれていませんか？？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32774" y="2548655"/>
            <a:ext cx="9760607" cy="4680520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vert="horz" lIns="104306" tIns="52153" rIns="104306" bIns="52153" rtlCol="0" anchor="ctr" anchorCtr="0">
            <a:normAutofit/>
          </a:bodyPr>
          <a:lstStyle>
            <a:lvl1pPr marL="342893" indent="-342893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SzPct val="80000"/>
              <a:buFont typeface="Wingdings" panose="05000000000000000000" pitchFamily="2" charset="2"/>
              <a:buChar char="l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847466" indent="-325949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SzPct val="80000"/>
              <a:buFont typeface="Wingdings" panose="05000000000000000000" pitchFamily="2" charset="2"/>
              <a:buChar char="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303795" indent="-260759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825313" indent="-260759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Font typeface="Arial" panose="020B0604020202020204" pitchFamily="34" charset="0"/>
              <a:buChar char="–"/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346831" indent="-260759" algn="l" defTabSz="1043036" rtl="0" eaLnBrk="1" latinLnBrk="0" hangingPunct="1">
              <a:spcBef>
                <a:spcPct val="20000"/>
              </a:spcBef>
              <a:buClr>
                <a:srgbClr val="37B3D6"/>
              </a:buClr>
              <a:buFont typeface="Arial" panose="020B0604020202020204" pitchFamily="34" charset="0"/>
              <a:buChar char="»"/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868349" indent="-260759" algn="l" defTabSz="10430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867" indent="-260759" algn="l" defTabSz="10430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385" indent="-260759" algn="l" defTabSz="10430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03" indent="-260759" algn="l" defTabSz="10430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頭がいたい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暴飲暴食（ぼういんぼうしょく）してしまう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おなかがいたい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ねむれない</a:t>
            </a:r>
          </a:p>
        </p:txBody>
      </p:sp>
      <p:sp>
        <p:nvSpPr>
          <p:cNvPr id="9" name="楕円 16"/>
          <p:cNvSpPr/>
          <p:nvPr/>
        </p:nvSpPr>
        <p:spPr>
          <a:xfrm>
            <a:off x="2488873" y="1256973"/>
            <a:ext cx="5971203" cy="1050312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行動・からだ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80" y="1555402"/>
            <a:ext cx="1555599" cy="16187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07" y="4888915"/>
            <a:ext cx="1544872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25838" y="2556495"/>
            <a:ext cx="8640960" cy="1296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b="1" dirty="0">
                <a:solidFill>
                  <a:schemeClr val="tx2">
                    <a:lumMod val="75000"/>
                  </a:schemeClr>
                </a:solidFill>
              </a:rPr>
              <a:t>やってみよう☺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114452" y="4716735"/>
            <a:ext cx="5234999" cy="2137968"/>
            <a:chOff x="3453333" y="4788743"/>
            <a:chExt cx="4032022" cy="1774041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3453333" y="4788743"/>
              <a:ext cx="3255544" cy="1774041"/>
              <a:chOff x="7131891" y="5050906"/>
              <a:chExt cx="3255544" cy="1774041"/>
            </a:xfrm>
          </p:grpSpPr>
          <p:sp>
            <p:nvSpPr>
              <p:cNvPr id="4" name="円/楕円 1"/>
              <p:cNvSpPr>
                <a:spLocks noChangeArrowheads="1"/>
              </p:cNvSpPr>
              <p:nvPr/>
            </p:nvSpPr>
            <p:spPr bwMode="auto">
              <a:xfrm>
                <a:off x="7131891" y="5050906"/>
                <a:ext cx="3255544" cy="1774041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1"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ja-JP" altLang="en-US" sz="2400" i="1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7369931" y="5502327"/>
                <a:ext cx="2938741" cy="778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1"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lnSpc>
                    <a:spcPts val="2205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ja-JP" altLang="en-US" sz="3600" dirty="0">
                    <a:solidFill>
                      <a:srgbClr val="00B05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体</a:t>
                </a:r>
                <a:r>
                  <a:rPr lang="ja-JP" altLang="en-US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がほぐれると</a:t>
                </a:r>
                <a:endParaRPr lang="en-US" altLang="ja-JP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 eaLnBrk="1" hangingPunct="1">
                  <a:lnSpc>
                    <a:spcPts val="2205"/>
                  </a:lnSpc>
                  <a:spcBef>
                    <a:spcPct val="0"/>
                  </a:spcBef>
                  <a:buClrTx/>
                  <a:buSzTx/>
                  <a:buNone/>
                </a:pPr>
                <a:endParaRPr lang="en-US" altLang="ja-JP" sz="3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 eaLnBrk="1" hangingPunct="1">
                  <a:lnSpc>
                    <a:spcPts val="2205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ja-JP" altLang="en-US" sz="3600" dirty="0">
                    <a:solidFill>
                      <a:srgbClr val="FF66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心</a:t>
                </a:r>
                <a:r>
                  <a:rPr lang="ja-JP" altLang="en-US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もほぐれます</a:t>
                </a:r>
              </a:p>
            </p:txBody>
          </p:sp>
        </p:grp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478" y="5634556"/>
              <a:ext cx="1076877" cy="928228"/>
            </a:xfrm>
            <a:prstGeom prst="rect">
              <a:avLst/>
            </a:prstGeom>
          </p:spPr>
        </p:pic>
      </p:grpSp>
      <p:sp>
        <p:nvSpPr>
          <p:cNvPr id="10" name="タイトル 1"/>
          <p:cNvSpPr txBox="1">
            <a:spLocks/>
          </p:cNvSpPr>
          <p:nvPr/>
        </p:nvSpPr>
        <p:spPr>
          <a:xfrm>
            <a:off x="925838" y="1984318"/>
            <a:ext cx="8640960" cy="74996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36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tx2">
                    <a:lumMod val="75000"/>
                  </a:schemeClr>
                </a:solidFill>
              </a:rPr>
              <a:t>そんなことがあってもなくても･･･</a:t>
            </a:r>
            <a:endParaRPr lang="ja-JP" alt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0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98228" y="2340471"/>
            <a:ext cx="8640960" cy="2664296"/>
          </a:xfrm>
        </p:spPr>
        <p:txBody>
          <a:bodyPr>
            <a:noAutofit/>
          </a:bodyPr>
          <a:lstStyle/>
          <a:p>
            <a:r>
              <a:rPr kumimoji="1" lang="ja-JP" altLang="en-US" sz="5400" b="1" dirty="0">
                <a:solidFill>
                  <a:schemeClr val="tx2">
                    <a:lumMod val="75000"/>
                  </a:schemeClr>
                </a:solidFill>
              </a:rPr>
              <a:t>深呼吸</a:t>
            </a:r>
            <a:br>
              <a:rPr kumimoji="1" lang="en-US" altLang="ja-JP" sz="5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kumimoji="1" lang="ja-JP" altLang="en-US" sz="5400" b="1" dirty="0">
                <a:solidFill>
                  <a:schemeClr val="tx2">
                    <a:lumMod val="75000"/>
                  </a:schemeClr>
                </a:solidFill>
              </a:rPr>
              <a:t>（しんこきゅう）</a:t>
            </a:r>
          </a:p>
        </p:txBody>
      </p:sp>
    </p:spTree>
    <p:extLst>
      <p:ext uri="{BB962C8B-B14F-4D97-AF65-F5344CB8AC3E}">
        <p14:creationId xmlns:p14="http://schemas.microsoft.com/office/powerpoint/2010/main" val="14361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7192" y="252239"/>
            <a:ext cx="9096208" cy="1008112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●ゆっくり　しんこきゅう　をしよう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06140" y="2268463"/>
            <a:ext cx="10155310" cy="4599581"/>
            <a:chOff x="305859" y="2029763"/>
            <a:chExt cx="10155310" cy="4599581"/>
          </a:xfrm>
        </p:grpSpPr>
        <p:pic>
          <p:nvPicPr>
            <p:cNvPr id="7" name="Picture 2" descr="http://okinawakouso.com/wordpress/wp-content/uploads/2015/06/1405_kenkouhou.jpg"/>
            <p:cNvPicPr>
              <a:picLocks noChangeAspect="1" noChangeArrowheads="1"/>
            </p:cNvPicPr>
            <p:nvPr/>
          </p:nvPicPr>
          <p:blipFill rotWithShape="1">
            <a:blip r:embed="rId3"/>
            <a:srcRect b="35207"/>
            <a:stretch/>
          </p:blipFill>
          <p:spPr bwMode="auto">
            <a:xfrm>
              <a:off x="305859" y="2915470"/>
              <a:ext cx="10064642" cy="3260593"/>
            </a:xfrm>
            <a:prstGeom prst="rect">
              <a:avLst/>
            </a:prstGeom>
            <a:noFill/>
          </p:spPr>
        </p:pic>
        <p:sp>
          <p:nvSpPr>
            <p:cNvPr id="8" name="角丸四角形 7"/>
            <p:cNvSpPr/>
            <p:nvPr/>
          </p:nvSpPr>
          <p:spPr>
            <a:xfrm>
              <a:off x="454604" y="2029763"/>
              <a:ext cx="2255984" cy="885706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800" b="1" dirty="0" err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せなかを</a:t>
              </a:r>
              <a:r>
                <a:rPr lang="ja-JP" altLang="en-US" sz="1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のばし</a:t>
              </a:r>
              <a:endParaRPr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ゆったりすわる</a:t>
              </a: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944583" y="2029763"/>
              <a:ext cx="2243333" cy="885706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315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①いきを</a:t>
              </a:r>
              <a:endParaRPr lang="en-US" altLang="ja-JP" sz="231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2315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はききる</a:t>
              </a: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5479852" y="2029763"/>
              <a:ext cx="2169221" cy="885706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315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②いきを</a:t>
              </a:r>
              <a:endParaRPr lang="en-US" altLang="ja-JP" sz="231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2315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すいこむ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7438202" y="3262543"/>
              <a:ext cx="580526" cy="2247720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2315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③いきをとめる</a:t>
              </a: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8053053" y="2029763"/>
              <a:ext cx="2094842" cy="885706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315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④いきを</a:t>
              </a:r>
              <a:endParaRPr lang="en-US" altLang="ja-JP" sz="231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2315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はきだす</a:t>
              </a: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9740393" y="3159817"/>
              <a:ext cx="580526" cy="29137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2315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②③④をくりかえす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074850" y="6231543"/>
              <a:ext cx="2336046" cy="39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985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１・２・３・４</a:t>
              </a:r>
              <a:endParaRPr lang="en-US" altLang="ja-JP" sz="1985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F8148C0-98E9-4D47-8E93-049FB4F06576}"/>
                </a:ext>
              </a:extLst>
            </p:cNvPr>
            <p:cNvSpPr txBox="1"/>
            <p:nvPr/>
          </p:nvSpPr>
          <p:spPr>
            <a:xfrm>
              <a:off x="6447831" y="5675798"/>
              <a:ext cx="2336046" cy="39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985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５</a:t>
              </a:r>
              <a:endParaRPr lang="en-US" altLang="ja-JP" sz="1985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2E479FE-84A8-F54D-BB72-36BB1F733C1C}"/>
                </a:ext>
              </a:extLst>
            </p:cNvPr>
            <p:cNvSpPr txBox="1"/>
            <p:nvPr/>
          </p:nvSpPr>
          <p:spPr>
            <a:xfrm>
              <a:off x="7728465" y="6231543"/>
              <a:ext cx="2732704" cy="39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985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６・７・８・９・１０</a:t>
              </a:r>
              <a:endParaRPr lang="en-US" altLang="ja-JP" sz="1985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73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98228" y="2340471"/>
            <a:ext cx="8640960" cy="2664296"/>
          </a:xfrm>
        </p:spPr>
        <p:txBody>
          <a:bodyPr>
            <a:noAutofit/>
          </a:bodyPr>
          <a:lstStyle/>
          <a:p>
            <a:r>
              <a:rPr kumimoji="1" lang="ja-JP" altLang="en-US" sz="5400" b="1" dirty="0">
                <a:solidFill>
                  <a:schemeClr val="tx2">
                    <a:lumMod val="75000"/>
                  </a:schemeClr>
                </a:solidFill>
              </a:rPr>
              <a:t>ちからを　ぬく</a:t>
            </a:r>
            <a:br>
              <a:rPr kumimoji="1" lang="en-US" altLang="ja-JP" sz="5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kumimoji="1" lang="ja-JP" altLang="en-US" sz="5400" b="1" dirty="0">
                <a:solidFill>
                  <a:schemeClr val="tx2">
                    <a:lumMod val="75000"/>
                  </a:schemeClr>
                </a:solidFill>
              </a:rPr>
              <a:t>（</a:t>
            </a:r>
            <a:r>
              <a:rPr kumimoji="1" lang="ja-JP" altLang="en-US" sz="5400" b="1" dirty="0" err="1">
                <a:solidFill>
                  <a:schemeClr val="tx2">
                    <a:lumMod val="75000"/>
                  </a:schemeClr>
                </a:solidFill>
              </a:rPr>
              <a:t>ぎゅ</a:t>
            </a:r>
            <a:r>
              <a:rPr kumimoji="1" lang="ja-JP" altLang="en-US" sz="5400" b="1" dirty="0">
                <a:solidFill>
                  <a:schemeClr val="tx2">
                    <a:lumMod val="75000"/>
                  </a:schemeClr>
                </a:solidFill>
              </a:rPr>
              <a:t>ーとふわ～）</a:t>
            </a:r>
          </a:p>
        </p:txBody>
      </p:sp>
    </p:spTree>
    <p:extLst>
      <p:ext uri="{BB962C8B-B14F-4D97-AF65-F5344CB8AC3E}">
        <p14:creationId xmlns:p14="http://schemas.microsoft.com/office/powerpoint/2010/main" val="44179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3887" y="5940871"/>
            <a:ext cx="10689513" cy="1296144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 defTabSz="1043036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</a:rPr>
              <a:t>てが あたたかく なったかな☺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1" y="1836529"/>
            <a:ext cx="5922765" cy="316835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 defTabSz="1043036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①手を</a:t>
            </a:r>
            <a:r>
              <a:rPr lang="ja-JP" altLang="en-US" sz="4000" b="1" dirty="0" err="1">
                <a:solidFill>
                  <a:schemeClr val="tx2">
                    <a:lumMod val="75000"/>
                  </a:schemeClr>
                </a:solidFill>
              </a:rPr>
              <a:t>ぎゅ</a:t>
            </a: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ーっとにぎる</a:t>
            </a:r>
            <a:endParaRPr lang="en-US" altLang="ja-JP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ja-JP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②</a:t>
            </a:r>
            <a:r>
              <a:rPr lang="ja-JP" altLang="en-US" sz="4000" b="1" dirty="0" err="1">
                <a:solidFill>
                  <a:schemeClr val="tx2">
                    <a:lumMod val="75000"/>
                  </a:schemeClr>
                </a:solidFill>
              </a:rPr>
              <a:t>ふわっと</a:t>
            </a: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</a:rPr>
              <a:t>力をぬく</a:t>
            </a:r>
            <a:endParaRPr lang="ja-JP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48" y="828531"/>
            <a:ext cx="4341891" cy="51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9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593</Words>
  <Application>Microsoft Office PowerPoint</Application>
  <PresentationFormat>ユーザー設定</PresentationFormat>
  <Paragraphs>94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HG丸ｺﾞｼｯｸM-PRO</vt:lpstr>
      <vt:lpstr>ＭＳ Ｐゴシック</vt:lpstr>
      <vt:lpstr>メイリオ</vt:lpstr>
      <vt:lpstr>游ゴシック</vt:lpstr>
      <vt:lpstr>Arial</vt:lpstr>
      <vt:lpstr>Calibri</vt:lpstr>
      <vt:lpstr>Wingdings</vt:lpstr>
      <vt:lpstr>Office ​​テーマ</vt:lpstr>
      <vt:lpstr>PowerPoint プレゼンテーション</vt:lpstr>
      <vt:lpstr>●本日のおはなし</vt:lpstr>
      <vt:lpstr>●ちょっとつかれていませんか？？</vt:lpstr>
      <vt:lpstr>●ちょっとつかれていませんか？？</vt:lpstr>
      <vt:lpstr>やってみよう☺</vt:lpstr>
      <vt:lpstr>深呼吸 （しんこきゅう）</vt:lpstr>
      <vt:lpstr>●ゆっくり　しんこきゅう　をしよう</vt:lpstr>
      <vt:lpstr>ちからを　ぬく （ぎゅーとふわ～）</vt:lpstr>
      <vt:lpstr>PowerPoint プレゼンテーション</vt:lpstr>
      <vt:lpstr>PowerPoint プレゼンテーション</vt:lpstr>
      <vt:lpstr>PowerPoint プレゼンテーション</vt:lpstr>
      <vt:lpstr>●ぎゅーとふわ～でちからをぬこう</vt:lpstr>
      <vt:lpstr>感染予防をしっかりと いまできることを ぼちぼちやっていきましょう たのしいおうちじかんを すごしましょう☺</vt:lpstr>
      <vt:lpstr>＊震災・学校支援チームEARTHハンドブック ＊国立成育医療研究センターHP 　http://www.ncchd.go.jp/news/2020/20200410.html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Sakiko Tanaka</dc:creator>
  <cp:lastModifiedBy>畠中　健</cp:lastModifiedBy>
  <cp:revision>144</cp:revision>
  <cp:lastPrinted>2020-11-17T05:14:42Z</cp:lastPrinted>
  <dcterms:created xsi:type="dcterms:W3CDTF">2014-05-14T16:26:28Z</dcterms:created>
  <dcterms:modified xsi:type="dcterms:W3CDTF">2020-11-17T05:14:48Z</dcterms:modified>
</cp:coreProperties>
</file>