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handoutMasterIdLst>
    <p:handoutMasterId r:id="rId12"/>
  </p:handout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86E5139-1534-47B1-827C-E5EEA51042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815ED-17AC-42EE-8933-8F429B38DBD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271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17A338-5140-485E-8499-493C0990DB91}" type="datetimeFigureOut">
              <a:rPr kumimoji="1" lang="ja-JP" altLang="en-US" smtClean="0"/>
              <a:t>2020/11/17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26C89B-5F62-46D9-9DA2-E0717CE8936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882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1349375"/>
            <a:ext cx="4852987" cy="36417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74733" y="5192711"/>
            <a:ext cx="5397857" cy="424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21922" y="10248676"/>
            <a:ext cx="2923839" cy="541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-JP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HG丸ｺﾞｼｯｸM-PRO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HG丸ｺﾞｼｯｸM-PRO" pitchFamily="50" charset="-128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1349375"/>
            <a:ext cx="4852987" cy="36417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74733" y="5192711"/>
            <a:ext cx="5397857" cy="424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家から出ることができなくて、学校にも来ることができなくて、たくさんの友達と遊ぶことができませんでした。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大変なことがあったとき、人のこころと体は、気が付かないうちにとってもがんばっています。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そして、いつもとは　ちがった変化が起こります。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どんな変化が起こるかと言うと・・・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 txBox="1">
            <a:spLocks noGrp="1"/>
          </p:cNvSpPr>
          <p:nvPr>
            <p:ph type="sldNum" idx="12"/>
          </p:nvPr>
        </p:nvSpPr>
        <p:spPr>
          <a:xfrm>
            <a:off x="3821922" y="10248676"/>
            <a:ext cx="2923839" cy="541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-JP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HG丸ｺﾞｼｯｸM-PRO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HG丸ｺﾞｼｯｸM-PRO" pitchFamily="50" charset="-128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1349375"/>
            <a:ext cx="4852987" cy="36417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" name="Google Shape;105;p3:notes"/>
          <p:cNvSpPr txBox="1">
            <a:spLocks noGrp="1"/>
          </p:cNvSpPr>
          <p:nvPr>
            <p:ph type="body" idx="1"/>
          </p:nvPr>
        </p:nvSpPr>
        <p:spPr>
          <a:xfrm>
            <a:off x="674733" y="5192711"/>
            <a:ext cx="5397857" cy="424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不安になってドキドキしたり、いつもは怒らないことにイライラしてしまったり・・</a:t>
            </a:r>
            <a:endParaRPr/>
          </a:p>
        </p:txBody>
      </p:sp>
      <p:sp>
        <p:nvSpPr>
          <p:cNvPr id="106" name="Google Shape;106;p3:notes"/>
          <p:cNvSpPr txBox="1">
            <a:spLocks noGrp="1"/>
          </p:cNvSpPr>
          <p:nvPr>
            <p:ph type="sldNum" idx="12"/>
          </p:nvPr>
        </p:nvSpPr>
        <p:spPr>
          <a:xfrm>
            <a:off x="3821922" y="10248676"/>
            <a:ext cx="2923839" cy="541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-JP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HG丸ｺﾞｼｯｸM-PRO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HG丸ｺﾞｼｯｸM-PRO" pitchFamily="50" charset="-128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1349375"/>
            <a:ext cx="4852987" cy="36417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p4:notes"/>
          <p:cNvSpPr txBox="1">
            <a:spLocks noGrp="1"/>
          </p:cNvSpPr>
          <p:nvPr>
            <p:ph type="body" idx="1"/>
          </p:nvPr>
        </p:nvSpPr>
        <p:spPr>
          <a:xfrm>
            <a:off x="674733" y="5192711"/>
            <a:ext cx="5397857" cy="424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なにをやっても楽しくなかったり、頭やおなかが痛くなって体の調子が悪くなったりします。</a:t>
            </a:r>
            <a:endParaRPr/>
          </a:p>
        </p:txBody>
      </p:sp>
      <p:sp>
        <p:nvSpPr>
          <p:cNvPr id="117" name="Google Shape;117;p4:notes"/>
          <p:cNvSpPr txBox="1">
            <a:spLocks noGrp="1"/>
          </p:cNvSpPr>
          <p:nvPr>
            <p:ph type="sldNum" idx="12"/>
          </p:nvPr>
        </p:nvSpPr>
        <p:spPr>
          <a:xfrm>
            <a:off x="3821922" y="10248676"/>
            <a:ext cx="2923839" cy="541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-JP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HG丸ｺﾞｼｯｸM-PRO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4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HG丸ｺﾞｼｯｸM-PRO" pitchFamily="50" charset="-128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1349375"/>
            <a:ext cx="4852987" cy="36417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7" name="Google Shape;127;p5:notes"/>
          <p:cNvSpPr txBox="1">
            <a:spLocks noGrp="1"/>
          </p:cNvSpPr>
          <p:nvPr>
            <p:ph type="body" idx="1"/>
          </p:nvPr>
        </p:nvSpPr>
        <p:spPr>
          <a:xfrm>
            <a:off x="674733" y="5192711"/>
            <a:ext cx="5397857" cy="424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こんな　こころと体の変化は誰にでも起こることなので、自分だけかな？と心配しなくても大丈夫です。</a:t>
            </a:r>
            <a:endParaRPr/>
          </a:p>
        </p:txBody>
      </p:sp>
      <p:sp>
        <p:nvSpPr>
          <p:cNvPr id="128" name="Google Shape;128;p5:notes"/>
          <p:cNvSpPr txBox="1">
            <a:spLocks noGrp="1"/>
          </p:cNvSpPr>
          <p:nvPr>
            <p:ph type="sldNum" idx="12"/>
          </p:nvPr>
        </p:nvSpPr>
        <p:spPr>
          <a:xfrm>
            <a:off x="3821922" y="10248676"/>
            <a:ext cx="2923839" cy="541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-JP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HG丸ｺﾞｼｯｸM-PRO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5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HG丸ｺﾞｼｯｸM-PRO" pitchFamily="50" charset="-128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1349375"/>
            <a:ext cx="4852987" cy="36417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p6:notes"/>
          <p:cNvSpPr txBox="1">
            <a:spLocks noGrp="1"/>
          </p:cNvSpPr>
          <p:nvPr>
            <p:ph type="body" idx="1"/>
          </p:nvPr>
        </p:nvSpPr>
        <p:spPr>
          <a:xfrm>
            <a:off x="674733" y="5192711"/>
            <a:ext cx="5397857" cy="424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それに、人の心と体は、変化を小さくしていく、元通りにしていく力を持っているから安心してくださいね。</a:t>
            </a:r>
            <a:endParaRPr/>
          </a:p>
        </p:txBody>
      </p:sp>
      <p:sp>
        <p:nvSpPr>
          <p:cNvPr id="139" name="Google Shape;139;p6:notes"/>
          <p:cNvSpPr txBox="1">
            <a:spLocks noGrp="1"/>
          </p:cNvSpPr>
          <p:nvPr>
            <p:ph type="sldNum" idx="12"/>
          </p:nvPr>
        </p:nvSpPr>
        <p:spPr>
          <a:xfrm>
            <a:off x="3821922" y="10248676"/>
            <a:ext cx="2923839" cy="541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-JP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HG丸ｺﾞｼｯｸM-PRO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6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HG丸ｺﾞｼｯｸM-PRO" pitchFamily="50" charset="-128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1349375"/>
            <a:ext cx="4852987" cy="36417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p7:notes"/>
          <p:cNvSpPr txBox="1">
            <a:spLocks noGrp="1"/>
          </p:cNvSpPr>
          <p:nvPr>
            <p:ph type="body" idx="1"/>
          </p:nvPr>
        </p:nvSpPr>
        <p:spPr>
          <a:xfrm>
            <a:off x="674733" y="5192711"/>
            <a:ext cx="5397857" cy="424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もし、イライラしたり、楽しくなかったりした時、それを解決する方法を知っているとさらに安心ですね。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息をゆっくり吐いて体の力を抜いたり、相談できる人に話を聞いてもらうと、心と体が落ち着きますよ。</a:t>
            </a:r>
            <a:endParaRPr/>
          </a:p>
        </p:txBody>
      </p:sp>
      <p:sp>
        <p:nvSpPr>
          <p:cNvPr id="152" name="Google Shape;152;p7:notes"/>
          <p:cNvSpPr txBox="1">
            <a:spLocks noGrp="1"/>
          </p:cNvSpPr>
          <p:nvPr>
            <p:ph type="sldNum" idx="12"/>
          </p:nvPr>
        </p:nvSpPr>
        <p:spPr>
          <a:xfrm>
            <a:off x="3821922" y="10248676"/>
            <a:ext cx="2923839" cy="541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-JP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HG丸ｺﾞｼｯｸM-PRO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7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HG丸ｺﾞｼｯｸM-PRO" pitchFamily="50" charset="-128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1349375"/>
            <a:ext cx="4852987" cy="36417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1" name="Google Shape;161;p8:notes"/>
          <p:cNvSpPr txBox="1">
            <a:spLocks noGrp="1"/>
          </p:cNvSpPr>
          <p:nvPr>
            <p:ph type="body" idx="1"/>
          </p:nvPr>
        </p:nvSpPr>
        <p:spPr>
          <a:xfrm>
            <a:off x="674733" y="5192711"/>
            <a:ext cx="5397857" cy="424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/>
              <a:t>その他には、遊んだり、お気に入りの本を読んだり、歌を歌ったり、好きな運動をしたり、楽しいことをするのもいいですよ。</a:t>
            </a:r>
            <a:endParaRPr/>
          </a:p>
        </p:txBody>
      </p:sp>
      <p:sp>
        <p:nvSpPr>
          <p:cNvPr id="162" name="Google Shape;162;p8:notes"/>
          <p:cNvSpPr txBox="1">
            <a:spLocks noGrp="1"/>
          </p:cNvSpPr>
          <p:nvPr>
            <p:ph type="sldNum" idx="12"/>
          </p:nvPr>
        </p:nvSpPr>
        <p:spPr>
          <a:xfrm>
            <a:off x="3821922" y="10248676"/>
            <a:ext cx="2923839" cy="541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-JP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HG丸ｺﾞｼｯｸM-PRO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8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HG丸ｺﾞｼｯｸM-PRO" pitchFamily="50" charset="-128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1349375"/>
            <a:ext cx="4852987" cy="36417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2" name="Google Shape;172;p9:notes"/>
          <p:cNvSpPr txBox="1">
            <a:spLocks noGrp="1"/>
          </p:cNvSpPr>
          <p:nvPr>
            <p:ph type="body" idx="1"/>
          </p:nvPr>
        </p:nvSpPr>
        <p:spPr>
          <a:xfrm>
            <a:off x="674733" y="5192711"/>
            <a:ext cx="5397857" cy="42485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dirty="0"/>
              <a:t>では、これから　健康アンケートをしましょう。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dirty="0"/>
              <a:t>これは、自分のこころと体はいまどうかな？とチェックするためのものです。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dirty="0"/>
              <a:t>もし、先生に相談したいこと、困っていることなどがあればかいてくださいね。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dirty="0"/>
              <a:t>先生たちは一緒に考えていこうと思っています。</a:t>
            </a:r>
            <a:endParaRPr dirty="0"/>
          </a:p>
        </p:txBody>
      </p:sp>
      <p:sp>
        <p:nvSpPr>
          <p:cNvPr id="173" name="Google Shape;173;p9:notes"/>
          <p:cNvSpPr txBox="1">
            <a:spLocks noGrp="1"/>
          </p:cNvSpPr>
          <p:nvPr>
            <p:ph type="sldNum" idx="12"/>
          </p:nvPr>
        </p:nvSpPr>
        <p:spPr>
          <a:xfrm>
            <a:off x="3821922" y="10248676"/>
            <a:ext cx="2923839" cy="541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n-US" altLang="ja-JP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HG丸ｺﾞｼｯｸM-PRO" pitchFamily="50" charset="-128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9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HG丸ｺﾞｼｯｸM-PRO" pitchFamily="50" charset="-128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 スライド" type="title">
  <p:cSld name="タイトル スライド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>
              <a:spcAft>
                <a:spcPts val="0"/>
              </a:spcAft>
            </a:pPr>
            <a:fld id="{00000000-1234-1234-1234-123412341234}" type="slidenum">
              <a:rPr lang="en-US" altLang="ja-JP" smtClean="0"/>
              <a:pPr>
                <a:spcAft>
                  <a:spcPts val="0"/>
                </a:spcAft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17901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タイトル付きの図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1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>
              <a:spcAft>
                <a:spcPts val="0"/>
              </a:spcAft>
            </a:pPr>
            <a:fld id="{00000000-1234-1234-1234-123412341234}" type="slidenum">
              <a:rPr lang="en-US" altLang="ja-JP" smtClean="0"/>
              <a:pPr>
                <a:spcAft>
                  <a:spcPts val="0"/>
                </a:spcAft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58418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縦書きタイトルと&#10;縦書きテキスト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2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>
              <a:spcAft>
                <a:spcPts val="0"/>
              </a:spcAft>
            </a:pPr>
            <a:fld id="{00000000-1234-1234-1234-123412341234}" type="slidenum">
              <a:rPr lang="en-US" altLang="ja-JP" smtClean="0"/>
              <a:pPr>
                <a:spcAft>
                  <a:spcPts val="0"/>
                </a:spcAft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12714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セクション見出し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1800">
                <a:solidFill>
                  <a:srgbClr val="888888"/>
                </a:solidFill>
              </a:defRPr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1500">
                <a:solidFill>
                  <a:srgbClr val="888888"/>
                </a:solidFill>
              </a:defRPr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350">
                <a:solidFill>
                  <a:srgbClr val="888888"/>
                </a:solidFill>
              </a:defRPr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>
              <a:spcAft>
                <a:spcPts val="0"/>
              </a:spcAft>
            </a:pPr>
            <a:fld id="{00000000-1234-1234-1234-123412341234}" type="slidenum">
              <a:rPr lang="en-US" altLang="ja-JP" smtClean="0"/>
              <a:pPr>
                <a:spcAft>
                  <a:spcPts val="0"/>
                </a:spcAft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9412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縦書きテキスト" type="vertTx">
  <p:cSld name="タイトルと縦書きテキスト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>
              <a:spcAft>
                <a:spcPts val="0"/>
              </a:spcAft>
            </a:pPr>
            <a:fld id="{00000000-1234-1234-1234-123412341234}" type="slidenum">
              <a:rPr lang="en-US" altLang="ja-JP" smtClean="0"/>
              <a:pPr>
                <a:spcAft>
                  <a:spcPts val="0"/>
                </a:spcAft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97374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タイトルとコンテンツ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>
              <a:spcAft>
                <a:spcPts val="0"/>
              </a:spcAft>
            </a:pPr>
            <a:fld id="{00000000-1234-1234-1234-123412341234}" type="slidenum">
              <a:rPr lang="en-US" altLang="ja-JP" smtClean="0"/>
              <a:pPr>
                <a:spcAft>
                  <a:spcPts val="0"/>
                </a:spcAft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12049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2 つのコンテンツ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>
              <a:spcAft>
                <a:spcPts val="0"/>
              </a:spcAft>
            </a:pPr>
            <a:fld id="{00000000-1234-1234-1234-123412341234}" type="slidenum">
              <a:rPr lang="en-US" altLang="ja-JP" smtClean="0"/>
              <a:pPr>
                <a:spcAft>
                  <a:spcPts val="0"/>
                </a:spcAft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3397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比較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 b="1"/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1800" b="1"/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 b="1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 b="1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 b="1"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2900" lvl="0" indent="-257175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685800" lvl="1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028700" lvl="2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371600" lvl="3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1714500" lvl="4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057400" lvl="5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300" lvl="6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200" lvl="7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6100" lvl="8" indent="-257175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>
              <a:spcAft>
                <a:spcPts val="0"/>
              </a:spcAft>
            </a:pPr>
            <a:fld id="{00000000-1234-1234-1234-123412341234}" type="slidenum">
              <a:rPr lang="en-US" altLang="ja-JP" smtClean="0"/>
              <a:pPr>
                <a:spcAft>
                  <a:spcPts val="0"/>
                </a:spcAft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23353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タイトルのみ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>
              <a:spcAft>
                <a:spcPts val="0"/>
              </a:spcAft>
            </a:pPr>
            <a:fld id="{00000000-1234-1234-1234-123412341234}" type="slidenum">
              <a:rPr lang="en-US" altLang="ja-JP" smtClean="0"/>
              <a:pPr>
                <a:spcAft>
                  <a:spcPts val="0"/>
                </a:spcAft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45393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白紙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>
              <a:spcAft>
                <a:spcPts val="0"/>
              </a:spcAft>
            </a:pPr>
            <a:fld id="{00000000-1234-1234-1234-123412341234}" type="slidenum">
              <a:rPr lang="en-US" altLang="ja-JP" smtClean="0"/>
              <a:pPr>
                <a:spcAft>
                  <a:spcPts val="0"/>
                </a:spcAft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2261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コンテンツ" type="objTx">
  <p:cSld name="タイトル付きのコンテンツ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0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2900" lvl="0" indent="-3238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2400"/>
            </a:lvl1pPr>
            <a:lvl2pPr marL="685800" lvl="1" indent="-30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100"/>
            </a:lvl2pPr>
            <a:lvl3pPr marL="1028700" lvl="2" indent="-2857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1800"/>
            </a:lvl3pPr>
            <a:lvl4pPr marL="1371600" lvl="3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4pPr>
            <a:lvl5pPr marL="1714500" lvl="4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5pPr>
            <a:lvl6pPr marL="2057400" lvl="5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6pPr>
            <a:lvl7pPr marL="2400300" lvl="6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7pPr>
            <a:lvl8pPr marL="2743200" lvl="7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8pPr>
            <a:lvl9pPr marL="3086100" lvl="8" indent="-2667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1500"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342900" lvl="0" indent="-17145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1pPr>
            <a:lvl2pPr marL="685800" lvl="1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050"/>
            </a:lvl2pPr>
            <a:lvl3pPr marL="1028700" lvl="2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900"/>
            </a:lvl3pPr>
            <a:lvl4pPr marL="1371600" lvl="3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4pPr>
            <a:lvl5pPr marL="1714500" lvl="4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5pPr>
            <a:lvl6pPr marL="2057400" lvl="5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6pPr>
            <a:lvl7pPr marL="2400300" lvl="6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7pPr>
            <a:lvl8pPr marL="2743200" lvl="7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8pPr>
            <a:lvl9pPr marL="3086100" lvl="8" indent="-1714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750"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>
              <a:spcAft>
                <a:spcPts val="0"/>
              </a:spcAft>
            </a:pPr>
            <a:fld id="{00000000-1234-1234-1234-123412341234}" type="slidenum">
              <a:rPr lang="en-US" altLang="ja-JP" smtClean="0"/>
              <a:pPr>
                <a:spcAft>
                  <a:spcPts val="0"/>
                </a:spcAft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8251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Aft>
                <a:spcPts val="0"/>
              </a:spcAft>
            </a:pPr>
            <a:fld id="{00000000-1234-1234-1234-123412341234}" type="slidenum">
              <a:rPr lang="en-US" altLang="ja-JP" smtClean="0"/>
              <a:pPr>
                <a:spcAft>
                  <a:spcPts val="0"/>
                </a:spcAft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481975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7" Type="http://schemas.openxmlformats.org/officeDocument/2006/relationships/image" Target="../media/image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1691680" y="3457576"/>
            <a:ext cx="6378666" cy="2114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pPr algn="l">
              <a:buSzPts val="6600"/>
            </a:pPr>
            <a:r>
              <a:rPr lang="ja-JP" altLang="en-US" sz="49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心のケア</a:t>
            </a:r>
            <a:br>
              <a:rPr lang="ja-JP" altLang="en-US" sz="495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br>
              <a:rPr lang="en-US" alt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br>
              <a:rPr 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  <a:sym typeface="Arial"/>
              </a:rPr>
            </a:br>
            <a:r>
              <a:rPr 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  <a:sym typeface="Arial"/>
              </a:rPr>
              <a:t>　</a:t>
            </a:r>
            <a:r>
              <a:rPr lang="ja-JP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sz="4950" b="1" dirty="0">
              <a:solidFill>
                <a:srgbClr val="FFFFFF"/>
              </a:solidFill>
            </a:endParaRPr>
          </a:p>
        </p:txBody>
      </p:sp>
      <p:pic>
        <p:nvPicPr>
          <p:cNvPr id="3" name="Google Shape;102;p14" descr="挿絵, 抽象 が含まれている画像&#10;&#10;自動的に生成された説明">
            <a:extLst>
              <a:ext uri="{FF2B5EF4-FFF2-40B4-BE49-F238E27FC236}">
                <a16:creationId xmlns:a16="http://schemas.microsoft.com/office/drawing/2014/main" id="{7B03E7AE-AC71-4B5F-8F8B-C10F665F398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56176" y="1700808"/>
            <a:ext cx="1675596" cy="18316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タイトル 1">
            <a:extLst>
              <a:ext uri="{FF2B5EF4-FFF2-40B4-BE49-F238E27FC236}">
                <a16:creationId xmlns:a16="http://schemas.microsoft.com/office/drawing/2014/main" id="{BE6A101D-ED49-49AA-9CA3-3B5A1E90FB91}"/>
              </a:ext>
            </a:extLst>
          </p:cNvPr>
          <p:cNvSpPr txBox="1">
            <a:spLocks/>
          </p:cNvSpPr>
          <p:nvPr/>
        </p:nvSpPr>
        <p:spPr bwMode="auto">
          <a:xfrm>
            <a:off x="395536" y="349686"/>
            <a:ext cx="799288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itchFamily="2" charset="2"/>
              <a:buChar char="n"/>
              <a:defRPr kumimoji="1" sz="28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kumimoji="1" sz="24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kumimoji="1" sz="20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kumimoji="1" sz="2000">
                <a:solidFill>
                  <a:schemeClr val="tx1"/>
                </a:solidFill>
                <a:latin typeface="Verdana" pitchFamily="34" charset="0"/>
                <a:ea typeface="ＭＳ Ｐゴシック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0F6FC6">
                    <a:lumMod val="40000"/>
                    <a:lumOff val="60000"/>
                  </a:srgbClr>
                </a:solidFill>
                <a:effectLst/>
                <a:uLnTx/>
                <a:uFillTx/>
                <a:latin typeface="Verdana" pitchFamily="34" charset="0"/>
                <a:ea typeface="HG丸ｺﾞｼｯｸM-PRO" pitchFamily="50" charset="-128"/>
                <a:cs typeface="+mn-cs"/>
              </a:rPr>
              <a:t>●</a:t>
            </a:r>
            <a:r>
              <a:rPr kumimoji="1" lang="ja-JP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+mn-cs"/>
              </a:rPr>
              <a:t>心のケア　学級指導資料</a:t>
            </a:r>
            <a:endParaRPr kumimoji="1" lang="en-US" altLang="ja-JP" sz="3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srgbClr val="DBEFF9"/>
              </a:solidFill>
              <a:effectLst/>
              <a:uLnTx/>
              <a:uFillTx/>
              <a:latin typeface="HG丸ｺﾞｼｯｸM-PRO" panose="020F0600000000000000" pitchFamily="50" charset="-128"/>
              <a:ea typeface="HG丸ｺﾞｼｯｸM-PRO" panose="020F0600000000000000" pitchFamily="50" charset="-128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4"/>
          <p:cNvSpPr txBox="1">
            <a:spLocks noGrp="1"/>
          </p:cNvSpPr>
          <p:nvPr>
            <p:ph type="title"/>
          </p:nvPr>
        </p:nvSpPr>
        <p:spPr>
          <a:xfrm>
            <a:off x="628650" y="1169348"/>
            <a:ext cx="7886700" cy="84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pPr algn="ctr"/>
            <a:r>
              <a:rPr lang="ja-JP" dirty="0">
                <a:latin typeface="Arial"/>
                <a:ea typeface="Arial"/>
                <a:cs typeface="Arial"/>
                <a:sym typeface="Arial"/>
              </a:rPr>
              <a:t>大変なことがあった時</a:t>
            </a:r>
            <a:endParaRPr dirty="0"/>
          </a:p>
        </p:txBody>
      </p:sp>
      <p:sp>
        <p:nvSpPr>
          <p:cNvPr id="96" name="Google Shape;96;p14"/>
          <p:cNvSpPr txBox="1"/>
          <p:nvPr/>
        </p:nvSpPr>
        <p:spPr>
          <a:xfrm>
            <a:off x="2111473" y="3541974"/>
            <a:ext cx="4921055" cy="596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Tx/>
              <a:buNone/>
              <a:tabLst/>
              <a:defRPr/>
            </a:pPr>
            <a:r>
              <a:rPr kumimoji="0" lang="ja-JP" altLang="en-US" sz="3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とっても　がんばる</a:t>
            </a:r>
            <a:endParaRPr kumimoji="0" sz="105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HG丸ｺﾞｼｯｸM-PRO" pitchFamily="50" charset="-128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/>
        </p:nvSpPr>
        <p:spPr>
          <a:xfrm>
            <a:off x="628650" y="4449786"/>
            <a:ext cx="7886700" cy="84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Tx/>
              <a:buNone/>
              <a:tabLst/>
              <a:defRPr/>
            </a:pPr>
            <a:endParaRPr kumimoji="0" sz="45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4"/>
          <p:cNvSpPr/>
          <p:nvPr/>
        </p:nvSpPr>
        <p:spPr>
          <a:xfrm>
            <a:off x="4149969" y="2988698"/>
            <a:ext cx="844062" cy="464234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0A5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35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4"/>
          <p:cNvSpPr/>
          <p:nvPr/>
        </p:nvSpPr>
        <p:spPr>
          <a:xfrm>
            <a:off x="4149969" y="4360744"/>
            <a:ext cx="844062" cy="446743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0A5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35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4"/>
          <p:cNvSpPr txBox="1"/>
          <p:nvPr/>
        </p:nvSpPr>
        <p:spPr>
          <a:xfrm>
            <a:off x="2015645" y="2029388"/>
            <a:ext cx="6065325" cy="690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Tx/>
              <a:buNone/>
              <a:tabLst/>
              <a:defRPr/>
            </a:pPr>
            <a:r>
              <a:rPr kumimoji="0" lang="ja-JP" altLang="en-US" sz="3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こころとからだは・・・</a:t>
            </a:r>
            <a:endParaRPr kumimoji="0" sz="105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HG丸ｺﾞｼｯｸM-PRO" pitchFamily="50" charset="-128"/>
              <a:cs typeface="Arial"/>
              <a:sym typeface="Arial"/>
            </a:endParaRPr>
          </a:p>
        </p:txBody>
      </p:sp>
      <p:sp>
        <p:nvSpPr>
          <p:cNvPr id="101" name="Google Shape;101;p14"/>
          <p:cNvSpPr txBox="1"/>
          <p:nvPr/>
        </p:nvSpPr>
        <p:spPr>
          <a:xfrm>
            <a:off x="1343456" y="5014519"/>
            <a:ext cx="6824250" cy="568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40"/>
              <a:buFontTx/>
              <a:buNone/>
              <a:tabLst/>
              <a:defRPr/>
            </a:pPr>
            <a:r>
              <a:rPr kumimoji="0" lang="ja-JP" altLang="en-US" sz="333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いつもと　ちがったことがおこる</a:t>
            </a:r>
            <a:endParaRPr kumimoji="0" sz="105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HG丸ｺﾞｼｯｸM-PRO" pitchFamily="50" charset="-128"/>
              <a:cs typeface="Arial"/>
              <a:sym typeface="Arial"/>
            </a:endParaRPr>
          </a:p>
        </p:txBody>
      </p:sp>
      <p:pic>
        <p:nvPicPr>
          <p:cNvPr id="102" name="Google Shape;102;p14" descr="挿絵, 抽象 が含まれている画像&#10;&#10;自動的に生成された説明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8650" y="2107342"/>
            <a:ext cx="1675596" cy="18316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5"/>
          <p:cNvSpPr txBox="1">
            <a:spLocks noGrp="1"/>
          </p:cNvSpPr>
          <p:nvPr>
            <p:ph type="title"/>
          </p:nvPr>
        </p:nvSpPr>
        <p:spPr>
          <a:xfrm>
            <a:off x="1403648" y="1153038"/>
            <a:ext cx="7886700" cy="84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r>
              <a:rPr lang="ja-JP" dirty="0">
                <a:latin typeface="Arial"/>
                <a:ea typeface="Arial"/>
                <a:cs typeface="Arial"/>
                <a:sym typeface="Arial"/>
              </a:rPr>
              <a:t>こころとからだの変化</a:t>
            </a:r>
            <a:endParaRPr dirty="0"/>
          </a:p>
        </p:txBody>
      </p:sp>
      <p:sp>
        <p:nvSpPr>
          <p:cNvPr id="109" name="Google Shape;109;p15"/>
          <p:cNvSpPr txBox="1"/>
          <p:nvPr/>
        </p:nvSpPr>
        <p:spPr>
          <a:xfrm>
            <a:off x="395536" y="4810871"/>
            <a:ext cx="3311052" cy="596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Tx/>
              <a:buNone/>
              <a:tabLst/>
              <a:defRPr/>
            </a:pPr>
            <a:r>
              <a:rPr kumimoji="0" lang="ja-JP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ドキドキする</a:t>
            </a:r>
            <a:endParaRPr kumimoji="0" sz="10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HG丸ｺﾞｼｯｸM-PRO" pitchFamily="50" charset="-128"/>
              <a:cs typeface="Arial"/>
              <a:sym typeface="Arial"/>
            </a:endParaRPr>
          </a:p>
        </p:txBody>
      </p:sp>
      <p:sp>
        <p:nvSpPr>
          <p:cNvPr id="110" name="Google Shape;110;p15"/>
          <p:cNvSpPr txBox="1"/>
          <p:nvPr/>
        </p:nvSpPr>
        <p:spPr>
          <a:xfrm>
            <a:off x="1438162" y="5036825"/>
            <a:ext cx="3311052" cy="596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50"/>
              <a:buFontTx/>
              <a:buNone/>
              <a:tabLst/>
              <a:defRPr/>
            </a:pPr>
            <a:endParaRPr kumimoji="0" sz="4163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1" name="Google Shape;111;p15" descr="挿絵, 抽象 が含まれている画像&#10;&#10;自動的に生成された説明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59632" y="2751963"/>
            <a:ext cx="1945931" cy="19459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p15" descr="挿絵 が含まれている画像&#10;&#10;自動的に生成された説明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076056" y="2001990"/>
            <a:ext cx="2553102" cy="2553102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5"/>
          <p:cNvSpPr txBox="1"/>
          <p:nvPr/>
        </p:nvSpPr>
        <p:spPr>
          <a:xfrm>
            <a:off x="4607433" y="4771529"/>
            <a:ext cx="3311052" cy="596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Tx/>
              <a:buNone/>
              <a:tabLst/>
              <a:defRPr/>
            </a:pPr>
            <a:r>
              <a:rPr kumimoji="0" lang="ja-JP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イライラする</a:t>
            </a:r>
            <a:endParaRPr kumimoji="0" sz="10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HG丸ｺﾞｼｯｸM-PRO" pitchFamily="50" charset="-128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6"/>
          <p:cNvSpPr txBox="1">
            <a:spLocks noGrp="1"/>
          </p:cNvSpPr>
          <p:nvPr>
            <p:ph type="title"/>
          </p:nvPr>
        </p:nvSpPr>
        <p:spPr>
          <a:xfrm>
            <a:off x="1331640" y="1115993"/>
            <a:ext cx="7886700" cy="84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r>
              <a:rPr lang="ja-JP" dirty="0">
                <a:latin typeface="Arial"/>
                <a:ea typeface="Arial"/>
                <a:cs typeface="Arial"/>
                <a:sym typeface="Arial"/>
              </a:rPr>
              <a:t>こころとからだの変化</a:t>
            </a:r>
            <a:endParaRPr dirty="0"/>
          </a:p>
        </p:txBody>
      </p:sp>
      <p:sp>
        <p:nvSpPr>
          <p:cNvPr id="120" name="Google Shape;120;p16"/>
          <p:cNvSpPr txBox="1"/>
          <p:nvPr/>
        </p:nvSpPr>
        <p:spPr>
          <a:xfrm>
            <a:off x="584876" y="4682842"/>
            <a:ext cx="3311052" cy="596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Tx/>
              <a:buNone/>
              <a:tabLst/>
              <a:defRPr/>
            </a:pPr>
            <a:r>
              <a:rPr kumimoji="0" lang="ja-JP" altLang="en-US" sz="3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たのしくない</a:t>
            </a:r>
            <a:endParaRPr kumimoji="0" sz="105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HG丸ｺﾞｼｯｸM-PRO" pitchFamily="50" charset="-128"/>
              <a:cs typeface="Arial"/>
              <a:sym typeface="Arial"/>
            </a:endParaRPr>
          </a:p>
        </p:txBody>
      </p:sp>
      <p:sp>
        <p:nvSpPr>
          <p:cNvPr id="121" name="Google Shape;121;p16"/>
          <p:cNvSpPr txBox="1"/>
          <p:nvPr/>
        </p:nvSpPr>
        <p:spPr>
          <a:xfrm>
            <a:off x="862114" y="4684162"/>
            <a:ext cx="3311052" cy="596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50"/>
              <a:buFontTx/>
              <a:buNone/>
              <a:tabLst/>
              <a:defRPr/>
            </a:pPr>
            <a:endParaRPr kumimoji="0" sz="4163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6"/>
          <p:cNvSpPr txBox="1"/>
          <p:nvPr/>
        </p:nvSpPr>
        <p:spPr>
          <a:xfrm>
            <a:off x="3983475" y="4805213"/>
            <a:ext cx="4828725" cy="473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720"/>
              <a:buFontTx/>
              <a:buNone/>
              <a:tabLst/>
              <a:defRPr/>
            </a:pPr>
            <a:r>
              <a:rPr kumimoji="0" lang="ja-JP" altLang="en-US" sz="279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あたまやおなかがいたくなる</a:t>
            </a:r>
            <a:endParaRPr kumimoji="0" sz="105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HG丸ｺﾞｼｯｸM-PRO" pitchFamily="50" charset="-128"/>
              <a:cs typeface="Arial"/>
              <a:sym typeface="Arial"/>
            </a:endParaRPr>
          </a:p>
        </p:txBody>
      </p:sp>
      <p:pic>
        <p:nvPicPr>
          <p:cNvPr id="123" name="Google Shape;123;p16" descr="挿絵, 時計 が含まれている画像&#10;&#10;自動的に生成された説明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5325" y="2233348"/>
            <a:ext cx="2450154" cy="24501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Google Shape;124;p16" descr="挿絵, 時計 が含まれている画像&#10;&#10;自動的に生成された説明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955381" y="2216696"/>
            <a:ext cx="2336766" cy="233676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7"/>
          <p:cNvSpPr txBox="1">
            <a:spLocks noGrp="1"/>
          </p:cNvSpPr>
          <p:nvPr>
            <p:ph type="title"/>
          </p:nvPr>
        </p:nvSpPr>
        <p:spPr>
          <a:xfrm>
            <a:off x="1635470" y="4431525"/>
            <a:ext cx="7027875" cy="848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r>
              <a:rPr lang="ja-JP">
                <a:latin typeface="Arial"/>
                <a:ea typeface="Arial"/>
                <a:cs typeface="Arial"/>
                <a:sym typeface="Arial"/>
              </a:rPr>
              <a:t>だれにでも　おこること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17"/>
          <p:cNvSpPr txBox="1"/>
          <p:nvPr/>
        </p:nvSpPr>
        <p:spPr>
          <a:xfrm>
            <a:off x="862114" y="4684162"/>
            <a:ext cx="3311052" cy="596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50"/>
              <a:buFontTx/>
              <a:buNone/>
              <a:tabLst/>
              <a:defRPr/>
            </a:pPr>
            <a:endParaRPr kumimoji="0" sz="4163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2" name="Google Shape;132;p17" descr="挿絵, 時計 が含まれている画像&#10;&#10;自動的に生成された説明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28185" y="2502321"/>
            <a:ext cx="1928312" cy="19921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17" descr="挿絵, 時計 が含まれている画像&#10;&#10;自動的に生成された説明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461568" y="1340769"/>
            <a:ext cx="1910632" cy="199212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17" descr="挿絵, 抽象 が含まれている画像&#10;&#10;自動的に生成された説明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79827" y="2958155"/>
            <a:ext cx="1579013" cy="15790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17" descr="挿絵 が含まれている画像&#10;&#10;自動的に生成された説明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635470" y="476672"/>
            <a:ext cx="2692206" cy="25074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8"/>
          <p:cNvSpPr txBox="1">
            <a:spLocks noGrp="1"/>
          </p:cNvSpPr>
          <p:nvPr>
            <p:ph type="title"/>
          </p:nvPr>
        </p:nvSpPr>
        <p:spPr>
          <a:xfrm>
            <a:off x="683568" y="1167265"/>
            <a:ext cx="8017462" cy="1389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pPr>
              <a:buSzPts val="5400"/>
            </a:pPr>
            <a:r>
              <a:rPr lang="ja-JP" altLang="en-US" sz="4050" dirty="0"/>
              <a:t>人は　こころとからだのへんかを　小さくしていく力をもっているよ</a:t>
            </a:r>
            <a:endParaRPr sz="4050" dirty="0"/>
          </a:p>
        </p:txBody>
      </p:sp>
      <p:sp>
        <p:nvSpPr>
          <p:cNvPr id="142" name="Google Shape;142;p18"/>
          <p:cNvSpPr txBox="1"/>
          <p:nvPr/>
        </p:nvSpPr>
        <p:spPr>
          <a:xfrm>
            <a:off x="862114" y="4684162"/>
            <a:ext cx="3311052" cy="596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50"/>
              <a:buFontTx/>
              <a:buNone/>
              <a:tabLst/>
              <a:defRPr/>
            </a:pPr>
            <a:endParaRPr kumimoji="0" sz="4163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" name="Google Shape;143;p18" descr="挿絵, 時計 が含まれている画像&#10;&#10;自動的に生成された説明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494425" y="3419132"/>
            <a:ext cx="1173397" cy="114042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p18" descr="挿絵, 時計 が含まれている画像&#10;&#10;自動的に生成された説明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17973" y="4585666"/>
            <a:ext cx="1303865" cy="13896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" name="Google Shape;145;p18" descr="挿絵, 抽象 が含まれている画像&#10;&#10;自動的に生成された説明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39643" y="4284558"/>
            <a:ext cx="1377146" cy="13896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p18" descr="挿絵 が含まれている画像&#10;&#10;自動的に生成された説明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32783" y="2728722"/>
            <a:ext cx="1522824" cy="1400555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p18"/>
          <p:cNvSpPr/>
          <p:nvPr/>
        </p:nvSpPr>
        <p:spPr>
          <a:xfrm rot="-5400000">
            <a:off x="4270268" y="3931820"/>
            <a:ext cx="844062" cy="738554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0A519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Tx/>
              <a:buNone/>
              <a:tabLst/>
              <a:defRPr/>
            </a:pPr>
            <a:endParaRPr kumimoji="0" sz="135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" name="Google Shape;148;p18" descr="挿絵, 抽象 が含まれている画像&#10;&#10;自動的に生成された説明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244288" y="3150911"/>
            <a:ext cx="2591043" cy="252011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9"/>
          <p:cNvSpPr txBox="1">
            <a:spLocks noGrp="1"/>
          </p:cNvSpPr>
          <p:nvPr>
            <p:ph type="title"/>
          </p:nvPr>
        </p:nvSpPr>
        <p:spPr>
          <a:xfrm>
            <a:off x="2195736" y="840126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SzPts val="4400"/>
            </a:pPr>
            <a:r>
              <a:rPr lang="ja-JP" b="1" dirty="0">
                <a:latin typeface="Arial"/>
                <a:ea typeface="Arial"/>
                <a:cs typeface="Arial"/>
                <a:sym typeface="Arial"/>
              </a:rPr>
              <a:t>こうすればいいよ</a:t>
            </a:r>
            <a:endParaRPr dirty="0"/>
          </a:p>
        </p:txBody>
      </p:sp>
      <p:pic>
        <p:nvPicPr>
          <p:cNvPr id="155" name="Google Shape;155;p19" descr="抽象, 挿絵 が含まれている画像&#10;&#10;自動的に生成された説明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47557" y="1988841"/>
            <a:ext cx="2593800" cy="2476910"/>
          </a:xfrm>
          <a:prstGeom prst="rect">
            <a:avLst/>
          </a:prstGeom>
          <a:noFill/>
          <a:ln>
            <a:noFill/>
          </a:ln>
        </p:spPr>
      </p:pic>
      <p:sp>
        <p:nvSpPr>
          <p:cNvPr id="157" name="Google Shape;157;p19"/>
          <p:cNvSpPr txBox="1"/>
          <p:nvPr/>
        </p:nvSpPr>
        <p:spPr>
          <a:xfrm>
            <a:off x="323528" y="4581128"/>
            <a:ext cx="4296375" cy="994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80"/>
              <a:buFontTx/>
              <a:buNone/>
              <a:tabLst/>
              <a:defRPr/>
            </a:pPr>
            <a:r>
              <a:rPr kumimoji="0" lang="ja-JP" altLang="en-US" sz="306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いきをゆっくりはいて</a:t>
            </a:r>
            <a:endParaRPr kumimoji="0" sz="306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defTabSz="6858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80"/>
              <a:buFontTx/>
              <a:buNone/>
              <a:tabLst/>
              <a:defRPr/>
            </a:pPr>
            <a:r>
              <a:rPr kumimoji="0" lang="ja-JP" altLang="en-US" sz="306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力をぬく</a:t>
            </a:r>
            <a:endParaRPr kumimoji="0" sz="105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HG丸ｺﾞｼｯｸM-PRO" pitchFamily="50" charset="-128"/>
              <a:cs typeface="Arial"/>
              <a:sym typeface="Arial"/>
            </a:endParaRPr>
          </a:p>
        </p:txBody>
      </p:sp>
      <p:sp>
        <p:nvSpPr>
          <p:cNvPr id="158" name="Google Shape;158;p19"/>
          <p:cNvSpPr txBox="1"/>
          <p:nvPr/>
        </p:nvSpPr>
        <p:spPr>
          <a:xfrm>
            <a:off x="4788024" y="4581128"/>
            <a:ext cx="3949328" cy="5831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Tx/>
              <a:buNone/>
              <a:tabLst/>
              <a:defRPr/>
            </a:pPr>
            <a:r>
              <a:rPr kumimoji="0" lang="ja-JP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話をきいてもらう</a:t>
            </a:r>
            <a:endParaRPr kumimoji="0" sz="36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CC259FF9-E8AA-411E-95CB-B8E2A27724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8990" y="1988841"/>
            <a:ext cx="2933700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0"/>
          <p:cNvSpPr txBox="1">
            <a:spLocks noGrp="1"/>
          </p:cNvSpPr>
          <p:nvPr>
            <p:ph type="title"/>
          </p:nvPr>
        </p:nvSpPr>
        <p:spPr>
          <a:xfrm>
            <a:off x="2051720" y="992249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ctr" anchorCtr="0">
            <a:noAutofit/>
          </a:bodyPr>
          <a:lstStyle/>
          <a:p>
            <a:pPr>
              <a:buSzPts val="4400"/>
            </a:pPr>
            <a:r>
              <a:rPr lang="ja-JP" b="1" dirty="0">
                <a:latin typeface="Arial"/>
                <a:ea typeface="Arial"/>
                <a:cs typeface="Arial"/>
                <a:sym typeface="Arial"/>
              </a:rPr>
              <a:t>こうすればいいよ</a:t>
            </a:r>
            <a:endParaRPr dirty="0"/>
          </a:p>
        </p:txBody>
      </p:sp>
      <p:sp>
        <p:nvSpPr>
          <p:cNvPr id="165" name="Google Shape;165;p20"/>
          <p:cNvSpPr txBox="1"/>
          <p:nvPr/>
        </p:nvSpPr>
        <p:spPr>
          <a:xfrm>
            <a:off x="960120" y="4594622"/>
            <a:ext cx="722376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600"/>
              <a:buFontTx/>
              <a:buNone/>
              <a:tabLst/>
              <a:defRPr/>
            </a:pPr>
            <a:r>
              <a:rPr kumimoji="0" lang="ja-JP" altLang="en-US" sz="495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たのしいことをする</a:t>
            </a:r>
            <a:endParaRPr kumimoji="0" sz="495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6" name="Google Shape;166;p20" descr="挿絵 が含まれている画像&#10;&#10;自動的に生成された説明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95385" y="1999246"/>
            <a:ext cx="1895752" cy="182763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0" descr="挿絵, 抽象 が含まれている画像&#10;&#10;自動的に生成された説明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649799" y="3076887"/>
            <a:ext cx="1675710" cy="16512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20" descr="挿絵 が含まれている画像&#10;&#10;自動的に生成された説明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552474" y="1916832"/>
            <a:ext cx="1675710" cy="16512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20" descr="挿絵 が含まれている画像&#10;&#10;自動的に生成された説明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6444208" y="2636912"/>
            <a:ext cx="1957288" cy="20655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1"/>
          <p:cNvSpPr txBox="1">
            <a:spLocks noGrp="1"/>
          </p:cNvSpPr>
          <p:nvPr>
            <p:ph type="title"/>
          </p:nvPr>
        </p:nvSpPr>
        <p:spPr>
          <a:xfrm>
            <a:off x="715694" y="1340768"/>
            <a:ext cx="7712612" cy="33802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pPr algn="ctr"/>
            <a:r>
              <a:rPr lang="ja-JP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  <a:sym typeface="Arial"/>
              </a:rPr>
              <a:t>けんこうアンケートをして</a:t>
            </a:r>
            <a:br>
              <a:rPr lang="ja-JP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  <a:sym typeface="Arial"/>
              </a:rPr>
            </a:br>
            <a:br>
              <a:rPr lang="ja-JP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  <a:sym typeface="Arial"/>
              </a:rPr>
            </a:br>
            <a:r>
              <a:rPr lang="ja-JP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  <a:sym typeface="Arial"/>
              </a:rPr>
              <a:t>じぶんのこころとからだの</a:t>
            </a:r>
            <a:br>
              <a:rPr lang="ja-JP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  <a:sym typeface="Arial"/>
              </a:rPr>
            </a:br>
            <a:br>
              <a:rPr lang="ja-JP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  <a:sym typeface="Arial"/>
              </a:rPr>
            </a:br>
            <a:r>
              <a:rPr lang="ja-JP" sz="4400" b="1" dirty="0">
                <a:latin typeface="BIZ UDPゴシック" panose="020B0400000000000000" pitchFamily="50" charset="-128"/>
                <a:ea typeface="BIZ UDPゴシック" panose="020B0400000000000000" pitchFamily="50" charset="-128"/>
                <a:sym typeface="Arial"/>
              </a:rPr>
              <a:t>チェックをしてみましょう</a:t>
            </a:r>
            <a:endParaRPr sz="4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76" name="Google Shape;176;p21"/>
          <p:cNvSpPr txBox="1"/>
          <p:nvPr/>
        </p:nvSpPr>
        <p:spPr>
          <a:xfrm>
            <a:off x="899592" y="4301504"/>
            <a:ext cx="3311052" cy="596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34275" rIns="68569" bIns="34275" anchor="b" anchorCtr="0">
            <a:noAutofit/>
          </a:bodyPr>
          <a:lstStyle/>
          <a:p>
            <a:pPr marL="0" marR="0" lvl="0" indent="0" algn="l" defTabSz="685800" rtl="0" eaLnBrk="1" fontAlgn="auto" latinLnBrk="0" hangingPunct="1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50"/>
              <a:buFontTx/>
              <a:buNone/>
              <a:tabLst/>
              <a:defRPr/>
            </a:pPr>
            <a:endParaRPr kumimoji="0" sz="4163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" name="Google Shape;102;p14" descr="挿絵, 抽象 が含まれている画像&#10;&#10;自動的に生成された説明">
            <a:extLst>
              <a:ext uri="{FF2B5EF4-FFF2-40B4-BE49-F238E27FC236}">
                <a16:creationId xmlns:a16="http://schemas.microsoft.com/office/drawing/2014/main" id="{7ECAF118-D5CC-427F-AF03-88F872BBA0F8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308304" y="4897828"/>
            <a:ext cx="1595356" cy="1698924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410677E-2A3B-45C8-9888-8071B018201C}"/>
              </a:ext>
            </a:extLst>
          </p:cNvPr>
          <p:cNvSpPr txBox="1"/>
          <p:nvPr/>
        </p:nvSpPr>
        <p:spPr>
          <a:xfrm>
            <a:off x="2286000" y="3076725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 panose="020B0604030504040204" pitchFamily="50" charset="-128"/>
                <a:ea typeface="Meiryo" panose="020B0604030504040204" pitchFamily="50" charset="-128"/>
                <a:cs typeface="+mn-cs"/>
              </a:rPr>
              <a:t> </a:t>
            </a:r>
            <a:endParaRPr kumimoji="1" lang="ja-JP" altLang="en-US" sz="40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 charset="0"/>
              <a:ea typeface="HG丸ｺﾞｼｯｸM-PRO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4908501-E7E0-43E0-8C32-F9699214C0D4}"/>
              </a:ext>
            </a:extLst>
          </p:cNvPr>
          <p:cNvSpPr txBox="1"/>
          <p:nvPr/>
        </p:nvSpPr>
        <p:spPr>
          <a:xfrm>
            <a:off x="2286000" y="3076725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 panose="020B0604030504040204" pitchFamily="50" charset="-128"/>
                <a:ea typeface="Meiryo" panose="020B0604030504040204" pitchFamily="50" charset="-128"/>
                <a:cs typeface="+mn-cs"/>
              </a:rPr>
              <a:t> </a:t>
            </a:r>
            <a:endParaRPr kumimoji="1" lang="ja-JP" altLang="en-US" sz="40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 charset="0"/>
              <a:ea typeface="HG丸ｺﾞｼｯｸM-PRO" pitchFamily="50" charset="-128"/>
              <a:cs typeface="+mn-cs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0771D602-6F16-44D4-9358-AF06AE32E4C6}"/>
              </a:ext>
            </a:extLst>
          </p:cNvPr>
          <p:cNvSpPr txBox="1"/>
          <p:nvPr/>
        </p:nvSpPr>
        <p:spPr>
          <a:xfrm>
            <a:off x="2286000" y="3076725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" panose="020B0604030504040204" pitchFamily="50" charset="-128"/>
                <a:ea typeface="Meiryo" panose="020B0604030504040204" pitchFamily="50" charset="-128"/>
                <a:cs typeface="+mn-cs"/>
              </a:rPr>
              <a:t> </a:t>
            </a:r>
            <a:endParaRPr kumimoji="1" lang="ja-JP" altLang="en-US" sz="4000" b="0" i="0" u="none" strike="noStrike" kern="1200" cap="none" spc="0" normalizeH="0" baseline="0" noProof="0" dirty="0">
              <a:ln>
                <a:noFill/>
              </a:ln>
              <a:solidFill>
                <a:srgbClr val="0033CC"/>
              </a:solidFill>
              <a:effectLst/>
              <a:uLnTx/>
              <a:uFillTx/>
              <a:latin typeface="Arial" charset="0"/>
              <a:ea typeface="HG丸ｺﾞｼｯｸM-PRO" pitchFamily="50" charset="-128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_Office テーマ">
  <a:themeElements>
    <a:clrScheme name="青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453</Words>
  <Application>Microsoft Office PowerPoint</Application>
  <PresentationFormat>画面に合わせる (4:3)</PresentationFormat>
  <Paragraphs>50</Paragraphs>
  <Slides>9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6" baseType="lpstr">
      <vt:lpstr>BIZ UDPゴシック</vt:lpstr>
      <vt:lpstr>HG丸ｺﾞｼｯｸM-PRO</vt:lpstr>
      <vt:lpstr>Meiryo</vt:lpstr>
      <vt:lpstr>游ゴシック</vt:lpstr>
      <vt:lpstr>Arial</vt:lpstr>
      <vt:lpstr>Verdana</vt:lpstr>
      <vt:lpstr>2_Office テーマ</vt:lpstr>
      <vt:lpstr>　　　心のケア 　　　 　　 　　</vt:lpstr>
      <vt:lpstr>大変なことがあった時</vt:lpstr>
      <vt:lpstr>こころとからだの変化</vt:lpstr>
      <vt:lpstr>こころとからだの変化</vt:lpstr>
      <vt:lpstr>だれにでも　おこること</vt:lpstr>
      <vt:lpstr>人は　こころとからだのへんかを　小さくしていく力をもっているよ</vt:lpstr>
      <vt:lpstr>こうすればいいよ</vt:lpstr>
      <vt:lpstr>こうすればいいよ</vt:lpstr>
      <vt:lpstr>けんこうアンケートをして  じぶんのこころとからだの  チェックをしてみましょう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　　　心のケア 　　　 　　あらかわっこ　 　　けんこうアンケート」</dc:title>
  <dc:creator>Mimura R</dc:creator>
  <cp:lastModifiedBy>畠中　健</cp:lastModifiedBy>
  <cp:revision>4</cp:revision>
  <cp:lastPrinted>2020-11-17T01:18:18Z</cp:lastPrinted>
  <dcterms:created xsi:type="dcterms:W3CDTF">2020-10-04T15:09:52Z</dcterms:created>
  <dcterms:modified xsi:type="dcterms:W3CDTF">2020-11-17T01:18:41Z</dcterms:modified>
</cp:coreProperties>
</file>