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2"/>
  </p:notesMasterIdLst>
  <p:handoutMasterIdLst>
    <p:handoutMasterId r:id="rId53"/>
  </p:handoutMasterIdLst>
  <p:sldIdLst>
    <p:sldId id="261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314" r:id="rId18"/>
    <p:sldId id="281" r:id="rId19"/>
    <p:sldId id="282" r:id="rId20"/>
    <p:sldId id="284" r:id="rId21"/>
    <p:sldId id="283" r:id="rId22"/>
    <p:sldId id="28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5" r:id="rId51"/>
  </p:sldIdLst>
  <p:sldSz cx="9144000" cy="6858000" type="screen4x3"/>
  <p:notesSz cx="6807200" cy="9939338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9" autoAdjust="0"/>
    <p:restoredTop sz="93494" autoAdjust="0"/>
  </p:normalViewPr>
  <p:slideViewPr>
    <p:cSldViewPr>
      <p:cViewPr>
        <p:scale>
          <a:sx n="64" d="100"/>
          <a:sy n="64" d="100"/>
        </p:scale>
        <p:origin x="-11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0"/>
    </p:cViewPr>
  </p:sorterViewPr>
  <p:notesViewPr>
    <p:cSldViewPr>
      <p:cViewPr varScale="1">
        <p:scale>
          <a:sx n="51" d="100"/>
          <a:sy n="51" d="100"/>
        </p:scale>
        <p:origin x="-1932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0B96E-2763-442F-9289-54CEE78742C8}" type="datetimeFigureOut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1088-A914-4034-BCCD-1C79B3D4FF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425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AAE64-58D3-4CAC-82A2-8A34DA3EB9D6}" type="datetimeFigureOut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00631-3F87-485D-866E-DC40034FCF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38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910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798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55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963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783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0631-3F87-485D-866E-DC40034FCF1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8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9AC7-188D-465D-B2A4-BE4C210FAA54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B7DD-6152-430A-BBD8-CB275E1C6245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4C60-7BF4-4611-B6AF-7B9EC46CC61D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592-0C38-4B18-A248-154C500BE3C0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7819-0A1D-4154-BF16-62F8F5AA20EB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B596893E-0433-401B-B60C-A2473E3494B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2916238" cy="260350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843808" cy="45873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7819-0A1D-4154-BF16-62F8F5AA20EB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B596893E-0433-401B-B60C-A2473E3494B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8280920" cy="511256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874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314-5DC1-48B4-9709-9A41DBF4BFFA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4E30-A115-4253-8B8F-F82C01903194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33BA-677F-4EE8-A3B4-2C2474D35DFC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886F-638D-46CA-A395-17D95CAF7CDA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FF2E-12E3-4B04-B23F-FB45AAEE576D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772-E699-45AC-B7EC-3FBDE2089AC0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F5A3-888E-4A33-8578-920784187B69}" type="datetime1">
              <a:rPr kumimoji="1" lang="ja-JP" altLang="en-US" smtClean="0"/>
              <a:pPr/>
              <a:t>2017/2/9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893E-0433-401B-B60C-A2473E3494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調査様式作成ツール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HiYoko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の使い方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z="2000" smtClean="0"/>
              <a:pPr/>
              <a:t>1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092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数式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771800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３</a:t>
            </a:r>
            <a:r>
              <a:rPr lang="en-US" altLang="ja-JP" dirty="0"/>
              <a:t>〕</a:t>
            </a:r>
            <a:r>
              <a:rPr lang="zh-TW" altLang="en-US" dirty="0"/>
              <a:t>調査様式作成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467544" y="1052736"/>
            <a:ext cx="8064896" cy="5256584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ja-JP" altLang="en-US" dirty="0"/>
              <a:t>数式の入力</a:t>
            </a:r>
            <a:endParaRPr lang="en-US" altLang="ja-JP" dirty="0"/>
          </a:p>
          <a:p>
            <a:r>
              <a:rPr lang="ja-JP" altLang="en-US" dirty="0"/>
              <a:t>必要であれば、セルに計算式を設定</a:t>
            </a:r>
            <a:r>
              <a:rPr lang="ja-JP" altLang="en-US" dirty="0" smtClean="0"/>
              <a:t>する。</a:t>
            </a:r>
            <a:endParaRPr lang="en-US" altLang="ja-JP" dirty="0"/>
          </a:p>
          <a:p>
            <a:r>
              <a:rPr lang="ja-JP" altLang="en-US" dirty="0"/>
              <a:t>想定している</a:t>
            </a:r>
            <a:r>
              <a:rPr lang="ja-JP" altLang="en-US" dirty="0" smtClean="0"/>
              <a:t>結果が正しいか、式</a:t>
            </a:r>
            <a:r>
              <a:rPr lang="ja-JP" altLang="en-US" dirty="0"/>
              <a:t>の検証</a:t>
            </a:r>
            <a:r>
              <a:rPr lang="ja-JP" altLang="en-US" dirty="0" smtClean="0"/>
              <a:t>も行っておく。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（注意）プログラム実行後、出力される</a:t>
            </a:r>
            <a:r>
              <a:rPr lang="ja-JP" altLang="en-US" dirty="0" smtClean="0"/>
              <a:t>調査票で</a:t>
            </a:r>
            <a:r>
              <a:rPr lang="ja-JP" altLang="en-US" dirty="0"/>
              <a:t>は、数式が入ったセルは保護</a:t>
            </a:r>
            <a:r>
              <a:rPr lang="ja-JP" altLang="en-US" dirty="0" smtClean="0"/>
              <a:t>され、入力</a:t>
            </a:r>
            <a:r>
              <a:rPr lang="ja-JP" altLang="en-US" dirty="0"/>
              <a:t>が制限</a:t>
            </a:r>
            <a:r>
              <a:rPr lang="ja-JP" altLang="en-US" dirty="0" smtClean="0"/>
              <a:t>される。（</a:t>
            </a:r>
            <a:r>
              <a:rPr lang="ja-JP" altLang="en-US" dirty="0"/>
              <a:t>グレーの背景色）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515719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（例）</a:t>
            </a:r>
            <a:endParaRPr kumimoji="1" lang="ja-JP" altLang="en-US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1538" t="13537" r="55817" b="83650"/>
          <a:stretch>
            <a:fillRect/>
          </a:stretch>
        </p:blipFill>
        <p:spPr bwMode="auto">
          <a:xfrm>
            <a:off x="395536" y="5733256"/>
            <a:ext cx="8027349" cy="42110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1628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771800" cy="386730"/>
          </a:xfrm>
        </p:spPr>
        <p:txBody>
          <a:bodyPr>
            <a:normAutofit fontScale="62500" lnSpcReduction="20000"/>
          </a:bodyPr>
          <a:lstStyle/>
          <a:p>
            <a:pPr marL="5715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３</a:t>
            </a:r>
            <a:r>
              <a:rPr lang="en-US" altLang="ja-JP" dirty="0"/>
              <a:t>〕</a:t>
            </a:r>
            <a:r>
              <a:rPr lang="zh-TW" altLang="en-US" dirty="0"/>
              <a:t>調査様式作成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323528" y="1052736"/>
            <a:ext cx="8640960" cy="5256584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ja-JP" altLang="en-US" dirty="0" smtClean="0"/>
              <a:t>各セルに適切な書式を設定する。</a:t>
            </a:r>
            <a:endParaRPr lang="en-US" altLang="ja-JP" dirty="0" smtClean="0"/>
          </a:p>
          <a:p>
            <a:r>
              <a:rPr lang="ja-JP" altLang="en-US" dirty="0" smtClean="0"/>
              <a:t>文章</a:t>
            </a:r>
            <a:r>
              <a:rPr lang="ja-JP" altLang="en-US" dirty="0"/>
              <a:t>をセルに入力する場合は、十分な大きさでセルを結合し</a:t>
            </a:r>
            <a:r>
              <a:rPr lang="ja-JP" altLang="en-US" dirty="0" smtClean="0"/>
              <a:t>、「折り返して</a:t>
            </a:r>
            <a:r>
              <a:rPr lang="ja-JP" altLang="en-US" dirty="0"/>
              <a:t>全体を表示</a:t>
            </a:r>
            <a:r>
              <a:rPr lang="ja-JP" altLang="en-US" dirty="0" smtClean="0"/>
              <a:t>する」や「縮小</a:t>
            </a:r>
            <a:r>
              <a:rPr lang="ja-JP" altLang="en-US" dirty="0"/>
              <a:t>して全体を表示</a:t>
            </a:r>
            <a:r>
              <a:rPr lang="ja-JP" altLang="en-US" dirty="0" smtClean="0"/>
              <a:t>する」など</a:t>
            </a:r>
            <a:r>
              <a:rPr lang="ja-JP" altLang="en-US" dirty="0"/>
              <a:t>設定</a:t>
            </a:r>
            <a:r>
              <a:rPr lang="ja-JP" altLang="en-US" dirty="0" smtClean="0"/>
              <a:t>する。</a:t>
            </a:r>
            <a:endParaRPr lang="en-US" altLang="ja-JP" dirty="0"/>
          </a:p>
          <a:p>
            <a:pPr lvl="1"/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01008"/>
            <a:ext cx="5125316" cy="414510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正方形/長方形 5"/>
          <p:cNvSpPr/>
          <p:nvPr/>
        </p:nvSpPr>
        <p:spPr>
          <a:xfrm>
            <a:off x="2125352" y="5085184"/>
            <a:ext cx="1872208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集計したい回答欄を色指定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771800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３</a:t>
            </a:r>
            <a:r>
              <a:rPr lang="en-US" altLang="ja-JP" dirty="0"/>
              <a:t>〕</a:t>
            </a:r>
            <a:r>
              <a:rPr lang="zh-TW" altLang="en-US" dirty="0"/>
              <a:t>調査様式作成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179512" y="980728"/>
            <a:ext cx="8856984" cy="5328592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ja-JP" altLang="en-US" dirty="0"/>
              <a:t>色指定</a:t>
            </a:r>
            <a:endParaRPr lang="en-US" altLang="ja-JP" dirty="0"/>
          </a:p>
          <a:p>
            <a:r>
              <a:rPr lang="en-US" altLang="ja-JP" dirty="0"/>
              <a:t>【</a:t>
            </a:r>
            <a:r>
              <a:rPr lang="ja-JP" altLang="en-US" dirty="0"/>
              <a:t>集計表１～５</a:t>
            </a:r>
            <a:r>
              <a:rPr lang="en-US" altLang="ja-JP" dirty="0"/>
              <a:t>】</a:t>
            </a:r>
            <a:r>
              <a:rPr lang="ja-JP" altLang="en-US" dirty="0"/>
              <a:t>シート</a:t>
            </a:r>
            <a:r>
              <a:rPr lang="ja-JP" altLang="en-US" dirty="0" smtClean="0"/>
              <a:t>に集計したいセルを色指定する。（</a:t>
            </a:r>
            <a:r>
              <a:rPr lang="ja-JP" altLang="en-US" dirty="0"/>
              <a:t>色１から順に、必要に応じて色５</a:t>
            </a:r>
            <a:r>
              <a:rPr lang="ja-JP" altLang="en-US" dirty="0" smtClean="0"/>
              <a:t>まで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５種類に分けて集計することが可能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/>
              <a:t>色を指定するセル範囲を</a:t>
            </a:r>
            <a:r>
              <a:rPr lang="ja-JP" altLang="en-US" dirty="0" smtClean="0"/>
              <a:t>選択する。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＞　右クリック</a:t>
            </a:r>
            <a:r>
              <a:rPr lang="ja-JP" altLang="en-US" dirty="0" smtClean="0"/>
              <a:t>する。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＞　色指定１～５　を</a:t>
            </a:r>
            <a:r>
              <a:rPr lang="ja-JP" altLang="en-US" dirty="0" smtClean="0"/>
              <a:t>クリックする。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＞　色１指定（赤）　を</a:t>
            </a:r>
            <a:r>
              <a:rPr lang="ja-JP" altLang="en-US" dirty="0" smtClean="0"/>
              <a:t>クリックする。</a:t>
            </a: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98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3516" t="57314" r="60390" b="3833"/>
          <a:stretch>
            <a:fillRect/>
          </a:stretch>
        </p:blipFill>
        <p:spPr bwMode="auto">
          <a:xfrm>
            <a:off x="1924130" y="2270770"/>
            <a:ext cx="5744213" cy="61624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集計</a:t>
            </a:r>
            <a:r>
              <a:rPr lang="ja-JP" altLang="en-US" dirty="0" smtClean="0"/>
              <a:t>したい</a:t>
            </a:r>
            <a:r>
              <a:rPr lang="ja-JP" altLang="en-US" dirty="0"/>
              <a:t>回答欄を色指定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771800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３</a:t>
            </a:r>
            <a:r>
              <a:rPr lang="en-US" altLang="ja-JP" dirty="0"/>
              <a:t>〕</a:t>
            </a:r>
            <a:r>
              <a:rPr lang="zh-TW" altLang="en-US" dirty="0"/>
              <a:t>調査様式作成</a:t>
            </a: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052736"/>
            <a:ext cx="8712968" cy="5256584"/>
          </a:xfrm>
        </p:spPr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ja-JP" altLang="en-US" dirty="0"/>
              <a:t>色指定（つづき）</a:t>
            </a:r>
            <a:endParaRPr lang="en-US" altLang="ja-JP" dirty="0"/>
          </a:p>
          <a:p>
            <a:r>
              <a:rPr lang="ja-JP" altLang="en-US" dirty="0"/>
              <a:t>セルの右クリックメニューの一番上に</a:t>
            </a:r>
            <a:r>
              <a:rPr lang="ja-JP" altLang="en-US" dirty="0" smtClean="0"/>
              <a:t>表示される。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267744" y="2276872"/>
            <a:ext cx="2528492" cy="3773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652120" y="2276872"/>
            <a:ext cx="1800200" cy="19442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6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一般集計</a:t>
            </a:r>
            <a:r>
              <a:rPr kumimoji="1" lang="ja-JP" altLang="en-US" dirty="0" smtClean="0"/>
              <a:t>と表集計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843808" cy="386730"/>
          </a:xfrm>
        </p:spPr>
        <p:txBody>
          <a:bodyPr>
            <a:normAutofit fontScale="62500" lnSpcReduction="20000"/>
          </a:bodyPr>
          <a:lstStyle/>
          <a:p>
            <a:pPr marL="5715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３</a:t>
            </a:r>
            <a:r>
              <a:rPr lang="en-US" altLang="ja-JP" dirty="0"/>
              <a:t>〕</a:t>
            </a:r>
            <a:r>
              <a:rPr lang="zh-TW" altLang="en-US" dirty="0"/>
              <a:t>調査様式作成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179512" y="980728"/>
            <a:ext cx="8856984" cy="56166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ja-JP" altLang="en-US" dirty="0"/>
              <a:t>色指定するとどうなる？</a:t>
            </a:r>
            <a:endParaRPr lang="en-US" altLang="ja-JP" dirty="0"/>
          </a:p>
          <a:p>
            <a:r>
              <a:rPr lang="ja-JP" altLang="en-US" dirty="0"/>
              <a:t>一般集計</a:t>
            </a:r>
            <a:r>
              <a:rPr lang="en-US" altLang="ja-JP" dirty="0"/>
              <a:t>	</a:t>
            </a:r>
          </a:p>
          <a:p>
            <a:pPr lvl="1"/>
            <a:r>
              <a:rPr lang="ja-JP" altLang="en-US" dirty="0"/>
              <a:t>色つきの各セル</a:t>
            </a:r>
            <a:r>
              <a:rPr lang="ja-JP" altLang="en-US" dirty="0" smtClean="0"/>
              <a:t>を入力範囲の左上</a:t>
            </a:r>
            <a:r>
              <a:rPr lang="ja-JP" altLang="en-US" dirty="0"/>
              <a:t>から右下へ</a:t>
            </a:r>
            <a:r>
              <a:rPr lang="en-US" altLang="ja-JP" dirty="0"/>
              <a:t>Z</a:t>
            </a:r>
            <a:r>
              <a:rPr lang="ja-JP" altLang="en-US" dirty="0"/>
              <a:t>字状の順番で、各色ごとに</a:t>
            </a:r>
            <a:r>
              <a:rPr lang="en-US" altLang="ja-JP" dirty="0"/>
              <a:t>【</a:t>
            </a:r>
            <a:r>
              <a:rPr lang="ja-JP" altLang="en-US" dirty="0"/>
              <a:t>集計表１～５</a:t>
            </a:r>
            <a:r>
              <a:rPr lang="en-US" altLang="ja-JP" dirty="0"/>
              <a:t>】</a:t>
            </a:r>
            <a:r>
              <a:rPr lang="ja-JP" altLang="en-US" dirty="0"/>
              <a:t>シートに横一列</a:t>
            </a:r>
            <a:r>
              <a:rPr lang="ja-JP" altLang="en-US" dirty="0" smtClean="0"/>
              <a:t>にコピーする。</a:t>
            </a:r>
            <a:endParaRPr lang="en-US" altLang="ja-JP" dirty="0"/>
          </a:p>
          <a:p>
            <a:r>
              <a:rPr lang="ja-JP" altLang="en-US" dirty="0" smtClean="0"/>
              <a:t>表</a:t>
            </a:r>
            <a:r>
              <a:rPr lang="ja-JP" altLang="en-US" dirty="0"/>
              <a:t>集計</a:t>
            </a:r>
            <a:endParaRPr lang="en-US" altLang="ja-JP" dirty="0"/>
          </a:p>
          <a:p>
            <a:pPr lvl="1"/>
            <a:r>
              <a:rPr lang="ja-JP" altLang="en-US" dirty="0"/>
              <a:t>表形式を選択した色については、集計表で横一列ではなく、表の形のままコピー</a:t>
            </a:r>
            <a:r>
              <a:rPr lang="ja-JP" altLang="en-US" dirty="0" smtClean="0"/>
              <a:t>される。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表形式は、●行</a:t>
            </a:r>
            <a:r>
              <a:rPr lang="en-US" altLang="ja-JP" dirty="0">
                <a:solidFill>
                  <a:srgbClr val="FF0000"/>
                </a:solidFill>
              </a:rPr>
              <a:t>×</a:t>
            </a:r>
            <a:r>
              <a:rPr lang="ja-JP" altLang="en-US" dirty="0">
                <a:solidFill>
                  <a:srgbClr val="FF0000"/>
                </a:solidFill>
              </a:rPr>
              <a:t>■列を</a:t>
            </a:r>
            <a:r>
              <a:rPr lang="ja-JP" altLang="en-US" dirty="0" smtClean="0">
                <a:solidFill>
                  <a:srgbClr val="FF0000"/>
                </a:solidFill>
              </a:rPr>
              <a:t>そろえた格子状</a:t>
            </a:r>
            <a:r>
              <a:rPr lang="ja-JP" altLang="en-US" dirty="0">
                <a:solidFill>
                  <a:srgbClr val="FF0000"/>
                </a:solidFill>
              </a:rPr>
              <a:t>の形にする</a:t>
            </a:r>
            <a:r>
              <a:rPr lang="ja-JP" altLang="en-US" dirty="0" smtClean="0">
                <a:solidFill>
                  <a:srgbClr val="FF0000"/>
                </a:solidFill>
              </a:rPr>
              <a:t>こと。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（詳細は後述）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印刷範囲（重要）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699792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３</a:t>
            </a:r>
            <a:r>
              <a:rPr lang="en-US" altLang="ja-JP" dirty="0"/>
              <a:t>〕</a:t>
            </a:r>
            <a:r>
              <a:rPr lang="zh-TW" altLang="en-US" dirty="0"/>
              <a:t>調査様式作成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67544" y="1052736"/>
            <a:ext cx="8280920" cy="5256584"/>
          </a:xfrm>
        </p:spPr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ja-JP" altLang="en-US" dirty="0"/>
              <a:t>仕上げ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印刷範囲の設定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完成した調査票の印刷範囲を</a:t>
            </a:r>
            <a:r>
              <a:rPr lang="ja-JP" altLang="en-US" dirty="0" smtClean="0">
                <a:solidFill>
                  <a:srgbClr val="FF0000"/>
                </a:solidFill>
              </a:rPr>
              <a:t>選択する。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＞　ページレイアウトタブ　を</a:t>
            </a:r>
            <a:r>
              <a:rPr lang="ja-JP" altLang="en-US" dirty="0" smtClean="0">
                <a:solidFill>
                  <a:srgbClr val="FF0000"/>
                </a:solidFill>
              </a:rPr>
              <a:t>クリックする。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＞　印刷範囲　を</a:t>
            </a:r>
            <a:r>
              <a:rPr lang="ja-JP" altLang="en-US" dirty="0" smtClean="0">
                <a:solidFill>
                  <a:srgbClr val="FF0000"/>
                </a:solidFill>
              </a:rPr>
              <a:t>クリックする。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＞　印刷範囲の設定　を</a:t>
            </a:r>
            <a:r>
              <a:rPr lang="ja-JP" altLang="en-US" dirty="0" smtClean="0">
                <a:solidFill>
                  <a:srgbClr val="FF0000"/>
                </a:solidFill>
              </a:rPr>
              <a:t>クリックする。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　＞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改ページ位置を指定する。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r="68515" b="81716"/>
          <a:stretch>
            <a:fillRect/>
          </a:stretch>
        </p:blipFill>
        <p:spPr bwMode="auto">
          <a:xfrm>
            <a:off x="1080848" y="4509120"/>
            <a:ext cx="6979227" cy="180109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正方形/長方形 5"/>
          <p:cNvSpPr/>
          <p:nvPr/>
        </p:nvSpPr>
        <p:spPr>
          <a:xfrm>
            <a:off x="2699792" y="4725144"/>
            <a:ext cx="100811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91880" y="5013176"/>
            <a:ext cx="504056" cy="6480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91880" y="5661248"/>
            <a:ext cx="158417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8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調査ファイル出力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312439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４</a:t>
            </a:r>
            <a:r>
              <a:rPr lang="en-US" altLang="ja-JP" dirty="0"/>
              <a:t>〕</a:t>
            </a:r>
            <a:r>
              <a:rPr lang="ja-JP" altLang="en-US" dirty="0"/>
              <a:t>プログラム実行</a:t>
            </a: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640960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メニュー</a:t>
            </a:r>
            <a:r>
              <a:rPr lang="ja-JP" altLang="en-US" dirty="0" smtClean="0"/>
              <a:t>の</a:t>
            </a:r>
            <a:r>
              <a:rPr lang="en-US" altLang="ja-JP" dirty="0" smtClean="0"/>
              <a:t>[</a:t>
            </a:r>
            <a:r>
              <a:rPr lang="ja-JP" altLang="en-US" dirty="0" smtClean="0"/>
              <a:t>調査</a:t>
            </a:r>
            <a:r>
              <a:rPr lang="ja-JP" altLang="en-US" dirty="0"/>
              <a:t>ファイル</a:t>
            </a:r>
            <a:r>
              <a:rPr lang="ja-JP" altLang="en-US" dirty="0" smtClean="0"/>
              <a:t>出力</a:t>
            </a:r>
            <a:r>
              <a:rPr lang="en-US" altLang="ja-JP" dirty="0" smtClean="0"/>
              <a:t>]</a:t>
            </a:r>
            <a:r>
              <a:rPr lang="ja-JP" altLang="en-US" dirty="0" smtClean="0"/>
              <a:t>ボタンをクリックする。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132856"/>
            <a:ext cx="2649413" cy="259228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0" name="正方形/長方形 9"/>
          <p:cNvSpPr/>
          <p:nvPr/>
        </p:nvSpPr>
        <p:spPr>
          <a:xfrm>
            <a:off x="3124398" y="3645024"/>
            <a:ext cx="2088232" cy="8640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印刷範囲の確認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539552" y="4312685"/>
            <a:ext cx="8064896" cy="2068644"/>
          </a:xfrm>
        </p:spPr>
        <p:txBody>
          <a:bodyPr>
            <a:normAutofit/>
          </a:bodyPr>
          <a:lstStyle/>
          <a:p>
            <a:pPr marL="288000" indent="-288000">
              <a:buNone/>
            </a:pPr>
            <a:r>
              <a:rPr kumimoji="1" lang="ja-JP" altLang="en-US" sz="2400" dirty="0" smtClean="0"/>
              <a:t>１．改ページプレビュー画面になるので、印刷範囲に収まっているか確認する。</a:t>
            </a:r>
            <a:endParaRPr lang="en-US" altLang="ja-JP" sz="2400" dirty="0"/>
          </a:p>
          <a:p>
            <a:pPr marL="288000" indent="-288000">
              <a:buNone/>
            </a:pPr>
            <a:r>
              <a:rPr lang="ja-JP" altLang="en-US" sz="2400" dirty="0" smtClean="0"/>
              <a:t>２．おさまっていなければ、適宜青の枠線をドラッグして調整する。</a:t>
            </a:r>
            <a:endParaRPr lang="en-US" altLang="ja-JP" sz="2400" dirty="0" smtClean="0"/>
          </a:p>
          <a:p>
            <a:pPr marL="288000" indent="-288000">
              <a:buNone/>
            </a:pPr>
            <a:r>
              <a:rPr kumimoji="1" lang="ja-JP" altLang="en-US" sz="2400" dirty="0"/>
              <a:t>３</a:t>
            </a:r>
            <a:r>
              <a:rPr kumimoji="1" lang="ja-JP" altLang="en-US" sz="2400" dirty="0" smtClean="0"/>
              <a:t>．調整が終われば、</a:t>
            </a:r>
            <a:r>
              <a:rPr kumimoji="1" lang="en-US" altLang="ja-JP" sz="2400" dirty="0" smtClean="0"/>
              <a:t>[</a:t>
            </a:r>
            <a:r>
              <a:rPr kumimoji="1" lang="ja-JP" altLang="en-US" sz="2400" dirty="0" smtClean="0"/>
              <a:t>続行</a:t>
            </a:r>
            <a:r>
              <a:rPr kumimoji="1" lang="en-US" altLang="ja-JP" sz="2400" dirty="0" smtClean="0"/>
              <a:t>]</a:t>
            </a:r>
            <a:r>
              <a:rPr kumimoji="1" lang="ja-JP" altLang="en-US" sz="2400" dirty="0" smtClean="0"/>
              <a:t>ボタンをクリック。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836711"/>
            <a:ext cx="5904656" cy="3475973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563545" y="4322333"/>
            <a:ext cx="432048" cy="4124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4716016" y="5517232"/>
            <a:ext cx="1224136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5328084" y="3068960"/>
            <a:ext cx="396044" cy="21602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563545" y="5151038"/>
            <a:ext cx="432048" cy="4124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63545" y="5877272"/>
            <a:ext cx="432048" cy="4124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335988" y="5758518"/>
            <a:ext cx="1728192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4395683" y="2276872"/>
            <a:ext cx="1328445" cy="34816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確認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771800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４</a:t>
            </a:r>
            <a:r>
              <a:rPr lang="en-US" altLang="ja-JP" dirty="0"/>
              <a:t>〕</a:t>
            </a:r>
            <a:r>
              <a:rPr lang="ja-JP" altLang="en-US" dirty="0"/>
              <a:t>プログラム実行</a:t>
            </a: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ja-JP" altLang="en-US" dirty="0" smtClean="0"/>
              <a:t>メッセージを確認</a:t>
            </a:r>
            <a:r>
              <a:rPr lang="ja-JP" altLang="en-US" dirty="0"/>
              <a:t>して</a:t>
            </a:r>
            <a:r>
              <a:rPr lang="ja-JP" altLang="en-US" dirty="0" smtClean="0"/>
              <a:t>、</a:t>
            </a:r>
            <a:r>
              <a:rPr lang="en-US" altLang="ja-JP" dirty="0" smtClean="0"/>
              <a:t>[OK]</a:t>
            </a:r>
            <a:r>
              <a:rPr lang="ja-JP" altLang="en-US" dirty="0" smtClean="0"/>
              <a:t>をクリックする。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19908"/>
            <a:ext cx="7622463" cy="30963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正方形/長方形 7"/>
          <p:cNvSpPr/>
          <p:nvPr/>
        </p:nvSpPr>
        <p:spPr>
          <a:xfrm>
            <a:off x="5004048" y="4437112"/>
            <a:ext cx="1728192" cy="7920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表オプション設定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915816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４</a:t>
            </a:r>
            <a:r>
              <a:rPr lang="en-US" altLang="ja-JP" dirty="0"/>
              <a:t>〕</a:t>
            </a:r>
            <a:r>
              <a:rPr lang="ja-JP" altLang="en-US" dirty="0"/>
              <a:t>プログラム実行</a:t>
            </a: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ja-JP" altLang="en-US" dirty="0"/>
              <a:t>表オプション設定　ウィンドウが</a:t>
            </a:r>
            <a:r>
              <a:rPr lang="ja-JP" altLang="en-US" dirty="0" smtClean="0"/>
              <a:t>表示される。</a:t>
            </a:r>
            <a:endParaRPr lang="en-US" altLang="ja-JP" dirty="0"/>
          </a:p>
          <a:p>
            <a:pPr marL="1143000" lvl="1" indent="-742950">
              <a:buFont typeface="+mj-ea"/>
              <a:buAutoNum type="circleNumDbPlain"/>
            </a:pPr>
            <a:r>
              <a:rPr lang="ja-JP" altLang="en-US" dirty="0"/>
              <a:t>表形式を選択する色指定にチェックを</a:t>
            </a:r>
            <a:r>
              <a:rPr lang="ja-JP" altLang="en-US" dirty="0" smtClean="0"/>
              <a:t>入れ、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ja-JP" altLang="en-US" dirty="0"/>
              <a:t>複数可）</a:t>
            </a:r>
            <a:endParaRPr lang="en-US" altLang="ja-JP" dirty="0"/>
          </a:p>
          <a:p>
            <a:pPr marL="1143000" lvl="1" indent="-742950">
              <a:buFont typeface="+mj-ea"/>
              <a:buAutoNum type="circleNumDbPlain"/>
            </a:pPr>
            <a:r>
              <a:rPr lang="en-US" altLang="ja-JP" dirty="0" smtClean="0"/>
              <a:t>[OK]</a:t>
            </a:r>
            <a:r>
              <a:rPr lang="ja-JP" altLang="en-US" dirty="0" smtClean="0"/>
              <a:t>をクリック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する。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17490"/>
            <a:ext cx="3528392" cy="41336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4824028" y="3068960"/>
            <a:ext cx="252028" cy="22322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968044" y="6021288"/>
            <a:ext cx="1008112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4458" y="30689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①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73978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②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324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dirty="0" smtClean="0"/>
              <a:t>コンテンツの有効化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7934"/>
            <a:ext cx="2483768" cy="38673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１</a:t>
            </a:r>
            <a:r>
              <a:rPr lang="en-US" altLang="ja-JP" dirty="0"/>
              <a:t>〕</a:t>
            </a:r>
            <a:r>
              <a:rPr lang="ja-JP" altLang="en-US" dirty="0"/>
              <a:t>はじめ</a:t>
            </a:r>
            <a:r>
              <a:rPr lang="ja-JP" altLang="en-US" dirty="0" smtClean="0"/>
              <a:t>に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323528" y="764704"/>
            <a:ext cx="8568952" cy="55446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本ツール</a:t>
            </a:r>
            <a:r>
              <a:rPr lang="ja-JP" altLang="en-US" dirty="0"/>
              <a:t>は、</a:t>
            </a:r>
            <a:r>
              <a:rPr lang="en-US" altLang="ja-JP" dirty="0"/>
              <a:t>Excel</a:t>
            </a:r>
            <a:r>
              <a:rPr lang="ja-JP" altLang="en-US" dirty="0"/>
              <a:t>のマクロ</a:t>
            </a:r>
            <a:r>
              <a:rPr lang="en-US" altLang="ja-JP" dirty="0"/>
              <a:t>(VBA)</a:t>
            </a:r>
            <a:r>
              <a:rPr lang="ja-JP" altLang="en-US" dirty="0"/>
              <a:t>で作成しているため、</a:t>
            </a:r>
            <a:r>
              <a:rPr lang="en-US" altLang="ja-JP" dirty="0"/>
              <a:t>Excel</a:t>
            </a:r>
            <a:r>
              <a:rPr lang="ja-JP" altLang="en-US" dirty="0"/>
              <a:t>ブックを開いた際に</a:t>
            </a:r>
            <a:r>
              <a:rPr lang="ja-JP" altLang="en-US" dirty="0" smtClean="0"/>
              <a:t>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</a:t>
            </a:r>
            <a:r>
              <a:rPr lang="ja-JP" altLang="en-US" dirty="0"/>
              <a:t>コンテンツの有効化」が必要と</a:t>
            </a:r>
            <a:r>
              <a:rPr lang="ja-JP" altLang="en-US" dirty="0" smtClean="0"/>
              <a:t>なる。</a:t>
            </a:r>
            <a:endParaRPr lang="ja-JP" altLang="en-US" dirty="0"/>
          </a:p>
          <a:p>
            <a:pPr marL="0" indent="0">
              <a:buNone/>
            </a:pPr>
            <a:endParaRPr kumimoji="1" lang="ja-JP" altLang="en-US" sz="1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63934" t="42526" r="25052" b="32521"/>
          <a:stretch>
            <a:fillRect/>
          </a:stretch>
        </p:blipFill>
        <p:spPr bwMode="auto">
          <a:xfrm>
            <a:off x="1403648" y="3070701"/>
            <a:ext cx="785327" cy="77802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251520" y="4006805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ダブルクリックして開く</a:t>
            </a:r>
            <a:r>
              <a:rPr lang="ja-JP" altLang="en-US" sz="2800" dirty="0" smtClean="0"/>
              <a:t>。</a:t>
            </a:r>
            <a:endParaRPr kumimoji="1" lang="en-US" altLang="ja-JP" sz="2800" dirty="0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 r="68222" b="71715"/>
          <a:stretch>
            <a:fillRect/>
          </a:stretch>
        </p:blipFill>
        <p:spPr bwMode="auto">
          <a:xfrm>
            <a:off x="3858353" y="2494637"/>
            <a:ext cx="5285647" cy="205758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0" name="正方形/長方形 9"/>
          <p:cNvSpPr/>
          <p:nvPr/>
        </p:nvSpPr>
        <p:spPr>
          <a:xfrm>
            <a:off x="7668344" y="3502749"/>
            <a:ext cx="100811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33068" y="4654877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コンテンツの有効化　をクリック</a:t>
            </a:r>
            <a:endParaRPr kumimoji="1" lang="ja-JP" altLang="en-US" sz="2800" dirty="0"/>
          </a:p>
        </p:txBody>
      </p:sp>
      <p:sp>
        <p:nvSpPr>
          <p:cNvPr id="12" name="右矢印 11"/>
          <p:cNvSpPr/>
          <p:nvPr/>
        </p:nvSpPr>
        <p:spPr>
          <a:xfrm>
            <a:off x="2627784" y="3358733"/>
            <a:ext cx="936104" cy="43204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83968" y="4654877"/>
            <a:ext cx="3168352" cy="50405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579262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本資料では、</a:t>
            </a:r>
            <a:r>
              <a:rPr lang="en-US" altLang="ja-JP" sz="2000" dirty="0" smtClean="0"/>
              <a:t>Excel2010</a:t>
            </a:r>
            <a:r>
              <a:rPr lang="ja-JP" altLang="en-US" sz="2000" dirty="0" smtClean="0"/>
              <a:t>を標準としてインターフェースの説明をする。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875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実行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771800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４</a:t>
            </a:r>
            <a:r>
              <a:rPr lang="en-US" altLang="ja-JP" dirty="0"/>
              <a:t>〕</a:t>
            </a:r>
            <a:r>
              <a:rPr lang="ja-JP" altLang="en-US" dirty="0"/>
              <a:t>プログラム実行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323528" y="1196752"/>
            <a:ext cx="8568952" cy="511256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ja-JP" altLang="en-US" dirty="0"/>
              <a:t>プログラムが実行され、調査票ファイル</a:t>
            </a:r>
            <a:r>
              <a:rPr lang="ja-JP" altLang="en-US" dirty="0" smtClean="0"/>
              <a:t>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出力される。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42438"/>
            <a:ext cx="2178692" cy="208270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42158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出力ファイルについて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3131840" cy="5307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５</a:t>
            </a:r>
            <a:r>
              <a:rPr lang="en-US" altLang="ja-JP" dirty="0"/>
              <a:t>〕</a:t>
            </a:r>
            <a:r>
              <a:rPr lang="ja-JP" altLang="en-US" dirty="0" smtClean="0"/>
              <a:t>出力ファイルの利用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417721" y="1052736"/>
            <a:ext cx="8402751" cy="5400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ja-JP" altLang="en-US" dirty="0"/>
              <a:t>出力ファイルは、実行元ファイルと</a:t>
            </a:r>
            <a:r>
              <a:rPr lang="ja-JP" altLang="en-US" dirty="0" smtClean="0"/>
              <a:t>同じ位置（ディレクトリ）に</a:t>
            </a:r>
            <a:r>
              <a:rPr lang="ja-JP" altLang="en-US" dirty="0"/>
              <a:t>マクロ無しの</a:t>
            </a:r>
            <a:r>
              <a:rPr lang="en-US" altLang="ja-JP" dirty="0"/>
              <a:t>Excel</a:t>
            </a:r>
            <a:r>
              <a:rPr lang="ja-JP" altLang="en-US" dirty="0"/>
              <a:t>ブックとして自動保存</a:t>
            </a:r>
            <a:r>
              <a:rPr lang="ja-JP" altLang="en-US" dirty="0" smtClean="0"/>
              <a:t>される。</a:t>
            </a:r>
            <a:endParaRPr lang="en-US" altLang="ja-JP" dirty="0"/>
          </a:p>
          <a:p>
            <a:pPr marL="742950" indent="-742950">
              <a:buFont typeface="+mj-lt"/>
              <a:buAutoNum type="arabicPeriod"/>
            </a:pPr>
            <a:r>
              <a:rPr lang="ja-JP" altLang="en-US" dirty="0"/>
              <a:t>シートの構成</a:t>
            </a:r>
            <a:endParaRPr lang="en-US" altLang="ja-JP" dirty="0"/>
          </a:p>
          <a:p>
            <a:pPr marL="742950" indent="-742950">
              <a:buFont typeface="+mj-lt"/>
              <a:buAutoNum type="arabicPeriod"/>
            </a:pPr>
            <a:endParaRPr lang="en-US" altLang="ja-JP" dirty="0"/>
          </a:p>
          <a:p>
            <a:pPr marL="742950" indent="-742950">
              <a:buFont typeface="+mj-lt"/>
              <a:buAutoNum type="arabicPeriod"/>
            </a:pPr>
            <a:r>
              <a:rPr lang="ja-JP" altLang="en-US" dirty="0"/>
              <a:t>ブック及び各シートには保護がかけられて</a:t>
            </a:r>
            <a:r>
              <a:rPr lang="ja-JP" altLang="en-US" dirty="0" smtClean="0"/>
              <a:t>いる。</a:t>
            </a:r>
            <a:r>
              <a:rPr lang="ja-JP" altLang="en-US" dirty="0" smtClean="0">
                <a:solidFill>
                  <a:srgbClr val="FF0000"/>
                </a:solidFill>
              </a:rPr>
              <a:t>（</a:t>
            </a:r>
            <a:r>
              <a:rPr lang="ja-JP" altLang="en-US" dirty="0">
                <a:solidFill>
                  <a:srgbClr val="FF0000"/>
                </a:solidFill>
              </a:rPr>
              <a:t>パスワードは空白。</a:t>
            </a:r>
            <a:r>
              <a:rPr lang="ja-JP" altLang="en-US" u="sng" dirty="0">
                <a:solidFill>
                  <a:srgbClr val="FF0000"/>
                </a:solidFill>
              </a:rPr>
              <a:t>必要に</a:t>
            </a:r>
            <a:r>
              <a:rPr lang="ja-JP" altLang="en-US" u="sng" dirty="0" smtClean="0">
                <a:solidFill>
                  <a:srgbClr val="FF0000"/>
                </a:solidFill>
              </a:rPr>
              <a:t>応じて</a:t>
            </a:r>
            <a:r>
              <a:rPr lang="en-US" altLang="ja-JP" u="sng" dirty="0" smtClean="0">
                <a:solidFill>
                  <a:srgbClr val="FF0000"/>
                </a:solidFill>
              </a:rPr>
              <a:t/>
            </a:r>
            <a:br>
              <a:rPr lang="en-US" altLang="ja-JP" u="sng" dirty="0" smtClean="0">
                <a:solidFill>
                  <a:srgbClr val="FF0000"/>
                </a:solidFill>
              </a:rPr>
            </a:br>
            <a:r>
              <a:rPr lang="ja-JP" altLang="en-US" u="sng" dirty="0" smtClean="0">
                <a:solidFill>
                  <a:srgbClr val="FF0000"/>
                </a:solidFill>
              </a:rPr>
              <a:t>パスワード</a:t>
            </a:r>
            <a:r>
              <a:rPr lang="ja-JP" altLang="en-US" u="sng" dirty="0">
                <a:solidFill>
                  <a:srgbClr val="FF0000"/>
                </a:solidFill>
              </a:rPr>
              <a:t>設定をすること</a:t>
            </a:r>
            <a:r>
              <a:rPr lang="ja-JP" altLang="en-US" dirty="0">
                <a:solidFill>
                  <a:srgbClr val="FF0000"/>
                </a:solidFill>
              </a:rPr>
              <a:t>）</a:t>
            </a:r>
            <a:endParaRPr lang="en-US" altLang="ja-JP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ja-JP" altLang="en-US" dirty="0"/>
              <a:t>薄黄色のセルのみ保護解除されて</a:t>
            </a:r>
            <a:r>
              <a:rPr lang="ja-JP" altLang="en-US" dirty="0" smtClean="0"/>
              <a:t>入力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可能</a:t>
            </a:r>
            <a:r>
              <a:rPr lang="ja-JP" altLang="en-US" dirty="0"/>
              <a:t>になって</a:t>
            </a:r>
            <a:r>
              <a:rPr lang="ja-JP" altLang="en-US" dirty="0" smtClean="0"/>
              <a:t>いる。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t="95616" r="48965"/>
          <a:stretch>
            <a:fillRect/>
          </a:stretch>
        </p:blipFill>
        <p:spPr bwMode="auto">
          <a:xfrm>
            <a:off x="417721" y="3140968"/>
            <a:ext cx="8402751" cy="57606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8935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9838"/>
            <a:ext cx="8892480" cy="123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出力ファイルについて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329201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５</a:t>
            </a:r>
            <a:r>
              <a:rPr lang="en-US" altLang="ja-JP" dirty="0"/>
              <a:t>〕</a:t>
            </a:r>
            <a:r>
              <a:rPr lang="ja-JP" altLang="en-US" dirty="0" smtClean="0"/>
              <a:t>出力ファイルの利用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8280920" cy="5400600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altLang="ja-JP" dirty="0"/>
              <a:t>【</a:t>
            </a:r>
            <a:r>
              <a:rPr lang="ja-JP" altLang="en-US" dirty="0"/>
              <a:t>集計表１</a:t>
            </a:r>
            <a:r>
              <a:rPr lang="en-US" altLang="ja-JP" dirty="0"/>
              <a:t>】</a:t>
            </a:r>
            <a:r>
              <a:rPr lang="ja-JP" altLang="en-US" dirty="0"/>
              <a:t>～</a:t>
            </a:r>
            <a:r>
              <a:rPr lang="en-US" altLang="ja-JP" dirty="0"/>
              <a:t> 【</a:t>
            </a:r>
            <a:r>
              <a:rPr lang="ja-JP" altLang="en-US" dirty="0"/>
              <a:t>集計表５</a:t>
            </a:r>
            <a:r>
              <a:rPr lang="en-US" altLang="ja-JP" dirty="0"/>
              <a:t>】</a:t>
            </a:r>
            <a:r>
              <a:rPr lang="ja-JP" altLang="en-US" dirty="0"/>
              <a:t>シートの構成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971550" lvl="1" indent="-514350">
              <a:buFont typeface="+mj-ea"/>
              <a:buAutoNum type="circleNumDbPlain"/>
            </a:pPr>
            <a:r>
              <a:rPr lang="en-US" altLang="ja-JP" dirty="0"/>
              <a:t>A</a:t>
            </a:r>
            <a:r>
              <a:rPr lang="ja-JP" altLang="en-US" dirty="0" smtClean="0"/>
              <a:t>～</a:t>
            </a:r>
            <a:r>
              <a:rPr lang="en-US" altLang="ja-JP" dirty="0"/>
              <a:t>Q</a:t>
            </a:r>
            <a:r>
              <a:rPr lang="ja-JP" altLang="en-US" dirty="0" smtClean="0"/>
              <a:t>列</a:t>
            </a:r>
            <a:r>
              <a:rPr lang="ja-JP" altLang="en-US" dirty="0"/>
              <a:t>：基礎データ</a:t>
            </a:r>
            <a:r>
              <a:rPr lang="ja-JP" altLang="en-US" dirty="0" smtClean="0"/>
              <a:t>などの情報</a:t>
            </a:r>
            <a:endParaRPr lang="en-US" altLang="ja-JP" dirty="0"/>
          </a:p>
          <a:p>
            <a:pPr marL="971550" lvl="1" indent="-514350">
              <a:buFont typeface="+mj-ea"/>
              <a:buAutoNum type="circleNumDbPlain"/>
            </a:pPr>
            <a:r>
              <a:rPr lang="en-US" altLang="ja-JP" dirty="0"/>
              <a:t>R</a:t>
            </a:r>
            <a:r>
              <a:rPr lang="ja-JP" altLang="en-US" dirty="0" smtClean="0"/>
              <a:t>列</a:t>
            </a:r>
            <a:r>
              <a:rPr lang="ja-JP" altLang="en-US" dirty="0"/>
              <a:t>から右：色分けしたセルの情報</a:t>
            </a:r>
            <a:endParaRPr lang="en-US" altLang="ja-JP" dirty="0"/>
          </a:p>
          <a:p>
            <a:pPr lvl="2"/>
            <a:r>
              <a:rPr lang="ja-JP" altLang="en-US" sz="2800" dirty="0"/>
              <a:t>１行目：セルのアドレス</a:t>
            </a:r>
            <a:endParaRPr lang="en-US" altLang="ja-JP" sz="2800" dirty="0"/>
          </a:p>
          <a:p>
            <a:pPr lvl="2"/>
            <a:r>
              <a:rPr lang="ja-JP" altLang="en-US" sz="2800" dirty="0"/>
              <a:t>２行目：項目名</a:t>
            </a:r>
            <a:r>
              <a:rPr lang="ja-JP" altLang="en-US" sz="2800" dirty="0" smtClean="0"/>
              <a:t>（</a:t>
            </a:r>
            <a:r>
              <a:rPr lang="ja-JP" altLang="en-US" sz="2800" dirty="0"/>
              <a:t>調査実施者</a:t>
            </a:r>
            <a:r>
              <a:rPr lang="ja-JP" altLang="en-US" sz="2800" dirty="0" smtClean="0"/>
              <a:t>が</a:t>
            </a:r>
            <a:r>
              <a:rPr lang="ja-JP" altLang="en-US" sz="2800" dirty="0"/>
              <a:t>入力のこと）</a:t>
            </a:r>
            <a:endParaRPr lang="en-US" altLang="ja-JP" sz="2800" dirty="0"/>
          </a:p>
          <a:p>
            <a:pPr lvl="2"/>
            <a:r>
              <a:rPr lang="ja-JP" altLang="en-US" sz="2800" dirty="0"/>
              <a:t>３行目：セルのリンクコピー（絶対参照しているので、元の値が変われば自動で変わり、セルのコピー＆ペーストしても、元のセル情報を参照する）</a:t>
            </a:r>
            <a:endParaRPr lang="en-US" altLang="ja-JP" sz="2800" dirty="0"/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95536" y="2060848"/>
            <a:ext cx="6480720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76256" y="2060848"/>
            <a:ext cx="2267744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2018" y="2221251"/>
            <a:ext cx="543739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①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38120" y="2221251"/>
            <a:ext cx="543739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②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63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ja-JP" altLang="en-US" dirty="0"/>
              <a:t>自動集計</a:t>
            </a:r>
            <a:r>
              <a:rPr kumimoji="1" lang="ja-JP" altLang="en-US" dirty="0" smtClean="0"/>
              <a:t>ツール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TamaGo</a:t>
            </a:r>
            <a:r>
              <a:rPr kumimoji="1" lang="en-US" altLang="ja-JP" dirty="0" smtClean="0"/>
              <a:t>)</a:t>
            </a:r>
            <a:br>
              <a:rPr kumimoji="1" lang="en-US" altLang="ja-JP" dirty="0" smtClean="0"/>
            </a:br>
            <a:r>
              <a:rPr kumimoji="1" lang="ja-JP" altLang="en-US" dirty="0" smtClean="0"/>
              <a:t>の使い方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kumimoji="1" lang="ja-JP" altLang="en-US" sz="2000" smtClean="0"/>
              <a:pPr/>
              <a:t>23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783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ツールを開く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699792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１</a:t>
            </a:r>
            <a:r>
              <a:rPr lang="en-US" altLang="ja-JP" dirty="0" smtClean="0"/>
              <a:t>〕</a:t>
            </a:r>
            <a:r>
              <a:rPr lang="ja-JP" altLang="en-US" dirty="0" smtClean="0"/>
              <a:t>はじめに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8496944" cy="5112568"/>
          </a:xfrm>
        </p:spPr>
        <p:txBody>
          <a:bodyPr/>
          <a:lstStyle/>
          <a:p>
            <a:r>
              <a:rPr lang="ja-JP" altLang="en-US" dirty="0"/>
              <a:t>コンテンツの有効化</a:t>
            </a:r>
            <a:r>
              <a:rPr lang="en-US" altLang="ja-JP" dirty="0"/>
              <a:t>	</a:t>
            </a:r>
          </a:p>
          <a:p>
            <a:pPr lvl="1"/>
            <a:r>
              <a:rPr lang="ja-JP" altLang="en-US" sz="3200" dirty="0"/>
              <a:t>調査様式作成</a:t>
            </a:r>
            <a:r>
              <a:rPr lang="ja-JP" altLang="en-US" sz="3200" dirty="0" smtClean="0"/>
              <a:t>ツールと共通</a:t>
            </a:r>
            <a:endParaRPr lang="en-US" altLang="ja-JP" sz="3200" dirty="0"/>
          </a:p>
          <a:p>
            <a:r>
              <a:rPr lang="ja-JP" altLang="en-US" dirty="0"/>
              <a:t>メニューウィンドウ</a:t>
            </a:r>
            <a:r>
              <a:rPr lang="ja-JP" altLang="en-US" dirty="0" smtClean="0"/>
              <a:t>が</a:t>
            </a:r>
            <a:r>
              <a:rPr lang="ja-JP" altLang="en-US" dirty="0" smtClean="0"/>
              <a:t>表示される</a:t>
            </a:r>
            <a:r>
              <a:rPr lang="ja-JP" altLang="en-US" dirty="0" smtClean="0"/>
              <a:t>。処理</a:t>
            </a:r>
            <a:r>
              <a:rPr lang="ja-JP" altLang="en-US" dirty="0" smtClean="0"/>
              <a:t>開始するためのコマンドボタンがある。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5523336" cy="24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0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前提と注意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699792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１</a:t>
            </a:r>
            <a:r>
              <a:rPr lang="en-US" altLang="ja-JP" dirty="0" smtClean="0"/>
              <a:t>〕</a:t>
            </a:r>
            <a:r>
              <a:rPr lang="ja-JP" altLang="en-US" dirty="0" smtClean="0"/>
              <a:t>はじめに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8496944" cy="5112568"/>
          </a:xfrm>
        </p:spPr>
        <p:txBody>
          <a:bodyPr/>
          <a:lstStyle/>
          <a:p>
            <a:r>
              <a:rPr lang="ja-JP" altLang="en-US" dirty="0" smtClean="0"/>
              <a:t>処理対象ファイルを１つのフォルダに保管しておく。</a:t>
            </a:r>
            <a:r>
              <a:rPr lang="en-US" altLang="ja-JP" dirty="0"/>
              <a:t>	</a:t>
            </a:r>
          </a:p>
          <a:p>
            <a:pPr marL="457200" lvl="1" indent="0">
              <a:buNone/>
            </a:pPr>
            <a:r>
              <a:rPr lang="en-US" altLang="ja-JP" sz="3200" dirty="0" smtClean="0"/>
              <a:t>※</a:t>
            </a:r>
            <a:r>
              <a:rPr lang="ja-JP" altLang="en-US" sz="3200" dirty="0" smtClean="0"/>
              <a:t>　同一ファイル名は上書きされる。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　 様式のファイル名とは異なる名前で保管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※</a:t>
            </a:r>
            <a:r>
              <a:rPr lang="ja-JP" altLang="en-US" sz="3200" dirty="0" smtClean="0"/>
              <a:t>　ファイルの保管場所は任意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9400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処理の開始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699792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/>
              <a:t>２</a:t>
            </a:r>
            <a:r>
              <a:rPr lang="en-US" altLang="ja-JP" dirty="0" smtClean="0"/>
              <a:t>〕</a:t>
            </a:r>
            <a:r>
              <a:rPr lang="ja-JP" altLang="en-US" dirty="0" smtClean="0"/>
              <a:t>処理開始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8496944" cy="5112568"/>
          </a:xfrm>
        </p:spPr>
        <p:txBody>
          <a:bodyPr/>
          <a:lstStyle/>
          <a:p>
            <a:r>
              <a:rPr lang="ja-JP" altLang="en-US" dirty="0" smtClean="0"/>
              <a:t>　　　　　　ボタンをクリックする。</a:t>
            </a:r>
            <a:endParaRPr lang="en-US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8174"/>
            <a:ext cx="1435646" cy="5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5"/>
            <a:ext cx="6192688" cy="270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748784" y="3284983"/>
            <a:ext cx="5544616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73709"/>
            <a:ext cx="5997954" cy="167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確認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699792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３</a:t>
            </a:r>
            <a:r>
              <a:rPr lang="en-US" altLang="ja-JP" dirty="0" smtClean="0"/>
              <a:t>〕</a:t>
            </a:r>
            <a:r>
              <a:rPr lang="ja-JP" altLang="en-US" dirty="0" smtClean="0"/>
              <a:t>フォルダの指定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72008" y="1196752"/>
            <a:ext cx="8964488" cy="511256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処理対象ファイルを集めた</a:t>
            </a:r>
            <a:r>
              <a:rPr lang="en-US" altLang="ja-JP" dirty="0" smtClean="0"/>
              <a:t>[</a:t>
            </a:r>
            <a:r>
              <a:rPr lang="ja-JP" altLang="en-US" dirty="0" smtClean="0"/>
              <a:t>フォルダ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を指定するよう、確認ウィンドウが表示されるので、</a:t>
            </a:r>
            <a:r>
              <a:rPr lang="en-US" altLang="ja-JP" dirty="0" smtClean="0"/>
              <a:t>[OK]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クリックする。</a:t>
            </a: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5882283" y="4077072"/>
            <a:ext cx="1591327" cy="5326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7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78" y="2351458"/>
            <a:ext cx="5736326" cy="402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フォルダの選択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699792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３</a:t>
            </a:r>
            <a:r>
              <a:rPr lang="en-US" altLang="ja-JP" dirty="0" smtClean="0"/>
              <a:t>〕</a:t>
            </a:r>
            <a:r>
              <a:rPr lang="ja-JP" altLang="en-US" dirty="0" smtClean="0"/>
              <a:t>フォルダの指定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568952" cy="5112568"/>
          </a:xfrm>
        </p:spPr>
        <p:txBody>
          <a:bodyPr/>
          <a:lstStyle/>
          <a:p>
            <a:r>
              <a:rPr lang="ja-JP" altLang="en-US" dirty="0"/>
              <a:t>処理対象</a:t>
            </a:r>
            <a:r>
              <a:rPr lang="ja-JP" altLang="en-US" dirty="0" smtClean="0"/>
              <a:t>ファイルの入っている</a:t>
            </a:r>
            <a:r>
              <a:rPr lang="en-US" altLang="ja-JP" dirty="0" smtClean="0"/>
              <a:t>[</a:t>
            </a:r>
            <a:r>
              <a:rPr lang="ja-JP" altLang="en-US" dirty="0" smtClean="0"/>
              <a:t>フォルダ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選択し、</a:t>
            </a:r>
            <a:r>
              <a:rPr lang="en-US" altLang="ja-JP" dirty="0" smtClean="0"/>
              <a:t>[OK] </a:t>
            </a:r>
            <a:r>
              <a:rPr lang="ja-JP" altLang="en-US" dirty="0" smtClean="0"/>
              <a:t>をクリックする。</a:t>
            </a: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4211960" y="3450728"/>
            <a:ext cx="2991166" cy="2663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36096" y="5805264"/>
            <a:ext cx="936104" cy="5249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確認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699792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３</a:t>
            </a:r>
            <a:r>
              <a:rPr lang="en-US" altLang="ja-JP" dirty="0" smtClean="0"/>
              <a:t>〕</a:t>
            </a:r>
            <a:r>
              <a:rPr lang="ja-JP" altLang="en-US" dirty="0" smtClean="0"/>
              <a:t>フォルダの指定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640960" cy="5661248"/>
          </a:xfrm>
        </p:spPr>
        <p:txBody>
          <a:bodyPr>
            <a:normAutofit/>
          </a:bodyPr>
          <a:lstStyle/>
          <a:p>
            <a:r>
              <a:rPr lang="ja-JP" altLang="en-US" dirty="0"/>
              <a:t>確認ウィンドウが表示されるので</a:t>
            </a:r>
            <a:r>
              <a:rPr lang="ja-JP" altLang="en-US" dirty="0" smtClean="0"/>
              <a:t>、</a:t>
            </a:r>
            <a:r>
              <a:rPr lang="en-US" altLang="ja-JP" dirty="0" smtClean="0"/>
              <a:t>[OK] 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クリックする。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lang="ja-JP" altLang="en-US" dirty="0" smtClean="0"/>
              <a:t>処理対象ファイルは元のまま残る。</a:t>
            </a:r>
            <a:endParaRPr lang="en-US" altLang="ja-JP" dirty="0" smtClean="0"/>
          </a:p>
          <a:p>
            <a:r>
              <a:rPr lang="ja-JP" altLang="en-US" sz="2800" dirty="0" smtClean="0"/>
              <a:t>自動集計ツールの</a:t>
            </a:r>
            <a:r>
              <a:rPr lang="en-US" altLang="ja-JP" sz="2800" dirty="0" smtClean="0"/>
              <a:t>Excel</a:t>
            </a:r>
            <a:r>
              <a:rPr lang="ja-JP" altLang="en-US" sz="2800" dirty="0" smtClean="0"/>
              <a:t>ブックが保存されている場所に、「処理用</a:t>
            </a:r>
            <a:r>
              <a:rPr lang="en-US" altLang="ja-JP" sz="2800" dirty="0" smtClean="0"/>
              <a:t>+</a:t>
            </a:r>
            <a:r>
              <a:rPr lang="ja-JP" altLang="en-US" sz="2800" dirty="0" smtClean="0"/>
              <a:t>日付時間</a:t>
            </a:r>
            <a:r>
              <a:rPr lang="en-US" altLang="ja-JP" sz="2800" dirty="0" smtClean="0"/>
              <a:t>+(</a:t>
            </a:r>
            <a:r>
              <a:rPr lang="ja-JP" altLang="en-US" sz="2800" dirty="0" smtClean="0"/>
              <a:t>処理対象ファイルのあったフォルダ名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」という名前のフォルダが作成され、そこに処理対象ファイルがコピーされる。（詳細は後述）</a:t>
            </a:r>
            <a:endParaRPr lang="en-US" altLang="ja-JP" sz="2800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132844" cy="1786544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4788024" y="3356992"/>
            <a:ext cx="1688020" cy="6344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8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メニューウィンドウ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〔</a:t>
            </a:r>
            <a:r>
              <a:rPr lang="ja-JP" altLang="en-US" sz="2400" dirty="0"/>
              <a:t>１</a:t>
            </a:r>
            <a:r>
              <a:rPr lang="en-US" altLang="ja-JP" sz="2400" dirty="0"/>
              <a:t>〕</a:t>
            </a:r>
            <a:r>
              <a:rPr lang="ja-JP" altLang="en-US" sz="2400" dirty="0"/>
              <a:t>はじめに</a:t>
            </a:r>
            <a:endParaRPr kumimoji="1" lang="ja-JP" altLang="en-US" sz="6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323528" y="1196752"/>
            <a:ext cx="8676456" cy="511256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ja-JP" dirty="0"/>
              <a:t>1.</a:t>
            </a:r>
            <a:r>
              <a:rPr lang="ja-JP" altLang="en-US" dirty="0"/>
              <a:t>の操作後、メニューウィンドウ</a:t>
            </a:r>
            <a:r>
              <a:rPr lang="ja-JP" altLang="en-US" dirty="0" smtClean="0"/>
              <a:t>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表示される。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300" dirty="0" smtClean="0"/>
              <a:t>（右</a:t>
            </a:r>
            <a:r>
              <a:rPr lang="ja-JP" altLang="en-US" sz="2300" dirty="0"/>
              <a:t>下端に表示。非表示にはできないが、自由に移動可能）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endParaRPr lang="en-US" altLang="ja-JP" dirty="0"/>
          </a:p>
          <a:p>
            <a:pPr marL="742950" indent="-742950">
              <a:buFont typeface="+mj-lt"/>
              <a:buAutoNum type="arabicPeriod" startAt="2"/>
            </a:pPr>
            <a:r>
              <a:rPr lang="ja-JP" altLang="en-US" dirty="0"/>
              <a:t>　　　　　　　ボタンをクリックすると、本ツールについての説明書が表示される。内容を理解して、　　　　　　</a:t>
            </a:r>
            <a:r>
              <a:rPr lang="ja-JP" altLang="en-US" dirty="0" smtClean="0"/>
              <a:t> を</a:t>
            </a:r>
            <a:r>
              <a:rPr lang="ja-JP" altLang="en-US" dirty="0"/>
              <a:t>クリック</a:t>
            </a:r>
            <a:r>
              <a:rPr lang="ja-JP" altLang="en-US" dirty="0" smtClean="0"/>
              <a:t>する。</a:t>
            </a:r>
            <a:endParaRPr lang="ja-JP" altLang="en-US" sz="4000" dirty="0"/>
          </a:p>
          <a:p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8171" y="2681008"/>
            <a:ext cx="1255059" cy="120519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268" t="22780" r="10714" b="47466"/>
          <a:stretch>
            <a:fillRect/>
          </a:stretch>
        </p:blipFill>
        <p:spPr bwMode="auto">
          <a:xfrm>
            <a:off x="932375" y="4308254"/>
            <a:ext cx="1983441" cy="71717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16401" r="85615" b="77624"/>
          <a:stretch>
            <a:fillRect/>
          </a:stretch>
        </p:blipFill>
        <p:spPr bwMode="auto">
          <a:xfrm>
            <a:off x="2020589" y="5449788"/>
            <a:ext cx="1759323" cy="571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86213"/>
            <a:ext cx="4608512" cy="19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ブック</a:t>
            </a:r>
            <a:r>
              <a:rPr lang="ja-JP" altLang="en-US" dirty="0" smtClean="0"/>
              <a:t>保護の解除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/>
              <a:t>４</a:t>
            </a:r>
            <a:r>
              <a:rPr lang="en-US" altLang="ja-JP" dirty="0" smtClean="0"/>
              <a:t>〕</a:t>
            </a:r>
            <a:r>
              <a:rPr lang="ja-JP" altLang="en-US" dirty="0" smtClean="0"/>
              <a:t>パスワードの確認（ブック）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496944" cy="5112568"/>
          </a:xfrm>
        </p:spPr>
        <p:txBody>
          <a:bodyPr/>
          <a:lstStyle/>
          <a:p>
            <a:r>
              <a:rPr lang="ja-JP" altLang="en-US" dirty="0" smtClean="0"/>
              <a:t>ブック保護の有無について聞いてくるので、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処理対象の</a:t>
            </a:r>
            <a:r>
              <a:rPr lang="en-US" altLang="ja-JP" dirty="0" smtClean="0"/>
              <a:t>Excel</a:t>
            </a:r>
            <a:r>
              <a:rPr lang="ja-JP" altLang="en-US" dirty="0" smtClean="0"/>
              <a:t>ブック（ファイル）に開封用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パスワードを設定しているときは</a:t>
            </a:r>
            <a:r>
              <a:rPr lang="en-US" altLang="ja-JP" dirty="0" smtClean="0"/>
              <a:t>[</a:t>
            </a:r>
            <a:r>
              <a:rPr lang="ja-JP" altLang="en-US" dirty="0" smtClean="0"/>
              <a:t>はい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設定していない場合は</a:t>
            </a:r>
            <a:r>
              <a:rPr lang="en-US" altLang="ja-JP" dirty="0" smtClean="0"/>
              <a:t>[</a:t>
            </a:r>
            <a:r>
              <a:rPr lang="ja-JP" altLang="en-US" dirty="0" smtClean="0"/>
              <a:t>いいえ</a:t>
            </a:r>
            <a:r>
              <a:rPr lang="en-US" altLang="ja-JP" dirty="0" smtClean="0"/>
              <a:t>] </a:t>
            </a:r>
            <a:r>
              <a:rPr lang="ja-JP" altLang="en-US" dirty="0" smtClean="0"/>
              <a:t>をクリックする。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37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パスワード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/>
              <a:t>４</a:t>
            </a:r>
            <a:r>
              <a:rPr lang="en-US" altLang="ja-JP" dirty="0" smtClean="0"/>
              <a:t>〕</a:t>
            </a:r>
            <a:r>
              <a:rPr lang="ja-JP" altLang="en-US" dirty="0" smtClean="0"/>
              <a:t>パスワードの確認（ブック）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892480" cy="5112568"/>
          </a:xfrm>
        </p:spPr>
        <p:txBody>
          <a:bodyPr/>
          <a:lstStyle/>
          <a:p>
            <a:r>
              <a:rPr lang="en-US" altLang="ja-JP" dirty="0" smtClean="0"/>
              <a:t>Excel</a:t>
            </a:r>
            <a:r>
              <a:rPr lang="ja-JP" altLang="en-US" dirty="0" smtClean="0"/>
              <a:t>ブック（ファイル）開封パスワードを入力し、</a:t>
            </a:r>
            <a:r>
              <a:rPr lang="en-US" altLang="ja-JP" dirty="0" smtClean="0"/>
              <a:t>[OK]</a:t>
            </a:r>
            <a:r>
              <a:rPr lang="ja-JP" altLang="en-US" dirty="0" smtClean="0"/>
              <a:t>をクリックする。</a:t>
            </a:r>
            <a:endParaRPr lang="en-US" altLang="ja-JP" dirty="0" smtClean="0"/>
          </a:p>
          <a:p>
            <a:r>
              <a:rPr lang="ja-JP" altLang="en-US" dirty="0" smtClean="0"/>
              <a:t>パスワードを設定していない場合は、何も入力せずに</a:t>
            </a:r>
            <a:r>
              <a:rPr lang="en-US" altLang="ja-JP" dirty="0" smtClean="0"/>
              <a:t>[OK] </a:t>
            </a:r>
            <a:r>
              <a:rPr lang="ja-JP" altLang="en-US" dirty="0" smtClean="0"/>
              <a:t>をクリックする。</a:t>
            </a:r>
            <a:endParaRPr lang="en-US" altLang="ja-JP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8" y="3645024"/>
            <a:ext cx="4444678" cy="16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1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</a:t>
            </a:r>
            <a:r>
              <a:rPr lang="ja-JP" altLang="en-US" dirty="0" smtClean="0"/>
              <a:t>の</a:t>
            </a:r>
            <a:r>
              <a:rPr lang="ja-JP" altLang="en-US" dirty="0"/>
              <a:t>集計開始位置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５</a:t>
            </a:r>
            <a:r>
              <a:rPr lang="en-US" altLang="ja-JP" dirty="0" smtClean="0"/>
              <a:t>〕</a:t>
            </a:r>
            <a:r>
              <a:rPr lang="ja-JP" altLang="en-US" dirty="0" smtClean="0"/>
              <a:t>集計開始位置の指定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0" y="1196752"/>
            <a:ext cx="9144000" cy="5112568"/>
          </a:xfrm>
        </p:spPr>
        <p:txBody>
          <a:bodyPr/>
          <a:lstStyle/>
          <a:p>
            <a:r>
              <a:rPr lang="ja-JP" altLang="en-US" dirty="0" smtClean="0"/>
              <a:t>回答ファイルの１つが自動で開き、データの集計開始位置を尋ねてくる。</a:t>
            </a:r>
            <a:endParaRPr lang="en-US" altLang="ja-JP" dirty="0" smtClean="0"/>
          </a:p>
          <a:p>
            <a:r>
              <a:rPr lang="ja-JP" altLang="en-US" dirty="0" smtClean="0"/>
              <a:t>データが横一列に整理されている</a:t>
            </a:r>
            <a:r>
              <a:rPr lang="ja-JP" altLang="en-US" u="sng" dirty="0" smtClean="0">
                <a:solidFill>
                  <a:srgbClr val="FF0000"/>
                </a:solidFill>
              </a:rPr>
              <a:t>集計用のシート</a:t>
            </a:r>
            <a:r>
              <a:rPr lang="ja-JP" altLang="en-US" dirty="0" smtClean="0"/>
              <a:t>を選択し、</a:t>
            </a:r>
            <a:r>
              <a:rPr lang="ja-JP" altLang="en-US" u="sng" dirty="0" smtClean="0">
                <a:solidFill>
                  <a:srgbClr val="FF0000"/>
                </a:solidFill>
              </a:rPr>
              <a:t>データ集計の開始位置（データ部分の</a:t>
            </a:r>
            <a:r>
              <a:rPr lang="en-US" altLang="ja-JP" u="sng" dirty="0" smtClean="0">
                <a:solidFill>
                  <a:srgbClr val="FF0000"/>
                </a:solidFill>
              </a:rPr>
              <a:t/>
            </a:r>
            <a:br>
              <a:rPr lang="en-US" altLang="ja-JP" u="sng" dirty="0" smtClean="0">
                <a:solidFill>
                  <a:srgbClr val="FF0000"/>
                </a:solidFill>
              </a:rPr>
            </a:br>
            <a:r>
              <a:rPr lang="ja-JP" altLang="en-US" u="sng" dirty="0" smtClean="0">
                <a:solidFill>
                  <a:srgbClr val="FF0000"/>
                </a:solidFill>
              </a:rPr>
              <a:t>最も左上のセル）</a:t>
            </a:r>
            <a:r>
              <a:rPr lang="ja-JP" altLang="en-US" dirty="0" smtClean="0"/>
              <a:t>を選んで、</a:t>
            </a:r>
            <a:r>
              <a:rPr lang="en-US" altLang="ja-JP" dirty="0" smtClean="0"/>
              <a:t>[OK]</a:t>
            </a:r>
            <a:r>
              <a:rPr lang="ja-JP" altLang="en-US" dirty="0" smtClean="0"/>
              <a:t>をクリックする。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※</a:t>
            </a:r>
            <a:r>
              <a:rPr lang="ja-JP" altLang="en-US" dirty="0" smtClean="0"/>
              <a:t>　集計範囲の右下部分は自動的に選ばれる。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※</a:t>
            </a:r>
            <a:r>
              <a:rPr lang="ja-JP" altLang="en-US" dirty="0" smtClean="0"/>
              <a:t>　項目名（ラベル行）を</a:t>
            </a:r>
            <a:r>
              <a:rPr lang="ja-JP" altLang="en-US" dirty="0"/>
              <a:t>選ばないよう</a:t>
            </a:r>
            <a:r>
              <a:rPr lang="ja-JP" altLang="en-US" dirty="0" smtClean="0"/>
              <a:t>に注意！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</a:t>
            </a:r>
            <a:r>
              <a:rPr lang="ja-JP" altLang="en-US" dirty="0" smtClean="0"/>
              <a:t>の</a:t>
            </a:r>
            <a:r>
              <a:rPr lang="ja-JP" altLang="en-US" dirty="0"/>
              <a:t>集計開始位置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５</a:t>
            </a:r>
            <a:r>
              <a:rPr lang="en-US" altLang="ja-JP" dirty="0" smtClean="0"/>
              <a:t>〕</a:t>
            </a:r>
            <a:r>
              <a:rPr lang="ja-JP" altLang="en-US" dirty="0" smtClean="0"/>
              <a:t>集計開始位置の指定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892480" cy="5112568"/>
          </a:xfrm>
        </p:spPr>
        <p:txBody>
          <a:bodyPr/>
          <a:lstStyle/>
          <a:p>
            <a:endParaRPr lang="en-US" altLang="ja-JP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3" y="1048167"/>
            <a:ext cx="8479609" cy="554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203848" y="6286500"/>
            <a:ext cx="812676" cy="30822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27984" y="4293096"/>
            <a:ext cx="936104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1560" y="1988840"/>
            <a:ext cx="504056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66461" y="5763280"/>
            <a:ext cx="354616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①集計用シートを選択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2257708"/>
            <a:ext cx="6486071" cy="52322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②集計対象データの左上端セル</a:t>
            </a:r>
            <a:r>
              <a:rPr kumimoji="1" lang="ja-JP" altLang="en-US" sz="2800" dirty="0" smtClean="0"/>
              <a:t>をクリック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72272" y="4675315"/>
            <a:ext cx="259398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③</a:t>
            </a:r>
            <a:r>
              <a:rPr lang="en-US" altLang="ja-JP" sz="2800" dirty="0" smtClean="0"/>
              <a:t>OK </a:t>
            </a:r>
            <a:r>
              <a:rPr kumimoji="1" lang="ja-JP" altLang="en-US" sz="2800" dirty="0" smtClean="0"/>
              <a:t>をクリック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76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シート保護の解除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/>
              <a:t>６</a:t>
            </a:r>
            <a:r>
              <a:rPr lang="en-US" altLang="ja-JP" dirty="0" smtClean="0"/>
              <a:t>〕</a:t>
            </a:r>
            <a:r>
              <a:rPr lang="ja-JP" altLang="en-US" dirty="0" smtClean="0"/>
              <a:t>パスワードの確認（シート）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892480" cy="5112568"/>
          </a:xfrm>
        </p:spPr>
        <p:txBody>
          <a:bodyPr/>
          <a:lstStyle/>
          <a:p>
            <a:r>
              <a:rPr lang="ja-JP" altLang="en-US" dirty="0" smtClean="0"/>
              <a:t>シート保護を設定している場合、この画面（ダイアログ）が表示される。</a:t>
            </a:r>
            <a:endParaRPr lang="en-US" altLang="ja-JP" dirty="0" smtClean="0"/>
          </a:p>
          <a:p>
            <a:r>
              <a:rPr lang="ja-JP" altLang="en-US" dirty="0"/>
              <a:t>シート保護パスワード</a:t>
            </a:r>
            <a:r>
              <a:rPr lang="ja-JP" altLang="en-US" dirty="0" smtClean="0"/>
              <a:t>がある場合は、パスワードを入力し、</a:t>
            </a:r>
            <a:r>
              <a:rPr lang="en-US" altLang="ja-JP" dirty="0" smtClean="0"/>
              <a:t>[OK]</a:t>
            </a:r>
            <a:r>
              <a:rPr lang="ja-JP" altLang="en-US" dirty="0" smtClean="0"/>
              <a:t>をクリックする。</a:t>
            </a:r>
            <a:endParaRPr lang="en-US" altLang="ja-JP" dirty="0" smtClean="0"/>
          </a:p>
          <a:p>
            <a:r>
              <a:rPr lang="ja-JP" altLang="en-US" dirty="0"/>
              <a:t>パスワードなし</a:t>
            </a:r>
            <a:r>
              <a:rPr lang="ja-JP" altLang="en-US" dirty="0" smtClean="0"/>
              <a:t>で保護をかけている場合は、何も入力せずに</a:t>
            </a:r>
            <a:r>
              <a:rPr lang="en-US" altLang="ja-JP" dirty="0" smtClean="0"/>
              <a:t>[OK]</a:t>
            </a:r>
            <a:r>
              <a:rPr lang="ja-JP" altLang="en-US" dirty="0" smtClean="0"/>
              <a:t>をクリックする。</a:t>
            </a:r>
            <a:endParaRPr lang="en-US" altLang="ja-JP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68" y="4581128"/>
            <a:ext cx="475938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1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確認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７</a:t>
            </a:r>
            <a:r>
              <a:rPr lang="en-US" altLang="ja-JP" dirty="0" smtClean="0"/>
              <a:t>〕</a:t>
            </a:r>
            <a:r>
              <a:rPr lang="ja-JP" altLang="en-US" dirty="0" smtClean="0"/>
              <a:t>転記完了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892480" cy="5112568"/>
          </a:xfrm>
        </p:spPr>
        <p:txBody>
          <a:bodyPr/>
          <a:lstStyle/>
          <a:p>
            <a:r>
              <a:rPr lang="ja-JP" altLang="en-US" dirty="0"/>
              <a:t>集計対象</a:t>
            </a:r>
            <a:r>
              <a:rPr lang="ja-JP" altLang="en-US" dirty="0" smtClean="0"/>
              <a:t>ファイルからの転記が終了すると、この確認ウィンドウが表示されるので、</a:t>
            </a:r>
            <a:r>
              <a:rPr lang="en-US" altLang="ja-JP" dirty="0" smtClean="0"/>
              <a:t>[OK]</a:t>
            </a:r>
            <a:r>
              <a:rPr lang="ja-JP" altLang="en-US" dirty="0" smtClean="0"/>
              <a:t>をクリックする。</a:t>
            </a:r>
            <a:endParaRPr lang="en-US" altLang="ja-JP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366194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932040" y="4437112"/>
            <a:ext cx="1645721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0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集計済みファイルの表示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７</a:t>
            </a:r>
            <a:r>
              <a:rPr lang="en-US" altLang="ja-JP" dirty="0" smtClean="0"/>
              <a:t>〕</a:t>
            </a:r>
            <a:r>
              <a:rPr lang="ja-JP" altLang="en-US" dirty="0" smtClean="0"/>
              <a:t>転記完了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892480" cy="5112568"/>
          </a:xfrm>
        </p:spPr>
        <p:txBody>
          <a:bodyPr/>
          <a:lstStyle/>
          <a:p>
            <a:r>
              <a:rPr lang="ja-JP" altLang="en-US" dirty="0" smtClean="0"/>
              <a:t>集計済みの</a:t>
            </a:r>
            <a:r>
              <a:rPr lang="en-US" altLang="ja-JP" dirty="0" smtClean="0"/>
              <a:t>Excel</a:t>
            </a:r>
            <a:r>
              <a:rPr lang="ja-JP" altLang="en-US" dirty="0" smtClean="0"/>
              <a:t>ファイルが表示される。</a:t>
            </a:r>
            <a:endParaRPr lang="en-US" altLang="ja-JP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712968" cy="345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0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不要行削除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８</a:t>
            </a:r>
            <a:r>
              <a:rPr lang="en-US" altLang="ja-JP" dirty="0" smtClean="0"/>
              <a:t>〕</a:t>
            </a:r>
            <a:r>
              <a:rPr lang="ja-JP" altLang="en-US" dirty="0" smtClean="0"/>
              <a:t>機能：不要行削除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892480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　　　　　　　ボタンをクリックすると、条件指定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ダイアログが表示される。</a:t>
            </a:r>
            <a:endParaRPr lang="en-US" altLang="ja-JP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636912"/>
            <a:ext cx="8751887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2" y="1181119"/>
            <a:ext cx="1709942" cy="51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95536" y="3140968"/>
            <a:ext cx="1161253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16016" y="3933056"/>
            <a:ext cx="3960440" cy="15121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条件指定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８</a:t>
            </a:r>
            <a:r>
              <a:rPr lang="en-US" altLang="ja-JP" dirty="0" smtClean="0"/>
              <a:t>〕</a:t>
            </a:r>
            <a:r>
              <a:rPr lang="ja-JP" altLang="en-US" dirty="0" smtClean="0"/>
              <a:t>機能：不要行削除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892480" cy="511256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ja-JP" altLang="en-US" dirty="0"/>
              <a:t>削除</a:t>
            </a:r>
            <a:r>
              <a:rPr lang="ja-JP" altLang="en-US" dirty="0" smtClean="0"/>
              <a:t>したい行の条件をドロップダウンリストから選択して指定する。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dirty="0" smtClean="0"/>
              <a:t>この例では、</a:t>
            </a:r>
            <a:r>
              <a:rPr lang="en-US" altLang="ja-JP" dirty="0" smtClean="0"/>
              <a:t>K</a:t>
            </a:r>
            <a:r>
              <a:rPr lang="ja-JP" altLang="en-US" dirty="0" smtClean="0"/>
              <a:t>列「卒業計」が「</a:t>
            </a:r>
            <a:r>
              <a:rPr lang="en-US" altLang="ja-JP" dirty="0" smtClean="0"/>
              <a:t>0</a:t>
            </a:r>
            <a:r>
              <a:rPr lang="ja-JP" altLang="en-US" dirty="0" smtClean="0"/>
              <a:t>」の行を削除するよう条件指定している。</a:t>
            </a:r>
            <a:endParaRPr lang="en-US" altLang="ja-JP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8" y="3999830"/>
            <a:ext cx="6635992" cy="245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893964" y="4855533"/>
            <a:ext cx="2448272" cy="5896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98452" y="4848226"/>
            <a:ext cx="2264064" cy="5969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10" y="3124200"/>
            <a:ext cx="505404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7648310" y="3068960"/>
            <a:ext cx="505404" cy="10968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9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削除実行と繰り返し処理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８</a:t>
            </a:r>
            <a:r>
              <a:rPr lang="en-US" altLang="ja-JP" dirty="0" smtClean="0"/>
              <a:t>〕</a:t>
            </a:r>
            <a:r>
              <a:rPr lang="ja-JP" altLang="en-US" dirty="0" smtClean="0"/>
              <a:t>機能：不要行削除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892480" cy="59046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dirty="0"/>
              <a:t>　</a:t>
            </a:r>
            <a:r>
              <a:rPr lang="ja-JP" altLang="en-US" dirty="0" smtClean="0"/>
              <a:t>　　　ボタンをクリックする。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ja-JP" altLang="en-US" dirty="0" smtClean="0"/>
              <a:t>選択した条件に基づいて行が削除され、次のメッセージが表示される。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4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ja-JP" altLang="en-US" dirty="0" smtClean="0"/>
              <a:t>続けて削除したい行がある場合は</a:t>
            </a:r>
            <a:r>
              <a:rPr lang="en-US" altLang="ja-JP" dirty="0" smtClean="0"/>
              <a:t>[</a:t>
            </a:r>
            <a:r>
              <a:rPr lang="ja-JP" altLang="en-US" dirty="0" smtClean="0"/>
              <a:t>はい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終了したい場合は、</a:t>
            </a:r>
            <a:r>
              <a:rPr lang="en-US" altLang="ja-JP" dirty="0" smtClean="0"/>
              <a:t>[</a:t>
            </a:r>
            <a:r>
              <a:rPr lang="ja-JP" altLang="en-US" dirty="0" smtClean="0"/>
              <a:t>いいえ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をクリックする。</a:t>
            </a:r>
            <a:endParaRPr lang="en-US" altLang="ja-JP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58" y="1741959"/>
            <a:ext cx="4562935" cy="168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486870" y="2636912"/>
            <a:ext cx="999381" cy="4250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422770"/>
            <a:ext cx="2448272" cy="131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0" y="1124744"/>
            <a:ext cx="1676007" cy="54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4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組織ごとの並べ替えが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必要な場合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1" y="17934"/>
            <a:ext cx="2771801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〔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〕</a:t>
            </a:r>
            <a:r>
              <a:rPr kumimoji="1" lang="ja-JP" altLang="en-US" dirty="0" smtClean="0"/>
              <a:t>初期設定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467544" y="1268760"/>
            <a:ext cx="8280920" cy="5040560"/>
          </a:xfrm>
        </p:spPr>
        <p:txBody>
          <a:bodyPr/>
          <a:lstStyle/>
          <a:p>
            <a:pPr>
              <a:buNone/>
            </a:pPr>
            <a:r>
              <a:rPr lang="ja-JP" altLang="en-US" sz="2800" dirty="0"/>
              <a:t>並べ替えが必要ない時は、</a:t>
            </a:r>
            <a:r>
              <a:rPr lang="en-US" altLang="ja-JP" sz="2800" dirty="0"/>
              <a:t>〔</a:t>
            </a:r>
            <a:r>
              <a:rPr lang="ja-JP" altLang="en-US" sz="2800" dirty="0"/>
              <a:t>３</a:t>
            </a:r>
            <a:r>
              <a:rPr lang="en-US" altLang="ja-JP" sz="2800" dirty="0"/>
              <a:t>〕</a:t>
            </a:r>
            <a:r>
              <a:rPr lang="ja-JP" altLang="en-US" sz="2800" dirty="0"/>
              <a:t>へ</a:t>
            </a:r>
            <a:r>
              <a:rPr lang="ja-JP" altLang="en-US" sz="2800" dirty="0" smtClean="0"/>
              <a:t>進む。</a:t>
            </a:r>
            <a:endParaRPr lang="en-US" altLang="ja-JP" sz="3600" dirty="0"/>
          </a:p>
          <a:p>
            <a:pPr>
              <a:buNone/>
            </a:pPr>
            <a:r>
              <a:rPr lang="ja-JP" altLang="en-US" dirty="0"/>
              <a:t>①</a:t>
            </a:r>
            <a:r>
              <a:rPr lang="en-US" altLang="ja-JP" dirty="0"/>
              <a:t>【</a:t>
            </a:r>
            <a:r>
              <a:rPr lang="ja-JP" altLang="en-US" dirty="0"/>
              <a:t>学校一覧</a:t>
            </a:r>
            <a:r>
              <a:rPr lang="en-US" altLang="ja-JP" dirty="0"/>
              <a:t>】</a:t>
            </a:r>
            <a:r>
              <a:rPr lang="ja-JP" altLang="en-US" dirty="0"/>
              <a:t>シートの②</a:t>
            </a:r>
            <a:r>
              <a:rPr lang="en-US" altLang="ja-JP" dirty="0"/>
              <a:t>K</a:t>
            </a:r>
            <a:r>
              <a:rPr lang="ja-JP" altLang="en-US" dirty="0"/>
              <a:t>列</a:t>
            </a:r>
            <a:r>
              <a:rPr lang="en-US" altLang="ja-JP" dirty="0"/>
              <a:t>(</a:t>
            </a:r>
            <a:r>
              <a:rPr lang="ja-JP" altLang="en-US" dirty="0"/>
              <a:t>整理番号</a:t>
            </a:r>
            <a:r>
              <a:rPr lang="en-US" altLang="ja-JP" dirty="0"/>
              <a:t>)</a:t>
            </a:r>
            <a:r>
              <a:rPr lang="ja-JP" altLang="en-US" dirty="0" err="1"/>
              <a:t>、</a:t>
            </a:r>
            <a:r>
              <a:rPr lang="en-US" altLang="ja-JP" dirty="0"/>
              <a:t>L</a:t>
            </a:r>
            <a:r>
              <a:rPr lang="ja-JP" altLang="en-US" dirty="0"/>
              <a:t>列</a:t>
            </a:r>
            <a:r>
              <a:rPr lang="en-US" altLang="ja-JP" dirty="0"/>
              <a:t>(</a:t>
            </a:r>
            <a:r>
              <a:rPr lang="ja-JP" altLang="en-US" dirty="0"/>
              <a:t>整列番号</a:t>
            </a:r>
            <a:r>
              <a:rPr lang="en-US" altLang="ja-JP" dirty="0"/>
              <a:t>)</a:t>
            </a:r>
            <a:r>
              <a:rPr lang="ja-JP" altLang="en-US" sz="2000" dirty="0"/>
              <a:t>・・・通し番号</a:t>
            </a:r>
            <a:r>
              <a:rPr lang="ja-JP" altLang="en-US" dirty="0"/>
              <a:t>を入力</a:t>
            </a:r>
            <a:r>
              <a:rPr lang="ja-JP" altLang="en-US" dirty="0" smtClean="0"/>
              <a:t>する</a:t>
            </a:r>
            <a:r>
              <a:rPr lang="ja-JP" altLang="en-US" dirty="0"/>
              <a:t>。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83568" y="5373216"/>
            <a:ext cx="7738260" cy="1032683"/>
            <a:chOff x="683568" y="5445224"/>
            <a:chExt cx="7738260" cy="103268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93721" r="48965"/>
            <a:stretch>
              <a:fillRect/>
            </a:stretch>
          </p:blipFill>
          <p:spPr bwMode="auto">
            <a:xfrm>
              <a:off x="683568" y="5733256"/>
              <a:ext cx="7738260" cy="744651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6" name="正方形/長方形 5"/>
            <p:cNvSpPr/>
            <p:nvPr/>
          </p:nvSpPr>
          <p:spPr>
            <a:xfrm>
              <a:off x="2771800" y="5877272"/>
              <a:ext cx="1008112" cy="43204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627784" y="544522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 smtClean="0"/>
                <a:t>①</a:t>
              </a:r>
              <a:endParaRPr lang="ja-JP" altLang="en-US" sz="2800" dirty="0"/>
            </a:p>
          </p:txBody>
        </p:sp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62581" t="15465" r="2327" b="64151"/>
          <a:stretch>
            <a:fillRect/>
          </a:stretch>
        </p:blipFill>
        <p:spPr bwMode="auto">
          <a:xfrm>
            <a:off x="3347864" y="3212976"/>
            <a:ext cx="4291853" cy="194982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9" name="正方形/長方形 8"/>
          <p:cNvSpPr/>
          <p:nvPr/>
        </p:nvSpPr>
        <p:spPr>
          <a:xfrm>
            <a:off x="4355976" y="3212976"/>
            <a:ext cx="936104" cy="21602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292080" y="3212976"/>
            <a:ext cx="1008112" cy="21602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04048" y="3933056"/>
            <a:ext cx="543739" cy="52322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②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削除結果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８</a:t>
            </a:r>
            <a:r>
              <a:rPr lang="en-US" altLang="ja-JP" dirty="0" smtClean="0"/>
              <a:t>〕</a:t>
            </a:r>
            <a:r>
              <a:rPr lang="ja-JP" altLang="en-US" dirty="0" smtClean="0"/>
              <a:t>機能：不要行削除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892480" cy="59046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altLang="ja-JP" dirty="0" smtClean="0"/>
              <a:t>K</a:t>
            </a:r>
            <a:r>
              <a:rPr lang="ja-JP" altLang="en-US" dirty="0" smtClean="0"/>
              <a:t>列「卒業計」が「</a:t>
            </a:r>
            <a:r>
              <a:rPr lang="en-US" altLang="ja-JP" dirty="0" smtClean="0"/>
              <a:t>0</a:t>
            </a:r>
            <a:r>
              <a:rPr lang="ja-JP" altLang="en-US" dirty="0" smtClean="0"/>
              <a:t>」の行が削除されている。</a:t>
            </a:r>
            <a:endParaRPr lang="en-US" altLang="ja-JP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81213"/>
            <a:ext cx="8837613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7884368" y="2081213"/>
            <a:ext cx="576064" cy="26955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5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並べ替え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/>
              <a:t>９</a:t>
            </a:r>
            <a:r>
              <a:rPr lang="en-US" altLang="ja-JP" dirty="0" smtClean="0"/>
              <a:t>〕</a:t>
            </a:r>
            <a:r>
              <a:rPr lang="ja-JP" altLang="en-US" dirty="0" smtClean="0"/>
              <a:t>機能：簡易並べ替え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640960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　　　　　　　ボタンをクリックすると、次の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ダイアログが表示される。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並べ替え</a:t>
            </a:r>
            <a:r>
              <a:rPr lang="ja-JP" altLang="en-US" dirty="0" smtClean="0"/>
              <a:t>の基準</a:t>
            </a:r>
            <a:r>
              <a:rPr lang="ja-JP" altLang="en-US" dirty="0"/>
              <a:t>と</a:t>
            </a:r>
            <a:r>
              <a:rPr lang="ja-JP" altLang="en-US" dirty="0" smtClean="0"/>
              <a:t>なるセルを選び、</a:t>
            </a:r>
            <a:r>
              <a:rPr lang="en-US" altLang="ja-JP" dirty="0" smtClean="0"/>
              <a:t>[OK]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クリックする。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選択</a:t>
            </a:r>
            <a:r>
              <a:rPr lang="ja-JP" altLang="en-US" dirty="0" smtClean="0"/>
              <a:t>したセルをキーとして昇順で並べ替えが実行される。</a:t>
            </a:r>
            <a:endParaRPr lang="en-US" altLang="ja-JP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0" y="1245169"/>
            <a:ext cx="1616365" cy="51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204864"/>
            <a:ext cx="4482058" cy="18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7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個票印刷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１０</a:t>
            </a:r>
            <a:r>
              <a:rPr lang="en-US" altLang="ja-JP" dirty="0" smtClean="0"/>
              <a:t>〕</a:t>
            </a:r>
            <a:r>
              <a:rPr lang="ja-JP" altLang="en-US" dirty="0" smtClean="0"/>
              <a:t>機能：個票印刷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640960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　　　　　　　ボタンをクリックすると、次のダイアログが表示されるので、　　　　　　ボタンをクリックする。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7766446" cy="265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1872208" y="2924944"/>
            <a:ext cx="100811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72326"/>
            <a:ext cx="1728192" cy="51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4032448" y="3284984"/>
            <a:ext cx="3240360" cy="12961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1728711"/>
            <a:ext cx="1656184" cy="4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4716016" y="3717032"/>
            <a:ext cx="864096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印刷シートの選択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１０</a:t>
            </a:r>
            <a:r>
              <a:rPr lang="en-US" altLang="ja-JP" dirty="0" smtClean="0"/>
              <a:t>〕</a:t>
            </a:r>
            <a:r>
              <a:rPr lang="ja-JP" altLang="en-US" dirty="0" smtClean="0"/>
              <a:t>機能：個票印刷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640960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ja-JP" altLang="en-US" dirty="0" smtClean="0"/>
              <a:t>シート選択のダイアログが表示される。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 startAt="2"/>
            </a:pPr>
            <a:endParaRPr lang="en-US" altLang="ja-JP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76324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印刷シートの選択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１０</a:t>
            </a:r>
            <a:r>
              <a:rPr lang="en-US" altLang="ja-JP" dirty="0" smtClean="0"/>
              <a:t>〕</a:t>
            </a:r>
            <a:r>
              <a:rPr lang="ja-JP" altLang="en-US" dirty="0" smtClean="0"/>
              <a:t>機能：個票印刷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107504" y="1196752"/>
            <a:ext cx="8892480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ja-JP" altLang="en-US" dirty="0" smtClean="0"/>
              <a:t>コンボボックスから印刷したいシートを選択する。選択したシートが背景に表示される。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 startAt="3"/>
            </a:pPr>
            <a:endParaRPr lang="en-US" altLang="ja-JP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704" y="2348880"/>
            <a:ext cx="74197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印刷シートの選択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１０</a:t>
            </a:r>
            <a:r>
              <a:rPr lang="en-US" altLang="ja-JP" dirty="0" smtClean="0"/>
              <a:t>〕</a:t>
            </a:r>
            <a:r>
              <a:rPr lang="ja-JP" altLang="en-US" dirty="0" smtClean="0"/>
              <a:t>機能：個票印刷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45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107504" y="1196752"/>
            <a:ext cx="8892480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ja-JP" dirty="0" smtClean="0"/>
              <a:t>[OK]</a:t>
            </a:r>
            <a:r>
              <a:rPr lang="ja-JP" altLang="en-US" dirty="0" smtClean="0"/>
              <a:t>をクリックする。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 startAt="4"/>
            </a:pPr>
            <a:endParaRPr lang="en-US" altLang="ja-JP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773514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3923928" y="4293096"/>
            <a:ext cx="1152128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印刷中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１０</a:t>
            </a:r>
            <a:r>
              <a:rPr lang="en-US" altLang="ja-JP" dirty="0" smtClean="0"/>
              <a:t>〕</a:t>
            </a:r>
            <a:r>
              <a:rPr lang="ja-JP" altLang="en-US" dirty="0" smtClean="0"/>
              <a:t>機能：個票印刷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46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107504" y="1196752"/>
            <a:ext cx="8892480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ja-JP" altLang="en-US" dirty="0" smtClean="0"/>
              <a:t>印刷が始まる。</a:t>
            </a:r>
            <a:r>
              <a:rPr lang="en-US" altLang="ja-JP" dirty="0" smtClean="0"/>
              <a:t>[</a:t>
            </a:r>
            <a:r>
              <a:rPr lang="ja-JP" altLang="en-US" dirty="0" smtClean="0"/>
              <a:t>中断</a:t>
            </a:r>
            <a:r>
              <a:rPr lang="en-US" altLang="ja-JP" dirty="0" smtClean="0"/>
              <a:t>]</a:t>
            </a:r>
            <a:r>
              <a:rPr lang="ja-JP" altLang="en-US" dirty="0" smtClean="0"/>
              <a:t>ボタンをクリックすると、印刷を中断することができる。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 startAt="5"/>
            </a:pPr>
            <a:endParaRPr lang="en-US" altLang="ja-JP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76242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4355976" y="3861048"/>
            <a:ext cx="1080120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ファイル</a:t>
            </a:r>
            <a:r>
              <a:rPr kumimoji="1" lang="ja-JP" altLang="en-US" dirty="0" smtClean="0"/>
              <a:t>の保管場所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4587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１１</a:t>
            </a:r>
            <a:r>
              <a:rPr lang="en-US" altLang="ja-JP" dirty="0" smtClean="0"/>
              <a:t>〕</a:t>
            </a:r>
            <a:r>
              <a:rPr lang="ja-JP" altLang="en-US" dirty="0" smtClean="0"/>
              <a:t>ファイルとフォルダの構造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144016" y="1196752"/>
            <a:ext cx="8892480" cy="5328592"/>
          </a:xfrm>
        </p:spPr>
        <p:txBody>
          <a:bodyPr>
            <a:normAutofit/>
          </a:bodyPr>
          <a:lstStyle/>
          <a:p>
            <a:pPr marL="514350" indent="-514350"/>
            <a:r>
              <a:rPr lang="ja-JP" altLang="en-US" dirty="0" smtClean="0"/>
              <a:t>①自動集計ツール本体の</a:t>
            </a:r>
            <a:r>
              <a:rPr lang="en-US" altLang="ja-JP" dirty="0" smtClean="0"/>
              <a:t>Excel</a:t>
            </a:r>
            <a:r>
              <a:rPr lang="ja-JP" altLang="en-US" dirty="0" smtClean="0"/>
              <a:t>ファイル。</a:t>
            </a:r>
            <a:endParaRPr lang="en-US" altLang="ja-JP" dirty="0" smtClean="0"/>
          </a:p>
          <a:p>
            <a:pPr marL="514350" indent="-514350"/>
            <a:r>
              <a:rPr lang="ja-JP" altLang="en-US" dirty="0" smtClean="0"/>
              <a:t>②処理対象ファイルをここにコピーして処理する。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 startAt="5"/>
            </a:pPr>
            <a:endParaRPr lang="en-US" altLang="ja-JP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4392488" cy="262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2267744" y="4221088"/>
            <a:ext cx="280831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267744" y="3573016"/>
            <a:ext cx="367240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6056" y="4149080"/>
            <a:ext cx="54373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①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0152" y="3481844"/>
            <a:ext cx="54373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②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33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ファイル</a:t>
            </a:r>
            <a:r>
              <a:rPr kumimoji="1" lang="ja-JP" altLang="en-US" dirty="0" smtClean="0"/>
              <a:t>の保管場所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4587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１１</a:t>
            </a:r>
            <a:r>
              <a:rPr lang="en-US" altLang="ja-JP" dirty="0" smtClean="0"/>
              <a:t>〕</a:t>
            </a:r>
            <a:r>
              <a:rPr lang="ja-JP" altLang="en-US" dirty="0" smtClean="0"/>
              <a:t>ファイルとフォルダの構造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640960" cy="5328592"/>
          </a:xfrm>
        </p:spPr>
        <p:txBody>
          <a:bodyPr>
            <a:normAutofit/>
          </a:bodyPr>
          <a:lstStyle/>
          <a:p>
            <a:pPr marL="514350" indent="-514350"/>
            <a:r>
              <a:rPr lang="ja-JP" altLang="en-US" dirty="0" smtClean="0"/>
              <a:t>処理対象ファイルをコピーした時に生成されたフォルダ（前頁②）の中身は、処理終了後、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このような構成になる。</a:t>
            </a:r>
            <a:endParaRPr lang="en-US" altLang="ja-JP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58043"/>
            <a:ext cx="45365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5328532" y="4725144"/>
            <a:ext cx="381546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集計結果は、このファイルに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保存される。</a:t>
            </a:r>
            <a:endParaRPr kumimoji="1"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835696" y="4830251"/>
            <a:ext cx="3168352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右矢印 8"/>
          <p:cNvSpPr/>
          <p:nvPr/>
        </p:nvSpPr>
        <p:spPr>
          <a:xfrm rot="10800000">
            <a:off x="4932040" y="4869160"/>
            <a:ext cx="432048" cy="36004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ファイル</a:t>
            </a:r>
            <a:r>
              <a:rPr kumimoji="1" lang="ja-JP" altLang="en-US" dirty="0" smtClean="0"/>
              <a:t>の保管場所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4283968" cy="4587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１１</a:t>
            </a:r>
            <a:r>
              <a:rPr lang="en-US" altLang="ja-JP" dirty="0" smtClean="0"/>
              <a:t>〕</a:t>
            </a:r>
            <a:r>
              <a:rPr lang="ja-JP" altLang="en-US" dirty="0" smtClean="0"/>
              <a:t>ファイルとフォルダの構造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49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251520" y="1196752"/>
            <a:ext cx="8892480" cy="5328592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ja-JP" dirty="0" smtClean="0"/>
              <a:t>[01</a:t>
            </a:r>
            <a:r>
              <a:rPr lang="ja-JP" altLang="en-US" dirty="0" smtClean="0"/>
              <a:t>処理済み</a:t>
            </a:r>
            <a:r>
              <a:rPr lang="en-US" altLang="ja-JP" dirty="0" smtClean="0"/>
              <a:t>]</a:t>
            </a:r>
            <a:r>
              <a:rPr lang="ja-JP" altLang="en-US" dirty="0" smtClean="0"/>
              <a:t>フォルダ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ja-JP" altLang="en-US" sz="2800" dirty="0" smtClean="0"/>
              <a:t>正常に転記処理ができたファイルが入る。</a:t>
            </a:r>
            <a:endParaRPr lang="en-US" altLang="ja-JP" dirty="0" smtClean="0"/>
          </a:p>
          <a:p>
            <a:pPr marL="514350" indent="-514350"/>
            <a:r>
              <a:rPr lang="en-US" altLang="ja-JP" dirty="0" smtClean="0"/>
              <a:t>[02</a:t>
            </a:r>
            <a:r>
              <a:rPr lang="ja-JP" altLang="en-US" dirty="0" smtClean="0"/>
              <a:t>怪しいファイル</a:t>
            </a:r>
            <a:r>
              <a:rPr lang="en-US" altLang="ja-JP" dirty="0" smtClean="0"/>
              <a:t>]</a:t>
            </a:r>
            <a:r>
              <a:rPr lang="ja-JP" altLang="en-US" dirty="0" smtClean="0"/>
              <a:t>フォルダ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ja-JP" altLang="en-US" sz="2800" dirty="0" smtClean="0"/>
              <a:t>様式が改変されている疑いのあるファイルが入る。</a:t>
            </a:r>
            <a:endParaRPr lang="en-US" altLang="ja-JP" sz="2800" dirty="0" smtClean="0"/>
          </a:p>
          <a:p>
            <a:pPr marL="514350" indent="-514350"/>
            <a:r>
              <a:rPr lang="en-US" altLang="ja-JP" dirty="0" smtClean="0"/>
              <a:t>[03</a:t>
            </a:r>
            <a:r>
              <a:rPr lang="ja-JP" altLang="en-US" dirty="0" smtClean="0"/>
              <a:t>開けなかったファイル</a:t>
            </a:r>
            <a:r>
              <a:rPr lang="en-US" altLang="ja-JP" dirty="0" smtClean="0"/>
              <a:t>]</a:t>
            </a:r>
            <a:r>
              <a:rPr lang="ja-JP" altLang="en-US" dirty="0" smtClean="0"/>
              <a:t>フォルダ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ja-JP" altLang="en-US" sz="2800" dirty="0" smtClean="0"/>
              <a:t>エラーなどで開けなかったファイルが入る。</a:t>
            </a:r>
            <a:endParaRPr lang="en-US" altLang="ja-JP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48007"/>
            <a:ext cx="4392488" cy="250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283968" y="5085184"/>
            <a:ext cx="486383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02,03</a:t>
            </a:r>
            <a:r>
              <a:rPr lang="ja-JP" altLang="en-US" sz="2400" dirty="0" smtClean="0"/>
              <a:t>のフォルダに仕分けられた</a:t>
            </a:r>
            <a:endParaRPr lang="en-US" altLang="ja-JP" sz="2400" dirty="0" smtClean="0"/>
          </a:p>
          <a:p>
            <a:r>
              <a:rPr lang="en-US" altLang="ja-JP" sz="2400" dirty="0" smtClean="0"/>
              <a:t>Excel</a:t>
            </a:r>
            <a:r>
              <a:rPr lang="ja-JP" altLang="en-US" sz="2400" dirty="0" smtClean="0"/>
              <a:t>ファイルは、未集計なので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別途手作業で集計する必要がある。</a:t>
            </a:r>
            <a:endParaRPr kumimoji="1"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4139952" y="4941168"/>
            <a:ext cx="4932040" cy="13681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547664" y="5733256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547664" y="6165304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シートの選択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771800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３</a:t>
            </a:r>
            <a:r>
              <a:rPr lang="en-US" altLang="ja-JP" dirty="0"/>
              <a:t>〕</a:t>
            </a:r>
            <a:r>
              <a:rPr lang="zh-TW" altLang="en-US" dirty="0"/>
              <a:t>調査様式作成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395536" y="1196752"/>
            <a:ext cx="8352928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【</a:t>
            </a:r>
            <a:r>
              <a:rPr lang="ja-JP" altLang="en-US" dirty="0"/>
              <a:t>調査票入力シート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を選択する。</a:t>
            </a:r>
            <a:endParaRPr lang="ja-JP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96346" r="48048" b="70"/>
          <a:stretch>
            <a:fillRect/>
          </a:stretch>
        </p:blipFill>
        <p:spPr bwMode="auto">
          <a:xfrm>
            <a:off x="1115616" y="3212976"/>
            <a:ext cx="7687158" cy="43204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正方形/長方形 5"/>
          <p:cNvSpPr/>
          <p:nvPr/>
        </p:nvSpPr>
        <p:spPr>
          <a:xfrm>
            <a:off x="1691680" y="2996952"/>
            <a:ext cx="158417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トラブル対応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699792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６</a:t>
            </a:r>
            <a:r>
              <a:rPr lang="en-US" altLang="ja-JP" dirty="0"/>
              <a:t>〕</a:t>
            </a:r>
            <a:r>
              <a:rPr lang="ja-JP" altLang="en-US" dirty="0"/>
              <a:t>おわりに</a:t>
            </a:r>
            <a:endParaRPr lang="en-US" altLang="ja-JP" sz="3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8496944" cy="5112568"/>
          </a:xfrm>
        </p:spPr>
        <p:txBody>
          <a:bodyPr/>
          <a:lstStyle/>
          <a:p>
            <a:r>
              <a:rPr lang="ja-JP" altLang="en-US" dirty="0"/>
              <a:t>トラブル時の対応</a:t>
            </a:r>
            <a:r>
              <a:rPr lang="en-US" altLang="ja-JP" dirty="0"/>
              <a:t>	</a:t>
            </a:r>
          </a:p>
          <a:p>
            <a:pPr lvl="1"/>
            <a:r>
              <a:rPr lang="en-US" altLang="ja-JP" sz="3200" dirty="0"/>
              <a:t>Excel</a:t>
            </a:r>
            <a:r>
              <a:rPr lang="ja-JP" altLang="en-US" sz="3200" dirty="0"/>
              <a:t>の操作に関するトラブル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＞　</a:t>
            </a:r>
            <a:r>
              <a:rPr lang="en-US" altLang="ja-JP" sz="3200" dirty="0"/>
              <a:t>Microsoft Office</a:t>
            </a:r>
            <a:r>
              <a:rPr lang="ja-JP" altLang="en-US" sz="3200" dirty="0"/>
              <a:t>ヘルプ等を参照</a:t>
            </a:r>
            <a:endParaRPr lang="en-US" altLang="ja-JP" sz="3200" dirty="0"/>
          </a:p>
          <a:p>
            <a:pPr lvl="1"/>
            <a:r>
              <a:rPr lang="ja-JP" altLang="en-US" sz="3200" dirty="0"/>
              <a:t>調査様式作成ツール固有のトラブル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＞　兵庫</a:t>
            </a:r>
            <a:r>
              <a:rPr lang="ja-JP" altLang="en-US" sz="3200" dirty="0" smtClean="0"/>
              <a:t>県立</a:t>
            </a:r>
            <a:r>
              <a:rPr lang="ja-JP" altLang="en-US" sz="3200" dirty="0"/>
              <a:t>教育</a:t>
            </a:r>
            <a:r>
              <a:rPr lang="ja-JP" altLang="en-US" sz="3200" dirty="0" smtClean="0"/>
              <a:t>研修所企画調査課まで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/>
              <a:t> </a:t>
            </a:r>
            <a:r>
              <a:rPr lang="ja-JP" altLang="en-US" sz="3200" dirty="0" smtClean="0"/>
              <a:t>　　　</a:t>
            </a:r>
            <a:r>
              <a:rPr lang="en-US" altLang="ja-JP" sz="3200" dirty="0" smtClean="0"/>
              <a:t>TEL. 0795-42-3101</a:t>
            </a:r>
            <a:endParaRPr lang="en-US" altLang="ja-JP" sz="3200" dirty="0"/>
          </a:p>
          <a:p>
            <a:endParaRPr kumimoji="1" lang="ja-JP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3232" t="30726" r="56520" b="49218"/>
          <a:stretch>
            <a:fillRect/>
          </a:stretch>
        </p:blipFill>
        <p:spPr bwMode="auto">
          <a:xfrm>
            <a:off x="3995936" y="1052736"/>
            <a:ext cx="864096" cy="7200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0486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t="27602" r="11074" b="56048"/>
          <a:stretch>
            <a:fillRect/>
          </a:stretch>
        </p:blipFill>
        <p:spPr bwMode="auto">
          <a:xfrm>
            <a:off x="72931" y="1696771"/>
            <a:ext cx="8891557" cy="130018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/>
          <a:srcRect t="12144" r="75791" b="81768"/>
          <a:stretch>
            <a:fillRect/>
          </a:stretch>
        </p:blipFill>
        <p:spPr bwMode="auto">
          <a:xfrm>
            <a:off x="683568" y="3717032"/>
            <a:ext cx="3960440" cy="79208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タイトル設定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771800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３</a:t>
            </a:r>
            <a:r>
              <a:rPr lang="en-US" altLang="ja-JP" dirty="0"/>
              <a:t>〕</a:t>
            </a:r>
            <a:r>
              <a:rPr lang="zh-TW" altLang="en-US" dirty="0"/>
              <a:t>調査様式作成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381467" y="1102432"/>
            <a:ext cx="8496944" cy="566124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ja-JP" altLang="en-US" sz="3500" dirty="0"/>
              <a:t>調査票の</a:t>
            </a:r>
            <a:r>
              <a:rPr lang="ja-JP" altLang="en-US" sz="3500" dirty="0" smtClean="0"/>
              <a:t>タイトルを設定する。</a:t>
            </a:r>
            <a:r>
              <a:rPr lang="en-US" altLang="ja-JP" sz="3500" dirty="0"/>
              <a:t/>
            </a:r>
            <a:br>
              <a:rPr lang="en-US" altLang="ja-JP" sz="3500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2800" dirty="0" smtClean="0"/>
              <a:t>例）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dirty="0" smtClean="0"/>
              <a:t>ここ</a:t>
            </a:r>
            <a:r>
              <a:rPr lang="en-US" altLang="ja-JP" dirty="0"/>
              <a:t>(N10</a:t>
            </a:r>
            <a:r>
              <a:rPr lang="ja-JP" altLang="en-US" dirty="0"/>
              <a:t>セル</a:t>
            </a:r>
            <a:r>
              <a:rPr lang="en-US" altLang="ja-JP" dirty="0"/>
              <a:t>)</a:t>
            </a:r>
            <a:r>
              <a:rPr lang="ja-JP" altLang="en-US" dirty="0"/>
              <a:t>に調査票のタイトルを入力</a:t>
            </a:r>
            <a:r>
              <a:rPr lang="ja-JP" altLang="en-US" dirty="0" smtClean="0"/>
              <a:t>する。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ここで入力した</a:t>
            </a:r>
            <a:r>
              <a:rPr lang="ja-JP" altLang="en-US" dirty="0" smtClean="0"/>
              <a:t>文字列がファイル名</a:t>
            </a:r>
            <a:r>
              <a:rPr lang="ja-JP" altLang="en-US" dirty="0"/>
              <a:t>にも</a:t>
            </a:r>
            <a:r>
              <a:rPr lang="ja-JP" altLang="en-US" dirty="0" smtClean="0"/>
              <a:t>なる。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979712" y="2132856"/>
            <a:ext cx="5040560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/>
          <a:srcRect l="33697" t="30063" r="14570" b="62905"/>
          <a:stretch>
            <a:fillRect/>
          </a:stretch>
        </p:blipFill>
        <p:spPr bwMode="auto">
          <a:xfrm>
            <a:off x="1115616" y="4509120"/>
            <a:ext cx="7739875" cy="8367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4" name="正方形/長方形 13"/>
          <p:cNvSpPr/>
          <p:nvPr/>
        </p:nvSpPr>
        <p:spPr>
          <a:xfrm>
            <a:off x="1438667" y="4725144"/>
            <a:ext cx="3744416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下矢印 14"/>
          <p:cNvSpPr/>
          <p:nvPr/>
        </p:nvSpPr>
        <p:spPr>
          <a:xfrm rot="592506">
            <a:off x="3154359" y="2605767"/>
            <a:ext cx="576064" cy="1152128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83568" y="3933056"/>
            <a:ext cx="208823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調査項目</a:t>
            </a:r>
            <a:r>
              <a:rPr kumimoji="1" lang="ja-JP" altLang="en-US" dirty="0" smtClean="0"/>
              <a:t>の作成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771800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３</a:t>
            </a:r>
            <a:r>
              <a:rPr lang="en-US" altLang="ja-JP" dirty="0"/>
              <a:t>〕</a:t>
            </a:r>
            <a:r>
              <a:rPr lang="zh-TW" altLang="en-US" dirty="0"/>
              <a:t>調査様式作成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467544" y="980728"/>
            <a:ext cx="8280920" cy="5328592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ja-JP" altLang="en-US" dirty="0"/>
              <a:t>アンケート・調査票</a:t>
            </a:r>
            <a:r>
              <a:rPr lang="ja-JP" altLang="en-US" dirty="0" smtClean="0"/>
              <a:t>の</a:t>
            </a:r>
            <a:r>
              <a:rPr lang="ja-JP" altLang="en-US" dirty="0"/>
              <a:t>項目</a:t>
            </a:r>
            <a:r>
              <a:rPr lang="ja-JP" altLang="en-US" dirty="0" smtClean="0"/>
              <a:t>を作成する。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ja-JP" altLang="en-US" dirty="0"/>
              <a:t>調査項目・表の作成）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  <a:p>
            <a:pPr marL="514350" indent="-514350">
              <a:buFont typeface="+mj-lt"/>
              <a:buAutoNum type="arabicPeriod" startAt="4"/>
            </a:pP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223628" y="2152020"/>
            <a:ext cx="6552728" cy="4515000"/>
            <a:chOff x="1691680" y="1772816"/>
            <a:chExt cx="6552728" cy="4515000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t="21624" r="9536"/>
            <a:stretch>
              <a:fillRect/>
            </a:stretch>
          </p:blipFill>
          <p:spPr bwMode="auto">
            <a:xfrm>
              <a:off x="1691680" y="1772816"/>
              <a:ext cx="6552728" cy="45150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cxnSp>
          <p:nvCxnSpPr>
            <p:cNvPr id="9" name="直線コネクタ 8"/>
            <p:cNvCxnSpPr/>
            <p:nvPr/>
          </p:nvCxnSpPr>
          <p:spPr>
            <a:xfrm>
              <a:off x="2051720" y="2780928"/>
              <a:ext cx="60486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/>
            <p:cNvSpPr/>
            <p:nvPr/>
          </p:nvSpPr>
          <p:spPr>
            <a:xfrm>
              <a:off x="2123728" y="2852936"/>
              <a:ext cx="5832648" cy="316835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" name="下矢印 11"/>
            <p:cNvSpPr/>
            <p:nvPr/>
          </p:nvSpPr>
          <p:spPr>
            <a:xfrm>
              <a:off x="7308304" y="2852936"/>
              <a:ext cx="504056" cy="792088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-66012" y="213234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（見本）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作成範囲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915816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３</a:t>
            </a:r>
            <a:r>
              <a:rPr lang="en-US" altLang="ja-JP" dirty="0"/>
              <a:t>〕</a:t>
            </a:r>
            <a:r>
              <a:rPr lang="zh-TW" altLang="en-US" dirty="0"/>
              <a:t>調査様式作成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467544" y="1052736"/>
            <a:ext cx="8280920" cy="5256584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ja-JP" altLang="en-US" dirty="0"/>
              <a:t>注意事項（１）</a:t>
            </a:r>
            <a:r>
              <a:rPr lang="ja-JP" altLang="en-US" dirty="0" err="1"/>
              <a:t>ー</a:t>
            </a:r>
            <a:r>
              <a:rPr lang="ja-JP" altLang="en-US" dirty="0"/>
              <a:t>作成範囲</a:t>
            </a:r>
            <a:r>
              <a:rPr lang="ja-JP" altLang="en-US" dirty="0" err="1"/>
              <a:t>ー</a:t>
            </a:r>
            <a:endParaRPr lang="en-US" altLang="ja-JP" dirty="0"/>
          </a:p>
          <a:p>
            <a:pPr>
              <a:defRPr/>
            </a:pPr>
            <a:r>
              <a:rPr lang="ja-JP" altLang="ja-JP" dirty="0"/>
              <a:t>赤線の下側（</a:t>
            </a:r>
            <a:r>
              <a:rPr lang="en-US" altLang="ja-JP" dirty="0"/>
              <a:t>16</a:t>
            </a:r>
            <a:r>
              <a:rPr lang="ja-JP" altLang="ja-JP" dirty="0"/>
              <a:t>行目</a:t>
            </a:r>
            <a:r>
              <a:rPr lang="ja-JP" altLang="en-US" dirty="0"/>
              <a:t>から下・点線の枠内</a:t>
            </a:r>
            <a:r>
              <a:rPr lang="ja-JP" altLang="ja-JP" dirty="0"/>
              <a:t>）に</a:t>
            </a:r>
            <a:r>
              <a:rPr lang="ja-JP" altLang="en-US" dirty="0"/>
              <a:t>項目を</a:t>
            </a:r>
            <a:r>
              <a:rPr lang="ja-JP" altLang="ja-JP" dirty="0" smtClean="0"/>
              <a:t>入力</a:t>
            </a:r>
            <a:r>
              <a:rPr lang="ja-JP" altLang="en-US" dirty="0" smtClean="0"/>
              <a:t>する。</a:t>
            </a:r>
            <a:endParaRPr lang="ja-JP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2" cstate="print"/>
          <a:srcRect t="21624" r="29110" b="33376"/>
          <a:stretch>
            <a:fillRect/>
          </a:stretch>
        </p:blipFill>
        <p:spPr bwMode="auto">
          <a:xfrm>
            <a:off x="1324372" y="2996952"/>
            <a:ext cx="6768752" cy="341710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cxnSp>
        <p:nvCxnSpPr>
          <p:cNvPr id="17" name="直線コネクタ 16"/>
          <p:cNvCxnSpPr/>
          <p:nvPr/>
        </p:nvCxnSpPr>
        <p:spPr>
          <a:xfrm>
            <a:off x="1259632" y="4365104"/>
            <a:ext cx="6840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下矢印 19"/>
          <p:cNvSpPr/>
          <p:nvPr/>
        </p:nvSpPr>
        <p:spPr>
          <a:xfrm>
            <a:off x="2123728" y="4365104"/>
            <a:ext cx="504056" cy="792088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列幅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934"/>
            <a:ext cx="2771800" cy="38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/>
              <a:t>３</a:t>
            </a:r>
            <a:r>
              <a:rPr lang="en-US" altLang="ja-JP" dirty="0"/>
              <a:t>〕</a:t>
            </a:r>
            <a:r>
              <a:rPr lang="zh-TW" altLang="en-US" dirty="0"/>
              <a:t>調査様式作成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893E-0433-401B-B60C-A2473E3494B1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467544" y="980728"/>
            <a:ext cx="8280920" cy="5328592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注意事項（２）</a:t>
            </a:r>
            <a:r>
              <a:rPr lang="ja-JP" altLang="en-US" dirty="0" err="1"/>
              <a:t>ー</a:t>
            </a:r>
            <a:r>
              <a:rPr lang="ja-JP" altLang="en-US" dirty="0"/>
              <a:t>列幅</a:t>
            </a:r>
            <a:r>
              <a:rPr lang="ja-JP" altLang="en-US" dirty="0" err="1"/>
              <a:t>ー</a:t>
            </a:r>
            <a:endParaRPr lang="en-US" altLang="ja-JP" dirty="0"/>
          </a:p>
          <a:p>
            <a:r>
              <a:rPr lang="ja-JP" altLang="en-US" dirty="0"/>
              <a:t>既定の列幅は広げず、セル結合で幅を設定</a:t>
            </a:r>
            <a:r>
              <a:rPr lang="ja-JP" altLang="en-US" dirty="0" smtClean="0"/>
              <a:t>する。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ja-JP" altLang="en-US" dirty="0"/>
              <a:t>基礎</a:t>
            </a:r>
            <a:r>
              <a:rPr lang="ja-JP" altLang="en-US" dirty="0" smtClean="0"/>
              <a:t>データの</a:t>
            </a:r>
            <a:r>
              <a:rPr lang="ja-JP" altLang="en-US" dirty="0"/>
              <a:t>表記が乱れるため）</a:t>
            </a:r>
            <a:endParaRPr lang="en-US" altLang="ja-JP" dirty="0"/>
          </a:p>
          <a:p>
            <a:endParaRPr lang="en-US" altLang="ja-JP" sz="2800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 l="32578" t="4923" r="38898" b="66596"/>
          <a:stretch>
            <a:fillRect/>
          </a:stretch>
        </p:blipFill>
        <p:spPr bwMode="auto">
          <a:xfrm>
            <a:off x="1907704" y="3789040"/>
            <a:ext cx="3532909" cy="280554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2411760" y="4077072"/>
            <a:ext cx="1584176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メイリオ"/>
        <a:ea typeface="ＭＳ Ｐゴシック"/>
        <a:cs typeface=""/>
      </a:majorFont>
      <a:minorFont>
        <a:latin typeface="メイリオ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 cap="flat" cmpd="sng" algn="ctr">
          <a:solidFill>
            <a:srgbClr val="FF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1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ＭＳ Ｐゴシック"/>
            <a:cs typeface="+mn-cs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1548</Words>
  <Application>Microsoft Office PowerPoint</Application>
  <PresentationFormat>画面に合わせる (4:3)</PresentationFormat>
  <Paragraphs>308</Paragraphs>
  <Slides>50</Slides>
  <Notes>40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調査様式作成ツール(HiYoko)の使い方</vt:lpstr>
      <vt:lpstr>コンテンツの有効化</vt:lpstr>
      <vt:lpstr>メニューウィンドウ</vt:lpstr>
      <vt:lpstr>組織ごとの並べ替えが 必要な場合</vt:lpstr>
      <vt:lpstr>シートの選択</vt:lpstr>
      <vt:lpstr>タイトル設定</vt:lpstr>
      <vt:lpstr>調査項目の作成</vt:lpstr>
      <vt:lpstr>作成範囲</vt:lpstr>
      <vt:lpstr>列幅</vt:lpstr>
      <vt:lpstr>数式</vt:lpstr>
      <vt:lpstr>書式設定</vt:lpstr>
      <vt:lpstr>集計したい回答欄を色指定</vt:lpstr>
      <vt:lpstr>集計したい回答欄を色指定</vt:lpstr>
      <vt:lpstr>一般集計と表集計</vt:lpstr>
      <vt:lpstr>印刷範囲（重要）</vt:lpstr>
      <vt:lpstr>調査ファイル出力</vt:lpstr>
      <vt:lpstr>印刷範囲の確認</vt:lpstr>
      <vt:lpstr>確認</vt:lpstr>
      <vt:lpstr>表オプション設定</vt:lpstr>
      <vt:lpstr>実行</vt:lpstr>
      <vt:lpstr>出力ファイルについて</vt:lpstr>
      <vt:lpstr>出力ファイルについて</vt:lpstr>
      <vt:lpstr>自動集計ツール(TamaGo) の使い方</vt:lpstr>
      <vt:lpstr>ツールを開く</vt:lpstr>
      <vt:lpstr>前提と注意</vt:lpstr>
      <vt:lpstr>処理の開始</vt:lpstr>
      <vt:lpstr>確認</vt:lpstr>
      <vt:lpstr>フォルダの選択</vt:lpstr>
      <vt:lpstr>確認</vt:lpstr>
      <vt:lpstr>ブック保護の解除</vt:lpstr>
      <vt:lpstr>パスワード</vt:lpstr>
      <vt:lpstr>データの集計開始位置</vt:lpstr>
      <vt:lpstr>データの集計開始位置</vt:lpstr>
      <vt:lpstr>シート保護の解除</vt:lpstr>
      <vt:lpstr>確認</vt:lpstr>
      <vt:lpstr>集計済みファイルの表示</vt:lpstr>
      <vt:lpstr>不要行削除</vt:lpstr>
      <vt:lpstr>条件指定</vt:lpstr>
      <vt:lpstr>削除実行と繰り返し処理</vt:lpstr>
      <vt:lpstr>削除結果</vt:lpstr>
      <vt:lpstr>並べ替え</vt:lpstr>
      <vt:lpstr>個票印刷</vt:lpstr>
      <vt:lpstr>印刷シートの選択</vt:lpstr>
      <vt:lpstr>印刷シートの選択</vt:lpstr>
      <vt:lpstr>印刷シートの選択</vt:lpstr>
      <vt:lpstr>印刷中</vt:lpstr>
      <vt:lpstr>ファイルの保管場所</vt:lpstr>
      <vt:lpstr>ファイルの保管場所</vt:lpstr>
      <vt:lpstr>ファイルの保管場所</vt:lpstr>
      <vt:lpstr>トラブル対応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selen101</dc:creator>
  <cp:lastModifiedBy>兵庫県</cp:lastModifiedBy>
  <cp:revision>141</cp:revision>
  <dcterms:created xsi:type="dcterms:W3CDTF">2016-08-23T01:24:39Z</dcterms:created>
  <dcterms:modified xsi:type="dcterms:W3CDTF">2017-02-09T07:24:46Z</dcterms:modified>
</cp:coreProperties>
</file>