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2" r:id="rId7"/>
    <p:sldId id="263" r:id="rId8"/>
    <p:sldId id="264" r:id="rId9"/>
    <p:sldId id="265" r:id="rId10"/>
    <p:sldId id="261"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2645" autoAdjust="0"/>
  </p:normalViewPr>
  <p:slideViewPr>
    <p:cSldViewPr>
      <p:cViewPr varScale="1">
        <p:scale>
          <a:sx n="51" d="100"/>
          <a:sy n="51" d="100"/>
        </p:scale>
        <p:origin x="-19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6B33849-E357-4792-80C6-CF8A9246E225}" type="datetimeFigureOut">
              <a:rPr kumimoji="1" lang="ja-JP" altLang="en-US" smtClean="0"/>
              <a:t>2017/7/28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2E3155F-7C58-40EB-86DB-78FF242C7B42}" type="slidenum">
              <a:rPr kumimoji="1" lang="ja-JP" altLang="en-US" smtClean="0"/>
              <a:t>‹#›</a:t>
            </a:fld>
            <a:endParaRPr kumimoji="1" lang="ja-JP" altLang="en-US"/>
          </a:p>
        </p:txBody>
      </p:sp>
    </p:spTree>
    <p:extLst>
      <p:ext uri="{BB962C8B-B14F-4D97-AF65-F5344CB8AC3E}">
        <p14:creationId xmlns:p14="http://schemas.microsoft.com/office/powerpoint/2010/main" val="35670192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ただいまから、「ひょうごつまずきポイント指導事例集」の活用について説明を行います。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a:t>
            </a:fld>
            <a:endParaRPr kumimoji="1" lang="ja-JP" altLang="en-US"/>
          </a:p>
        </p:txBody>
      </p:sp>
    </p:spTree>
    <p:extLst>
      <p:ext uri="{BB962C8B-B14F-4D97-AF65-F5344CB8AC3E}">
        <p14:creationId xmlns:p14="http://schemas.microsoft.com/office/powerpoint/2010/main" val="2037244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このつまずきポイントを見ていただくと、何だか漠然とした印象を持たれた方もいらっしゃるかと思います。</a:t>
            </a:r>
          </a:p>
          <a:p>
            <a:r>
              <a:rPr kumimoji="1" lang="ja-JP" altLang="en-US" dirty="0" smtClean="0"/>
              <a:t>つまずきを整理していくうちに、それぞれの学年を超えて共通している内容が多く見られました。</a:t>
            </a:r>
          </a:p>
          <a:p>
            <a:r>
              <a:rPr kumimoji="1" lang="ja-JP" altLang="en-US" dirty="0" smtClean="0"/>
              <a:t>そこで、つまずき</a:t>
            </a:r>
            <a:r>
              <a:rPr kumimoji="1" lang="ja-JP" altLang="en-US" smtClean="0"/>
              <a:t>ポイントは、</a:t>
            </a:r>
            <a:r>
              <a:rPr kumimoji="1" lang="ja-JP" altLang="en-US" dirty="0" smtClean="0"/>
              <a:t>各学年や領域を貫く汎用的なものにしています。</a:t>
            </a:r>
          </a:p>
          <a:p>
            <a:r>
              <a:rPr kumimoji="1" lang="en-US" altLang="ja-JP" dirty="0" smtClean="0"/>
              <a:t>【</a:t>
            </a:r>
            <a:r>
              <a:rPr kumimoji="1" lang="ja-JP" altLang="en-US" dirty="0" smtClean="0"/>
              <a:t>クリック</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10</a:t>
            </a:fld>
            <a:endParaRPr kumimoji="1" lang="ja-JP" altLang="en-US"/>
          </a:p>
        </p:txBody>
      </p:sp>
    </p:spTree>
    <p:extLst>
      <p:ext uri="{BB962C8B-B14F-4D97-AF65-F5344CB8AC3E}">
        <p14:creationId xmlns:p14="http://schemas.microsoft.com/office/powerpoint/2010/main" val="275906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しかしながら、これだけでは、学年ごとのつまずきが見えにくくなりますので、つまずきポイントをもとに、領域ごとに見られるつまずきを整理し、そこにつながる学習内容の系統も整理しました。</a:t>
            </a:r>
            <a:endParaRPr kumimoji="1" lang="en-US" altLang="ja-JP" dirty="0" smtClean="0"/>
          </a:p>
          <a:p>
            <a:r>
              <a:rPr kumimoji="1" lang="ja-JP" altLang="en-US" dirty="0" smtClean="0"/>
              <a:t>領域ごとのつまずきやつまずきにつながる学習内容の系統は、指導事例集の４～５ページに掲載しています。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11</a:t>
            </a:fld>
            <a:endParaRPr kumimoji="1" lang="ja-JP" altLang="en-US"/>
          </a:p>
        </p:txBody>
      </p:sp>
    </p:spTree>
    <p:extLst>
      <p:ext uri="{BB962C8B-B14F-4D97-AF65-F5344CB8AC3E}">
        <p14:creationId xmlns:p14="http://schemas.microsoft.com/office/powerpoint/2010/main" val="358439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これらのつまずき解消に向け、各学びサポート協力校において授業実践をしていただき、その取組内容を指導事例集に取りまとめました。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12</a:t>
            </a:fld>
            <a:endParaRPr kumimoji="1" lang="ja-JP" altLang="en-US"/>
          </a:p>
        </p:txBody>
      </p:sp>
    </p:spTree>
    <p:extLst>
      <p:ext uri="{BB962C8B-B14F-4D97-AF65-F5344CB8AC3E}">
        <p14:creationId xmlns:p14="http://schemas.microsoft.com/office/powerpoint/2010/main" val="353473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この「つまずきポイント指導事例集」は、大きく２つのコンセプトで作成しています。</a:t>
            </a:r>
            <a:endParaRPr kumimoji="1" lang="en-US" altLang="ja-JP" dirty="0" smtClean="0"/>
          </a:p>
          <a:p>
            <a:r>
              <a:rPr kumimoji="1" lang="ja-JP" altLang="en-US" dirty="0" smtClean="0"/>
              <a:t>一つが、事例の提示だけでなく、身に付けさせたい力を意識したものにすること、</a:t>
            </a:r>
            <a:endParaRPr kumimoji="1" lang="en-US" altLang="ja-JP" dirty="0" smtClean="0"/>
          </a:p>
          <a:p>
            <a:r>
              <a:rPr kumimoji="1" lang="ja-JP" altLang="en-US" dirty="0" smtClean="0"/>
              <a:t>もう一つが、系統性を意識した指導を行うこと、です。</a:t>
            </a:r>
            <a:endParaRPr kumimoji="1" lang="en-US" altLang="ja-JP" dirty="0" smtClean="0"/>
          </a:p>
          <a:p>
            <a:r>
              <a:rPr kumimoji="1" lang="ja-JP" altLang="en-US" dirty="0" smtClean="0"/>
              <a:t>一つ目の身に付けさせたい力についてですが、特に若い先生は、「何を身に付けさせるのか」というよりも、「授業で何をするのか」ということに意識が向きがちです。</a:t>
            </a:r>
            <a:endParaRPr kumimoji="1" lang="en-US" altLang="ja-JP" dirty="0" smtClean="0"/>
          </a:p>
          <a:p>
            <a:r>
              <a:rPr kumimoji="1" lang="ja-JP" altLang="en-US" dirty="0" smtClean="0"/>
              <a:t>この指導事例集にもさまざまな事例が掲載されていますが、単にその事例をなぞるだけでは、表面的な知識や技能の定着にとどまり、そういった知識や技能はすぐにはがれ落ちてしまいます。</a:t>
            </a:r>
            <a:endParaRPr kumimoji="1" lang="en-US" altLang="ja-JP" dirty="0" smtClean="0"/>
          </a:p>
          <a:p>
            <a:r>
              <a:rPr kumimoji="1" lang="ja-JP" altLang="en-US" dirty="0" smtClean="0"/>
              <a:t>そこで、この指導事例集では、何のためにその活動を行うのか、ということを示すようにしています。</a:t>
            </a:r>
            <a:endParaRPr kumimoji="1" lang="en-US" altLang="ja-JP" dirty="0" smtClean="0"/>
          </a:p>
          <a:p>
            <a:r>
              <a:rPr kumimoji="1" lang="ja-JP" altLang="en-US" dirty="0" smtClean="0"/>
              <a:t>もう一つの系統性についてです。</a:t>
            </a:r>
            <a:endParaRPr kumimoji="1" lang="en-US" altLang="ja-JP" dirty="0" smtClean="0"/>
          </a:p>
          <a:p>
            <a:r>
              <a:rPr kumimoji="1" lang="ja-JP" altLang="en-US" dirty="0" smtClean="0"/>
              <a:t>全国学力・学習状況調査で見られた課題は、その学年までの積み重ねが原因になっており、その学年だけでは根本的な解決を図れないことが多くあります。</a:t>
            </a:r>
            <a:endParaRPr kumimoji="1" lang="en-US" altLang="ja-JP" dirty="0" smtClean="0"/>
          </a:p>
          <a:p>
            <a:r>
              <a:rPr kumimoji="1" lang="ja-JP" altLang="en-US" dirty="0" smtClean="0"/>
              <a:t>また、小学校の先生は、学年を持ち上がるということが中学校に比べて少ないですので、今担当している学年の課題解決に意識が向きがちです。</a:t>
            </a:r>
            <a:endParaRPr kumimoji="1" lang="en-US" altLang="ja-JP" dirty="0" smtClean="0"/>
          </a:p>
          <a:p>
            <a:r>
              <a:rPr kumimoji="1" lang="ja-JP" altLang="en-US" dirty="0" smtClean="0"/>
              <a:t>そこで、この指導事例集では、学年の系統性や小・中学校のつながりを示すようにしています。</a:t>
            </a:r>
            <a:endParaRPr kumimoji="1" lang="en-US" altLang="ja-JP" dirty="0" smtClean="0"/>
          </a:p>
          <a:p>
            <a:r>
              <a:rPr kumimoji="1" lang="ja-JP" altLang="en-US" dirty="0" smtClean="0"/>
              <a:t>内容の詳細については、指導事例集の内容の中で詳しく説明します。</a:t>
            </a:r>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13</a:t>
            </a:fld>
            <a:endParaRPr kumimoji="1" lang="ja-JP" altLang="en-US"/>
          </a:p>
        </p:txBody>
      </p:sp>
    </p:spTree>
    <p:extLst>
      <p:ext uri="{BB962C8B-B14F-4D97-AF65-F5344CB8AC3E}">
        <p14:creationId xmlns:p14="http://schemas.microsoft.com/office/powerpoint/2010/main" val="84143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指導事例集の構成です。</a:t>
            </a:r>
            <a:endParaRPr kumimoji="1" lang="en-US" altLang="ja-JP" dirty="0" smtClean="0"/>
          </a:p>
          <a:p>
            <a:r>
              <a:rPr kumimoji="1" lang="ja-JP" altLang="en-US" dirty="0" smtClean="0"/>
              <a:t>小学校は１６ページ、中学校は１４ページをご覧下さい。</a:t>
            </a:r>
            <a:r>
              <a:rPr kumimoji="1" lang="en-US" altLang="ja-JP" dirty="0" smtClean="0"/>
              <a:t>【</a:t>
            </a:r>
            <a:r>
              <a:rPr kumimoji="1" lang="ja-JP" altLang="en-US" dirty="0" smtClean="0"/>
              <a:t>クリック</a:t>
            </a:r>
            <a:r>
              <a:rPr kumimoji="1" lang="en-US" altLang="ja-JP" dirty="0" smtClean="0"/>
              <a:t>】</a:t>
            </a:r>
          </a:p>
          <a:p>
            <a:r>
              <a:rPr kumimoji="1" lang="ja-JP" altLang="en-US" dirty="0" smtClean="0"/>
              <a:t>この指導事例集は、各領域に見られるつまずきごとに、事例を掲載しています。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14</a:t>
            </a:fld>
            <a:endParaRPr kumimoji="1" lang="ja-JP" altLang="en-US"/>
          </a:p>
        </p:txBody>
      </p:sp>
    </p:spTree>
    <p:extLst>
      <p:ext uri="{BB962C8B-B14F-4D97-AF65-F5344CB8AC3E}">
        <p14:creationId xmlns:p14="http://schemas.microsoft.com/office/powerpoint/2010/main" val="418869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それぞれのまとまりのはじめには、各学年で身に付けさせたい力の系統や各学年におけるつまずきを掲載しています。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15</a:t>
            </a:fld>
            <a:endParaRPr kumimoji="1" lang="ja-JP" altLang="en-US"/>
          </a:p>
        </p:txBody>
      </p:sp>
    </p:spTree>
    <p:extLst>
      <p:ext uri="{BB962C8B-B14F-4D97-AF65-F5344CB8AC3E}">
        <p14:creationId xmlns:p14="http://schemas.microsoft.com/office/powerpoint/2010/main" val="1183762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また、つまずき解消に向けた取組の視点として、各学年に共通した取組のポイントを示しています。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16</a:t>
            </a:fld>
            <a:endParaRPr kumimoji="1" lang="ja-JP" altLang="en-US"/>
          </a:p>
        </p:txBody>
      </p:sp>
    </p:spTree>
    <p:extLst>
      <p:ext uri="{BB962C8B-B14F-4D97-AF65-F5344CB8AC3E}">
        <p14:creationId xmlns:p14="http://schemas.microsoft.com/office/powerpoint/2010/main" val="2743314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授業事例は、小学校１～６年生、中学校１～３年生全ての学年を掲載しています。</a:t>
            </a:r>
            <a:endParaRPr kumimoji="1" lang="en-US" altLang="ja-JP" dirty="0" smtClean="0"/>
          </a:p>
          <a:p>
            <a:r>
              <a:rPr kumimoji="1" lang="ja-JP" altLang="en-US" dirty="0" smtClean="0"/>
              <a:t>小学校は１７ページ、中学校は１５ページをご覧下さい。</a:t>
            </a:r>
            <a:endParaRPr kumimoji="1" lang="en-US" altLang="ja-JP" dirty="0" smtClean="0"/>
          </a:p>
          <a:p>
            <a:r>
              <a:rPr kumimoji="1" lang="ja-JP" altLang="en-US" dirty="0" smtClean="0"/>
              <a:t>各事例見開き１ページになっています。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左上には、つまずきの実態を示しています。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17</a:t>
            </a:fld>
            <a:endParaRPr kumimoji="1" lang="ja-JP" altLang="en-US"/>
          </a:p>
        </p:txBody>
      </p:sp>
    </p:spTree>
    <p:extLst>
      <p:ext uri="{BB962C8B-B14F-4D97-AF65-F5344CB8AC3E}">
        <p14:creationId xmlns:p14="http://schemas.microsoft.com/office/powerpoint/2010/main" val="223656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a:t>
            </a:r>
            <a:endParaRPr kumimoji="1" lang="en-US" altLang="ja-JP" dirty="0" smtClean="0"/>
          </a:p>
          <a:p>
            <a:r>
              <a:rPr kumimoji="1" lang="ja-JP" altLang="en-US" dirty="0" smtClean="0"/>
              <a:t>「子ども達の具体的な姿をもとに、何につまずいているのかを考えてほしい」</a:t>
            </a:r>
            <a:endParaRPr kumimoji="1" lang="en-US" altLang="ja-JP" dirty="0" smtClean="0"/>
          </a:p>
          <a:p>
            <a:r>
              <a:rPr kumimoji="1" lang="ja-JP" altLang="en-US" dirty="0" smtClean="0"/>
              <a:t>というメッセージを込め、吹き出しや具体例を用いて具体的なつまずきの姿を示すようにしました。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18</a:t>
            </a:fld>
            <a:endParaRPr kumimoji="1" lang="ja-JP" altLang="en-US"/>
          </a:p>
        </p:txBody>
      </p:sp>
    </p:spTree>
    <p:extLst>
      <p:ext uri="{BB962C8B-B14F-4D97-AF65-F5344CB8AC3E}">
        <p14:creationId xmlns:p14="http://schemas.microsoft.com/office/powerpoint/2010/main" val="2636638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また、学習内容の系統と各学年に見られるつまずきを示しています。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19</a:t>
            </a:fld>
            <a:endParaRPr kumimoji="1" lang="ja-JP" altLang="en-US"/>
          </a:p>
        </p:txBody>
      </p:sp>
    </p:spTree>
    <p:extLst>
      <p:ext uri="{BB962C8B-B14F-4D97-AF65-F5344CB8AC3E}">
        <p14:creationId xmlns:p14="http://schemas.microsoft.com/office/powerpoint/2010/main" val="16344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まず、事業の目的についてです。</a:t>
            </a:r>
            <a:r>
              <a:rPr kumimoji="1" lang="en-US" altLang="ja-JP" dirty="0" smtClean="0"/>
              <a:t>【</a:t>
            </a:r>
            <a:r>
              <a:rPr kumimoji="1" lang="ja-JP" altLang="en-US" dirty="0" smtClean="0"/>
              <a:t>クリック</a:t>
            </a:r>
            <a:r>
              <a:rPr kumimoji="1" lang="en-US" altLang="ja-JP" dirty="0" smtClean="0"/>
              <a:t>】</a:t>
            </a:r>
            <a:endParaRPr kumimoji="1" lang="ja-JP" altLang="en-US" dirty="0" smtClean="0"/>
          </a:p>
          <a:p>
            <a:r>
              <a:rPr kumimoji="1" lang="ja-JP" altLang="en-US" dirty="0" smtClean="0"/>
              <a:t>全国学力・学習状況調査では、活用に課題があることや、毎年同じような問題の正答率が低いという課題が見られています。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これまでも、こういった課題の解決に向けた授業改善を図ってきましたが、知識・技能の活用を図るためには、その基となる基礎・基本がしっかり身に付いていなければなりません。</a:t>
            </a:r>
            <a:r>
              <a:rPr kumimoji="1" lang="en-US" altLang="ja-JP" dirty="0" smtClean="0"/>
              <a:t>【</a:t>
            </a:r>
            <a:r>
              <a:rPr kumimoji="1" lang="ja-JP" altLang="en-US" dirty="0" smtClean="0"/>
              <a:t>クリック</a:t>
            </a:r>
            <a:r>
              <a:rPr kumimoji="1" lang="en-US" altLang="ja-JP" dirty="0" smtClean="0"/>
              <a:t>】</a:t>
            </a:r>
          </a:p>
          <a:p>
            <a:r>
              <a:rPr kumimoji="1" lang="ja-JP" altLang="en-US" dirty="0" smtClean="0"/>
              <a:t>そこで、この事業では、子ども達の基礎学力を向上させることを主な目的としています。そして、単に、課題のある問題が解けるようにするだけでなく、その原因となっている下の学年から、つまずかないようにすることで、確かな学力の向上が図れるのではないかと考え、</a:t>
            </a:r>
            <a:r>
              <a:rPr kumimoji="1" lang="en-US" altLang="ja-JP" dirty="0" smtClean="0"/>
              <a:t>【</a:t>
            </a:r>
            <a:r>
              <a:rPr kumimoji="1" lang="ja-JP" altLang="en-US" dirty="0" smtClean="0"/>
              <a:t>クリック</a:t>
            </a:r>
            <a:r>
              <a:rPr kumimoji="1" lang="en-US" altLang="ja-JP" dirty="0" smtClean="0"/>
              <a:t>】</a:t>
            </a:r>
          </a:p>
          <a:p>
            <a:r>
              <a:rPr kumimoji="1" lang="ja-JP" altLang="en-US" dirty="0" smtClean="0"/>
              <a:t>「ひょうごつまずきポイント指導事例集」を作成することになりました。</a:t>
            </a:r>
          </a:p>
          <a:p>
            <a:r>
              <a:rPr kumimoji="1" lang="en-US" altLang="ja-JP" dirty="0" smtClean="0"/>
              <a:t>【</a:t>
            </a:r>
            <a:r>
              <a:rPr kumimoji="1" lang="ja-JP" altLang="en-US" dirty="0" smtClean="0"/>
              <a:t>クリック</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a:t>
            </a:fld>
            <a:endParaRPr kumimoji="1" lang="ja-JP" altLang="en-US"/>
          </a:p>
        </p:txBody>
      </p:sp>
    </p:spTree>
    <p:extLst>
      <p:ext uri="{BB962C8B-B14F-4D97-AF65-F5344CB8AC3E}">
        <p14:creationId xmlns:p14="http://schemas.microsoft.com/office/powerpoint/2010/main" val="2515984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ここには、二つのメッセージを込めています。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一つは、先の学年まで見通してほしいということです。</a:t>
            </a:r>
            <a:endParaRPr kumimoji="1" lang="en-US" altLang="ja-JP" dirty="0" smtClean="0"/>
          </a:p>
          <a:p>
            <a:r>
              <a:rPr kumimoji="1" lang="ja-JP" altLang="en-US" dirty="0" smtClean="0"/>
              <a:t>「今ここでつまずくと、この先こんなところで子ども達が困るから、特にこの部分はしっかりとやっておこう」というように、この部分を活用してもらえればと思います。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もう一つが、これまでの学年でどんな風につまずいてきたから、今の学年でつまずいているのかということを考えてほしいということです。</a:t>
            </a:r>
          </a:p>
          <a:p>
            <a:r>
              <a:rPr kumimoji="1" lang="ja-JP" altLang="en-US" dirty="0" smtClean="0"/>
              <a:t>そうすることで、今の学年の学習だけでなく、つまずきの原因になっている学年の復習をするなど、対処的ではない、根本的なつまずきの解消を図るために活用していただきたいと思います。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20</a:t>
            </a:fld>
            <a:endParaRPr kumimoji="1" lang="ja-JP" altLang="en-US"/>
          </a:p>
        </p:txBody>
      </p:sp>
    </p:spTree>
    <p:extLst>
      <p:ext uri="{BB962C8B-B14F-4D97-AF65-F5344CB8AC3E}">
        <p14:creationId xmlns:p14="http://schemas.microsoft.com/office/powerpoint/2010/main" val="1644223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右側が事例のページになっています。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小学校の１８ページをご覧下さい。中学校は１６ページをご覧下さい。</a:t>
            </a:r>
            <a:endParaRPr kumimoji="1" lang="en-US" altLang="ja-JP" dirty="0" smtClean="0"/>
          </a:p>
          <a:p>
            <a:r>
              <a:rPr kumimoji="1" lang="ja-JP" altLang="en-US" dirty="0" smtClean="0"/>
              <a:t>ここでは、単元全ての事例を示すのではなく、つまずき解消に向けて、特に意識してもらいたい部分に焦点化して示しています。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また、「活動のねらい」や「ここがポイント」という欄を設けています</a:t>
            </a:r>
            <a:r>
              <a:rPr kumimoji="1" lang="ja-JP" altLang="en-US" dirty="0" smtClean="0"/>
              <a:t>。</a:t>
            </a:r>
            <a:endParaRPr kumimoji="1" lang="en-US" altLang="ja-JP" dirty="0" smtClean="0"/>
          </a:p>
          <a:p>
            <a:r>
              <a:rPr kumimoji="1" lang="ja-JP" altLang="en-US" dirty="0" smtClean="0"/>
              <a:t>例えば</a:t>
            </a:r>
            <a:r>
              <a:rPr kumimoji="1" lang="ja-JP" altLang="en-US" dirty="0" smtClean="0"/>
              <a:t>、小学校では、活動のねらいとして、「どんなふうに切り返せば、インタビューが上手くつながるのかがわかる」というように「何のためにこの活動を行うのか」ということをどの事例にも示しています。</a:t>
            </a:r>
            <a:endParaRPr kumimoji="1" lang="en-US" altLang="ja-JP" dirty="0" smtClean="0"/>
          </a:p>
          <a:p>
            <a:r>
              <a:rPr kumimoji="1" lang="ja-JP" altLang="en-US" dirty="0" smtClean="0"/>
              <a:t>また、ここがポイントの欄をご覧下さい。活動の具体的な手順や、活動を行う際に特に意識してほしいポイントを示しています。</a:t>
            </a:r>
            <a:endParaRPr kumimoji="1" lang="en-US" altLang="ja-JP" dirty="0" smtClean="0"/>
          </a:p>
          <a:p>
            <a:r>
              <a:rPr kumimoji="1" lang="ja-JP" altLang="en-US" dirty="0" smtClean="0"/>
              <a:t>このように、単に活動を行うだけでなく、その意味を考えられるようにしています。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21</a:t>
            </a:fld>
            <a:endParaRPr kumimoji="1" lang="ja-JP" altLang="en-US"/>
          </a:p>
        </p:txBody>
      </p:sp>
    </p:spTree>
    <p:extLst>
      <p:ext uri="{BB962C8B-B14F-4D97-AF65-F5344CB8AC3E}">
        <p14:creationId xmlns:p14="http://schemas.microsoft.com/office/powerpoint/2010/main" val="3477800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さらに、各事例には、期待される児童生徒の姿を示しています。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ねらいを意識して授業を行うのは当たり前のことですが、ここでは、子ども達のノートや、活動の写真に吹き出しを付けるなど、具体的な姿として示すようにし、「できるだけ具体的な子どもの姿をイメージして授業を行ってほしい」というメッセージを込めています。</a:t>
            </a:r>
            <a:endParaRPr kumimoji="1" lang="en-US" altLang="ja-JP" dirty="0" smtClean="0"/>
          </a:p>
          <a:p>
            <a:r>
              <a:rPr kumimoji="1" lang="ja-JP" altLang="en-US" dirty="0" smtClean="0"/>
              <a:t>また、このような実践事例は、取り上げた単元以外でも応用して活用できると考えられますので、校内研修等で協議いただければと思います。</a:t>
            </a:r>
          </a:p>
          <a:p>
            <a:r>
              <a:rPr kumimoji="1" lang="en-US" altLang="ja-JP" dirty="0" smtClean="0"/>
              <a:t>【</a:t>
            </a:r>
            <a:r>
              <a:rPr kumimoji="1" lang="ja-JP" altLang="en-US" dirty="0" smtClean="0"/>
              <a:t>クリック</a:t>
            </a:r>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22</a:t>
            </a:fld>
            <a:endParaRPr kumimoji="1" lang="ja-JP" altLang="en-US"/>
          </a:p>
        </p:txBody>
      </p:sp>
    </p:spTree>
    <p:extLst>
      <p:ext uri="{BB962C8B-B14F-4D97-AF65-F5344CB8AC3E}">
        <p14:creationId xmlns:p14="http://schemas.microsoft.com/office/powerpoint/2010/main" val="3502375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続いて活用のしかたです。６ページをご覧下さい。</a:t>
            </a:r>
            <a:endParaRPr kumimoji="1" lang="en-US" altLang="ja-JP" dirty="0" smtClean="0"/>
          </a:p>
          <a:p>
            <a:r>
              <a:rPr kumimoji="1" lang="ja-JP" altLang="en-US" dirty="0" smtClean="0"/>
              <a:t>この事例集では、大きく２つの活用のしかたを示しています。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一つが、個々の教員の授業改善への活用です。</a:t>
            </a:r>
            <a:endParaRPr kumimoji="1" lang="en-US" altLang="ja-JP" dirty="0" smtClean="0"/>
          </a:p>
          <a:p>
            <a:r>
              <a:rPr kumimoji="1" lang="ja-JP" altLang="en-US" dirty="0" smtClean="0"/>
              <a:t>先程、説明したような、学年の系統を意識することや児童生徒の具体的な姿をイメージすること、活動の意味を考えることなど、各項目に込めたメッセージが書かれています。</a:t>
            </a:r>
            <a:r>
              <a:rPr kumimoji="1" lang="en-US" altLang="ja-JP" dirty="0" smtClean="0"/>
              <a:t>【</a:t>
            </a:r>
            <a:r>
              <a:rPr kumimoji="1" lang="ja-JP" altLang="en-US" dirty="0" smtClean="0"/>
              <a:t>クリック</a:t>
            </a:r>
            <a:r>
              <a:rPr kumimoji="1" lang="en-US" altLang="ja-JP" dirty="0" smtClean="0"/>
              <a:t>】</a:t>
            </a:r>
            <a:endParaRPr kumimoji="1" lang="ja-JP" altLang="en-US" dirty="0" smtClean="0"/>
          </a:p>
          <a:p>
            <a:r>
              <a:rPr kumimoji="1" lang="ja-JP" altLang="en-US" dirty="0" smtClean="0"/>
              <a:t>もう一つが学校全体の授業改善への活用です。</a:t>
            </a:r>
            <a:endParaRPr kumimoji="1" lang="en-US" altLang="ja-JP" dirty="0" smtClean="0"/>
          </a:p>
          <a:p>
            <a:r>
              <a:rPr kumimoji="1" lang="ja-JP" altLang="en-US" dirty="0" smtClean="0"/>
              <a:t>この事例集では、各領域に見られるつまずき解消に向けた系統的な実践を掲載しています。</a:t>
            </a:r>
            <a:endParaRPr kumimoji="1" lang="en-US" altLang="ja-JP" dirty="0" smtClean="0"/>
          </a:p>
          <a:p>
            <a:r>
              <a:rPr kumimoji="1" lang="ja-JP" altLang="en-US" dirty="0" smtClean="0"/>
              <a:t>各学校におかれましては、全国学力・学習状況調査などから自校に見られるつまずきを見出し、その解消に向けた系統的な実践を行うことが大切です。</a:t>
            </a:r>
            <a:endParaRPr kumimoji="1" lang="en-US" altLang="ja-JP" dirty="0" smtClean="0"/>
          </a:p>
          <a:p>
            <a:r>
              <a:rPr kumimoji="1" lang="ja-JP" altLang="en-US" dirty="0" smtClean="0"/>
              <a:t>この後、○○地域の学びサポート協力校がつまずき解消に向けてどのような実践を行ってきたかを紹介していただきます。</a:t>
            </a:r>
            <a:endParaRPr kumimoji="1" lang="en-US" altLang="ja-JP" dirty="0" smtClean="0"/>
          </a:p>
          <a:p>
            <a:r>
              <a:rPr kumimoji="1" lang="ja-JP" altLang="en-US" dirty="0" smtClean="0"/>
              <a:t>自校の実態と照らし合わせながら聞いていただき、自校のつまずき解消に向けた取組の参考にしていただければと思います。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23</a:t>
            </a:fld>
            <a:endParaRPr kumimoji="1" lang="ja-JP" altLang="en-US"/>
          </a:p>
        </p:txBody>
      </p:sp>
    </p:spTree>
    <p:extLst>
      <p:ext uri="{BB962C8B-B14F-4D97-AF65-F5344CB8AC3E}">
        <p14:creationId xmlns:p14="http://schemas.microsoft.com/office/powerpoint/2010/main" val="1178072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また、次の学習指導要領に向け、主体的・対話的で深い学びに関する内容も掲載しています。</a:t>
            </a:r>
            <a:endParaRPr kumimoji="1" lang="en-US" altLang="ja-JP" dirty="0" smtClean="0"/>
          </a:p>
          <a:p>
            <a:r>
              <a:rPr kumimoji="1" lang="ja-JP" altLang="en-US" dirty="0" smtClean="0"/>
              <a:t>つまずいている子ども達に主体的・対話的で深い学びは難しいのではないかと思われる先生方がいらっしゃるかもしれません。</a:t>
            </a:r>
            <a:endParaRPr kumimoji="1" lang="en-US" altLang="ja-JP" dirty="0" smtClean="0"/>
          </a:p>
          <a:p>
            <a:r>
              <a:rPr kumimoji="1" lang="ja-JP" altLang="en-US" dirty="0" smtClean="0"/>
              <a:t>ですが、先生や友達の話を聞いて「知る」だけでなく、考えたり、伝えたり、使ったりすることを通して、子ども達一人一人が「わかった」と実感するためにも、主体的・対話的で深い学びの視点による授業改善が大切です</a:t>
            </a:r>
            <a:r>
              <a:rPr kumimoji="1" lang="ja-JP" altLang="en-US" dirty="0" smtClean="0"/>
              <a:t>。小学校</a:t>
            </a:r>
            <a:r>
              <a:rPr kumimoji="1" lang="ja-JP" altLang="en-US" dirty="0" smtClean="0"/>
              <a:t>は１００ページ、中学校は６２ページには、掲載している一覧を示しています。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また、小学校４０ページ、中学校２８ページをご覧下さい</a:t>
            </a:r>
            <a:r>
              <a:rPr kumimoji="1" lang="ja-JP" altLang="en-US" dirty="0" smtClean="0"/>
              <a:t>。</a:t>
            </a:r>
            <a:r>
              <a:rPr kumimoji="1" lang="en-US" altLang="ja-JP" dirty="0" smtClean="0"/>
              <a:t>【</a:t>
            </a:r>
            <a:r>
              <a:rPr kumimoji="1" lang="ja-JP" altLang="en-US" dirty="0" smtClean="0"/>
              <a:t>クリック</a:t>
            </a:r>
            <a:r>
              <a:rPr kumimoji="1" lang="en-US" altLang="ja-JP" dirty="0" smtClean="0"/>
              <a:t>】</a:t>
            </a:r>
          </a:p>
          <a:p>
            <a:r>
              <a:rPr kumimoji="1" lang="ja-JP" altLang="en-US" smtClean="0"/>
              <a:t>指導</a:t>
            </a:r>
            <a:r>
              <a:rPr kumimoji="1" lang="ja-JP" altLang="en-US" dirty="0" smtClean="0"/>
              <a:t>事例集に示された実践のうち、特に関連が深い授業実践には、このような表示を付け、主体的・対話的で深い学びにつながる実践であることが分かるようにもしています。</a:t>
            </a:r>
            <a:endParaRPr kumimoji="1" lang="en-US" altLang="ja-JP" dirty="0" smtClean="0"/>
          </a:p>
          <a:p>
            <a:r>
              <a:rPr kumimoji="1" lang="ja-JP" altLang="en-US" dirty="0" smtClean="0"/>
              <a:t>主体的・対話的で深い学びについては、具体的なイメージが持てないという先生方もおられるかと思いますので、次の学習指導要領に向けても活用いただける内容になっています。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24</a:t>
            </a:fld>
            <a:endParaRPr kumimoji="1" lang="ja-JP" altLang="en-US"/>
          </a:p>
        </p:txBody>
      </p:sp>
    </p:spTree>
    <p:extLst>
      <p:ext uri="{BB962C8B-B14F-4D97-AF65-F5344CB8AC3E}">
        <p14:creationId xmlns:p14="http://schemas.microsoft.com/office/powerpoint/2010/main" val="2789552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今回の指導事例集には、つまずきの原因になっている部分に焦点をあてており、繰り返し練習を通した基礎・基本の定着の部分については触れていません。</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ただ、繰り返しの練習を否定しているわけではなく、意味を理解した上で繰り返し練習を行い定着を図ったり、繰り返し練習をする中で、その意味が分かるようになったりします。ですので、この指導事例集と合わせて、そこで学んだことを繰り返し行う中で定着を図っていただければと思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「ひょうごつまずきポイント指導事例集」は、小学校６セット、中学校３セット、学年数分を送付しています。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校内研修等で積極的に活用いただき、各学校の子ども達のつまずき解消に向けて取り組んでいただきたいと思います。</a:t>
            </a:r>
            <a:r>
              <a:rPr kumimoji="1" lang="en-US" altLang="ja-JP" dirty="0" smtClean="0"/>
              <a:t>【</a:t>
            </a:r>
            <a:r>
              <a:rPr kumimoji="1" lang="ja-JP" altLang="en-US" dirty="0" smtClean="0"/>
              <a:t>クリック</a:t>
            </a:r>
            <a:r>
              <a:rPr kumimoji="1" lang="en-US" altLang="ja-JP" dirty="0" smtClean="0"/>
              <a:t>】</a:t>
            </a:r>
          </a:p>
          <a:p>
            <a:r>
              <a:rPr kumimoji="1" lang="ja-JP" altLang="en-US" dirty="0" smtClean="0"/>
              <a:t>また、今年度末には、つまずきポイントに係るホームページを立ち上げ、指導略案やワークシート等の補助資料を掲載しますので、併せて活用いただければと思います。</a:t>
            </a:r>
          </a:p>
          <a:p>
            <a:r>
              <a:rPr kumimoji="1" lang="ja-JP" altLang="en-US" dirty="0" smtClean="0"/>
              <a:t>以上で、説明「</a:t>
            </a:r>
            <a:r>
              <a:rPr kumimoji="1" lang="en-US" altLang="ja-JP" dirty="0" smtClean="0"/>
              <a:t>『</a:t>
            </a:r>
            <a:r>
              <a:rPr kumimoji="1" lang="ja-JP" altLang="en-US" dirty="0" smtClean="0"/>
              <a:t>ひょうごつまずきポイント指導事例集</a:t>
            </a:r>
            <a:r>
              <a:rPr kumimoji="1" lang="en-US" altLang="ja-JP" dirty="0" smtClean="0"/>
              <a:t>』</a:t>
            </a:r>
            <a:r>
              <a:rPr kumimoji="1" lang="ja-JP" altLang="en-US" dirty="0" smtClean="0"/>
              <a:t>の活用について」を終わります。</a:t>
            </a:r>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25</a:t>
            </a:fld>
            <a:endParaRPr kumimoji="1" lang="ja-JP" altLang="en-US"/>
          </a:p>
        </p:txBody>
      </p:sp>
    </p:spTree>
    <p:extLst>
      <p:ext uri="{BB962C8B-B14F-4D97-AF65-F5344CB8AC3E}">
        <p14:creationId xmlns:p14="http://schemas.microsoft.com/office/powerpoint/2010/main" val="359292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作成にあたっては、</a:t>
            </a:r>
            <a:endParaRPr kumimoji="1" lang="en-US" altLang="ja-JP" dirty="0" smtClean="0"/>
          </a:p>
          <a:p>
            <a:r>
              <a:rPr kumimoji="1" lang="ja-JP" altLang="en-US" dirty="0" smtClean="0"/>
              <a:t>①課題の抽出・分析、</a:t>
            </a:r>
            <a:r>
              <a:rPr kumimoji="1" lang="en-US" altLang="ja-JP" dirty="0" smtClean="0"/>
              <a:t>【</a:t>
            </a:r>
            <a:r>
              <a:rPr kumimoji="1" lang="ja-JP" altLang="en-US" dirty="0" smtClean="0"/>
              <a:t>クリック</a:t>
            </a:r>
            <a:r>
              <a:rPr kumimoji="1" lang="en-US" altLang="ja-JP" dirty="0" smtClean="0"/>
              <a:t>】</a:t>
            </a:r>
          </a:p>
          <a:p>
            <a:r>
              <a:rPr kumimoji="1" lang="ja-JP" altLang="en-US" dirty="0" smtClean="0"/>
              <a:t>②課題の整理、</a:t>
            </a:r>
            <a:r>
              <a:rPr kumimoji="1" lang="en-US" altLang="ja-JP" dirty="0" smtClean="0"/>
              <a:t>【</a:t>
            </a:r>
            <a:r>
              <a:rPr kumimoji="1" lang="ja-JP" altLang="en-US" dirty="0" smtClean="0"/>
              <a:t>クリック</a:t>
            </a:r>
            <a:r>
              <a:rPr kumimoji="1" lang="en-US" altLang="ja-JP" dirty="0" smtClean="0"/>
              <a:t>】</a:t>
            </a:r>
          </a:p>
          <a:p>
            <a:r>
              <a:rPr kumimoji="1" lang="ja-JP" altLang="en-US" dirty="0" smtClean="0"/>
              <a:t>③課題解決に向けた授業実践、</a:t>
            </a:r>
            <a:r>
              <a:rPr kumimoji="1" lang="en-US" altLang="ja-JP" dirty="0" smtClean="0"/>
              <a:t>【</a:t>
            </a:r>
            <a:r>
              <a:rPr kumimoji="1" lang="ja-JP" altLang="en-US" dirty="0" smtClean="0"/>
              <a:t>クリック</a:t>
            </a:r>
            <a:r>
              <a:rPr kumimoji="1" lang="en-US" altLang="ja-JP" dirty="0" smtClean="0"/>
              <a:t>】</a:t>
            </a:r>
          </a:p>
          <a:p>
            <a:r>
              <a:rPr kumimoji="1" lang="ja-JP" altLang="en-US" dirty="0" smtClean="0"/>
              <a:t>④指導事例集の作成という流れで行いました。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3</a:t>
            </a:fld>
            <a:endParaRPr kumimoji="1" lang="ja-JP" altLang="en-US"/>
          </a:p>
        </p:txBody>
      </p:sp>
    </p:spTree>
    <p:extLst>
      <p:ext uri="{BB962C8B-B14F-4D97-AF65-F5344CB8AC3E}">
        <p14:creationId xmlns:p14="http://schemas.microsoft.com/office/powerpoint/2010/main" val="130761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まず、課題の抽出にあたっては、「ひょうごつまずき状況調査」を実施しました。</a:t>
            </a:r>
            <a:endParaRPr kumimoji="1" lang="en-US" altLang="ja-JP" dirty="0" smtClean="0"/>
          </a:p>
          <a:p>
            <a:r>
              <a:rPr kumimoji="1" lang="ja-JP" altLang="en-US" dirty="0" smtClean="0"/>
              <a:t>この調査は、過去の全国学力・学習状況調査のうち、特に課題の見られた問題を再構成して問題を作成しました。</a:t>
            </a:r>
            <a:endParaRPr kumimoji="1" lang="en-US" altLang="ja-JP" dirty="0" smtClean="0"/>
          </a:p>
          <a:p>
            <a:r>
              <a:rPr kumimoji="1" lang="ja-JP" altLang="en-US" dirty="0" smtClean="0"/>
              <a:t>県内６地域にある学びサポート協力校に協力を得て、小学校第５・６学年、中学校第１～３学年で実施しました。</a:t>
            </a:r>
            <a:endParaRPr kumimoji="1" lang="en-US" altLang="ja-JP" dirty="0" smtClean="0"/>
          </a:p>
          <a:p>
            <a:r>
              <a:rPr kumimoji="1" lang="ja-JP" altLang="en-US" dirty="0" smtClean="0"/>
              <a:t>全国学力・学習状況調査は小学校第６学年、中学校第３学年だけですが、複数の学年で同じ問題を取り上げることで、学年間の課題も見られると考えたからです。また、質問紙調査も実施し、子ども達の学習状況との関連も調べることにし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4</a:t>
            </a:fld>
            <a:endParaRPr kumimoji="1" lang="ja-JP" altLang="en-US"/>
          </a:p>
        </p:txBody>
      </p:sp>
    </p:spTree>
    <p:extLst>
      <p:ext uri="{BB962C8B-B14F-4D97-AF65-F5344CB8AC3E}">
        <p14:creationId xmlns:p14="http://schemas.microsoft.com/office/powerpoint/2010/main" val="212646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結果の主な特徴です。</a:t>
            </a:r>
            <a:endParaRPr kumimoji="1" lang="en-US" altLang="ja-JP" dirty="0" smtClean="0"/>
          </a:p>
          <a:p>
            <a:r>
              <a:rPr kumimoji="1" lang="ja-JP" altLang="en-US" dirty="0" smtClean="0"/>
              <a:t>小学校では、</a:t>
            </a:r>
            <a:endParaRPr kumimoji="1" lang="en-US" altLang="ja-JP" dirty="0" smtClean="0"/>
          </a:p>
          <a:p>
            <a:r>
              <a:rPr kumimoji="1" lang="ja-JP" altLang="en-US" dirty="0" smtClean="0"/>
              <a:t>・文の意味のつながりを考えながら、接続語を使って一文を二文に分けて書くこと</a:t>
            </a:r>
            <a:endParaRPr kumimoji="1" lang="en-US" altLang="ja-JP" dirty="0" smtClean="0"/>
          </a:p>
          <a:p>
            <a:r>
              <a:rPr kumimoji="1" lang="ja-JP" altLang="en-US" dirty="0" smtClean="0"/>
              <a:t>・話し合いの場面において、共通点や相違点に着目することや、意見を整理すること</a:t>
            </a:r>
            <a:endParaRPr kumimoji="1" lang="en-US" altLang="ja-JP" dirty="0" smtClean="0"/>
          </a:p>
          <a:p>
            <a:r>
              <a:rPr kumimoji="1" lang="ja-JP" altLang="en-US" dirty="0" smtClean="0"/>
              <a:t>に課題が見られました。</a:t>
            </a:r>
          </a:p>
          <a:p>
            <a:r>
              <a:rPr kumimoji="1" lang="ja-JP" altLang="en-US" dirty="0" smtClean="0"/>
              <a:t>中学校では、</a:t>
            </a:r>
          </a:p>
          <a:p>
            <a:r>
              <a:rPr kumimoji="1" lang="ja-JP" altLang="en-US" dirty="0" smtClean="0"/>
              <a:t>・文章全体の構成を捉え、内容を読み取るとともに、問いに対応した表現を行うこと</a:t>
            </a:r>
            <a:endParaRPr kumimoji="1" lang="en-US" altLang="ja-JP" dirty="0" smtClean="0"/>
          </a:p>
          <a:p>
            <a:r>
              <a:rPr kumimoji="1" lang="ja-JP" altLang="en-US" dirty="0" smtClean="0"/>
              <a:t>・文章と複数の資料を対応させ、読み取った情報の内容を適切に書くこと</a:t>
            </a:r>
            <a:endParaRPr kumimoji="1" lang="en-US" altLang="ja-JP" dirty="0" smtClean="0"/>
          </a:p>
          <a:p>
            <a:r>
              <a:rPr kumimoji="1" lang="ja-JP" altLang="en-US" dirty="0" smtClean="0"/>
              <a:t>に課題が見られました。</a:t>
            </a:r>
            <a:endParaRPr kumimoji="1" lang="en-US" altLang="ja-JP" dirty="0" smtClean="0"/>
          </a:p>
          <a:p>
            <a:r>
              <a:rPr kumimoji="1" lang="en-US" altLang="ja-JP" dirty="0" smtClean="0"/>
              <a:t>【</a:t>
            </a:r>
            <a:r>
              <a:rPr kumimoji="1" lang="ja-JP" altLang="en-US" dirty="0" smtClean="0"/>
              <a:t>クリック</a:t>
            </a:r>
            <a:r>
              <a:rPr kumimoji="1"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5</a:t>
            </a:fld>
            <a:endParaRPr kumimoji="1" lang="ja-JP" altLang="en-US"/>
          </a:p>
        </p:txBody>
      </p:sp>
    </p:spTree>
    <p:extLst>
      <p:ext uri="{BB962C8B-B14F-4D97-AF65-F5344CB8AC3E}">
        <p14:creationId xmlns:p14="http://schemas.microsoft.com/office/powerpoint/2010/main" val="357434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領域別に見ると、</a:t>
            </a:r>
            <a:endParaRPr kumimoji="1" lang="en-US" altLang="ja-JP" dirty="0" smtClean="0"/>
          </a:p>
          <a:p>
            <a:r>
              <a:rPr kumimoji="1" lang="ja-JP" altLang="en-US" dirty="0" smtClean="0"/>
              <a:t>話すこと・聞くこと領域では、</a:t>
            </a:r>
            <a:endParaRPr kumimoji="1" lang="en-US" altLang="ja-JP" dirty="0" smtClean="0"/>
          </a:p>
          <a:p>
            <a:r>
              <a:rPr kumimoji="1" lang="ja-JP" altLang="en-US" dirty="0" smtClean="0"/>
              <a:t>話し合い活動で出された意見を共通点や相違点等、決められた観点に沿ってまとめることに課題が見られました。</a:t>
            </a:r>
            <a:endParaRPr kumimoji="1" lang="en-US" altLang="ja-JP" dirty="0" smtClean="0"/>
          </a:p>
          <a:p>
            <a:r>
              <a:rPr kumimoji="1" lang="ja-JP" altLang="en-US" dirty="0" smtClean="0"/>
              <a:t>書くこと領域では、</a:t>
            </a:r>
            <a:endParaRPr kumimoji="1" lang="en-US" altLang="ja-JP" dirty="0" smtClean="0"/>
          </a:p>
          <a:p>
            <a:r>
              <a:rPr kumimoji="1" lang="ja-JP" altLang="en-US" dirty="0" smtClean="0"/>
              <a:t>文意や要旨を捉え、条件を踏まえて問われていることに対して適切に記述することに課題が見られました。</a:t>
            </a:r>
            <a:endParaRPr kumimoji="1" lang="en-US" altLang="ja-JP" dirty="0" smtClean="0"/>
          </a:p>
          <a:p>
            <a:r>
              <a:rPr kumimoji="1" lang="ja-JP" altLang="en-US" dirty="0" smtClean="0"/>
              <a:t>読むこと領域では、</a:t>
            </a:r>
            <a:endParaRPr kumimoji="1" lang="en-US" altLang="ja-JP" dirty="0" smtClean="0"/>
          </a:p>
          <a:p>
            <a:r>
              <a:rPr kumimoji="1" lang="ja-JP" altLang="en-US" dirty="0" smtClean="0"/>
              <a:t>複数の資料から、必要な情報を選択すること</a:t>
            </a:r>
            <a:endParaRPr kumimoji="1" lang="en-US" altLang="ja-JP" dirty="0" smtClean="0"/>
          </a:p>
          <a:p>
            <a:r>
              <a:rPr kumimoji="1" lang="ja-JP" altLang="en-US" dirty="0" smtClean="0"/>
              <a:t>文章の構成についての理解や文章全体から必要な要素を見つけることに対して課題が見られました。</a:t>
            </a:r>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6</a:t>
            </a:fld>
            <a:endParaRPr kumimoji="1" lang="ja-JP" altLang="en-US"/>
          </a:p>
        </p:txBody>
      </p:sp>
    </p:spTree>
    <p:extLst>
      <p:ext uri="{BB962C8B-B14F-4D97-AF65-F5344CB8AC3E}">
        <p14:creationId xmlns:p14="http://schemas.microsoft.com/office/powerpoint/2010/main" val="94007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話し合い活動で司会をよくしている児童の方が、それぞれの学年で平均正答率が高く、</a:t>
            </a:r>
          </a:p>
          <a:p>
            <a:r>
              <a:rPr kumimoji="1" lang="ja-JP" altLang="en-US" dirty="0" smtClean="0"/>
              <a:t>話し合いを進めたり、意見をまとめたりする活動をよく行うことが重要であることが分かりました。</a:t>
            </a:r>
          </a:p>
          <a:p>
            <a:r>
              <a:rPr kumimoji="1" lang="ja-JP" altLang="en-US" dirty="0" smtClean="0"/>
              <a:t>文を書くときに、主語と述語がつながっているか、見直すようにしている生徒の方がそれぞれの学年で平均正答率が高く、</a:t>
            </a:r>
          </a:p>
          <a:p>
            <a:r>
              <a:rPr kumimoji="1" lang="ja-JP" altLang="en-US" dirty="0" smtClean="0"/>
              <a:t>文を書く際、主語と述語がつながっているかを意識することが必要であることが分かりました。</a:t>
            </a:r>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7</a:t>
            </a:fld>
            <a:endParaRPr kumimoji="1" lang="ja-JP" altLang="en-US"/>
          </a:p>
        </p:txBody>
      </p:sp>
    </p:spTree>
    <p:extLst>
      <p:ext uri="{BB962C8B-B14F-4D97-AF65-F5344CB8AC3E}">
        <p14:creationId xmlns:p14="http://schemas.microsoft.com/office/powerpoint/2010/main" val="12792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これらの分析結果や各学びサポート協力校の授業実践をもとに、つまずきポイントとして整理しました。</a:t>
            </a:r>
            <a:endParaRPr kumimoji="1" lang="en-US" altLang="ja-JP" dirty="0" smtClean="0"/>
          </a:p>
          <a:p>
            <a:r>
              <a:rPr kumimoji="1" lang="ja-JP" altLang="en-US" dirty="0" smtClean="0"/>
              <a:t>これは小学校に見られたつまずきポイントです。</a:t>
            </a:r>
            <a:endParaRPr kumimoji="1" lang="en-US" altLang="ja-JP" dirty="0" smtClean="0"/>
          </a:p>
          <a:p>
            <a:r>
              <a:rPr kumimoji="1" lang="ja-JP" altLang="en-US" dirty="0" smtClean="0"/>
              <a:t>つまずきポイントは、指導事例集の３ページにも掲載しています。</a:t>
            </a:r>
            <a:endParaRPr kumimoji="1" lang="en-US" altLang="ja-JP" dirty="0" smtClean="0"/>
          </a:p>
          <a:p>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8</a:t>
            </a:fld>
            <a:endParaRPr kumimoji="1" lang="ja-JP" altLang="en-US"/>
          </a:p>
        </p:txBody>
      </p:sp>
    </p:spTree>
    <p:extLst>
      <p:ext uri="{BB962C8B-B14F-4D97-AF65-F5344CB8AC3E}">
        <p14:creationId xmlns:p14="http://schemas.microsoft.com/office/powerpoint/2010/main" val="320744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中学校です。</a:t>
            </a:r>
            <a:r>
              <a:rPr kumimoji="1" lang="en-US" altLang="ja-JP" dirty="0" smtClean="0"/>
              <a:t>【</a:t>
            </a:r>
            <a:r>
              <a:rPr kumimoji="1" lang="ja-JP" altLang="en-US" dirty="0" smtClean="0"/>
              <a:t>クリック</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72E3155F-7C58-40EB-86DB-78FF242C7B42}" type="slidenum">
              <a:rPr kumimoji="1" lang="ja-JP" altLang="en-US" smtClean="0"/>
              <a:t>9</a:t>
            </a:fld>
            <a:endParaRPr kumimoji="1" lang="ja-JP" altLang="en-US"/>
          </a:p>
        </p:txBody>
      </p:sp>
    </p:spTree>
    <p:extLst>
      <p:ext uri="{BB962C8B-B14F-4D97-AF65-F5344CB8AC3E}">
        <p14:creationId xmlns:p14="http://schemas.microsoft.com/office/powerpoint/2010/main" val="244022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178662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78486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74258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341717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96946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92032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89021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11000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94934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330726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DE86A5-EC05-43C5-B09C-15B33E99210F}" type="datetimeFigureOut">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90805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E86A5-EC05-43C5-B09C-15B33E99210F}" type="datetimeFigureOut">
              <a:rPr kumimoji="1" lang="ja-JP" altLang="en-US" smtClean="0"/>
              <a:t>2017/7/28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7198B-6DAF-405C-9603-48D4C2A08131}" type="slidenum">
              <a:rPr kumimoji="1" lang="ja-JP" altLang="en-US" smtClean="0"/>
              <a:t>‹#›</a:t>
            </a:fld>
            <a:endParaRPr kumimoji="1" lang="ja-JP" altLang="en-US"/>
          </a:p>
        </p:txBody>
      </p:sp>
    </p:spTree>
    <p:extLst>
      <p:ext uri="{BB962C8B-B14F-4D97-AF65-F5344CB8AC3E}">
        <p14:creationId xmlns:p14="http://schemas.microsoft.com/office/powerpoint/2010/main" val="2004002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2130425"/>
            <a:ext cx="8280920" cy="1470025"/>
          </a:xfrm>
        </p:spPr>
        <p:txBody>
          <a:bodyPr>
            <a:normAutofit/>
          </a:bodyPr>
          <a:lstStyle/>
          <a:p>
            <a:pPr algn="l"/>
            <a:r>
              <a:rPr lang="ja-JP" altLang="en-US" sz="3600" dirty="0" smtClean="0"/>
              <a:t>「ひょうご</a:t>
            </a:r>
            <a:r>
              <a:rPr lang="ja-JP" altLang="en-US" sz="3600" dirty="0"/>
              <a:t>つまずきポイント指導</a:t>
            </a:r>
            <a:r>
              <a:rPr lang="ja-JP" altLang="en-US" sz="3600" dirty="0" smtClean="0"/>
              <a:t>事例集」の</a:t>
            </a:r>
            <a:r>
              <a:rPr lang="ja-JP" altLang="en-US" sz="3600" dirty="0"/>
              <a:t>活用について</a:t>
            </a:r>
            <a:endParaRPr kumimoji="1" lang="ja-JP" altLang="en-US" sz="3600" dirty="0"/>
          </a:p>
        </p:txBody>
      </p:sp>
      <p:sp>
        <p:nvSpPr>
          <p:cNvPr id="3" name="サブタイトル 2"/>
          <p:cNvSpPr>
            <a:spLocks noGrp="1"/>
          </p:cNvSpPr>
          <p:nvPr>
            <p:ph type="subTitle" idx="1"/>
          </p:nvPr>
        </p:nvSpPr>
        <p:spPr>
          <a:xfrm>
            <a:off x="1371600" y="4725144"/>
            <a:ext cx="6400800" cy="913656"/>
          </a:xfrm>
        </p:spPr>
        <p:txBody>
          <a:bodyPr/>
          <a:lstStyle/>
          <a:p>
            <a:r>
              <a:rPr kumimoji="1" lang="ja-JP" altLang="en-US" dirty="0" smtClean="0"/>
              <a:t>兵庫県教育委員会</a:t>
            </a:r>
            <a:endParaRPr kumimoji="1" lang="ja-JP" altLang="en-US" dirty="0"/>
          </a:p>
        </p:txBody>
      </p:sp>
    </p:spTree>
    <p:extLst>
      <p:ext uri="{BB962C8B-B14F-4D97-AF65-F5344CB8AC3E}">
        <p14:creationId xmlns:p14="http://schemas.microsoft.com/office/powerpoint/2010/main" val="135919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5684088" y="5733256"/>
            <a:ext cx="3024336" cy="778098"/>
          </a:xfrm>
        </p:spPr>
        <p:txBody>
          <a:bodyPr vert="horz" lIns="91440" tIns="45720" rIns="91440" bIns="45720" rtlCol="0" anchor="ctr">
            <a:normAutofit fontScale="90000"/>
          </a:bodyPr>
          <a:lstStyle/>
          <a:p>
            <a:pPr algn="l"/>
            <a:r>
              <a:rPr lang="ja-JP" altLang="en-US" sz="28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指導事例集</a:t>
            </a:r>
            <a:r>
              <a:rPr lang="en-US" altLang="ja-JP" sz="28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r>
            <a:br>
              <a:rPr lang="en-US" altLang="ja-JP" sz="2800" dirty="0" smtClean="0">
                <a:solidFill>
                  <a:schemeClr val="accent2">
                    <a:lumMod val="75000"/>
                  </a:schemeClr>
                </a:solidFill>
                <a:latin typeface="HG丸ｺﾞｼｯｸM-PRO" panose="020F0600000000000000" pitchFamily="50" charset="-128"/>
                <a:ea typeface="HG丸ｺﾞｼｯｸM-PRO" panose="020F0600000000000000" pitchFamily="50" charset="-128"/>
              </a:rPr>
            </a:br>
            <a:r>
              <a:rPr lang="ja-JP" altLang="en-US" sz="28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（３ページ）</a:t>
            </a:r>
            <a:endParaRPr lang="ja-JP" altLang="en-US" sz="28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1560" y="188640"/>
            <a:ext cx="4680520" cy="651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36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831" y="836712"/>
            <a:ext cx="9063504" cy="600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a:spLocks noGrp="1"/>
          </p:cNvSpPr>
          <p:nvPr>
            <p:ph type="title"/>
          </p:nvPr>
        </p:nvSpPr>
        <p:spPr>
          <a:xfrm>
            <a:off x="107504" y="44624"/>
            <a:ext cx="6264696" cy="778098"/>
          </a:xfrm>
        </p:spPr>
        <p:txBody>
          <a:bodyPr vert="horz" lIns="91440" tIns="45720" rIns="91440" bIns="45720" rtlCol="0" anchor="ctr">
            <a:normAutofit fontScale="90000"/>
          </a:bodyPr>
          <a:lstStyle/>
          <a:p>
            <a:pPr algn="l"/>
            <a:r>
              <a:rPr lang="ja-JP" altLang="en-US" sz="4000" dirty="0" smtClean="0">
                <a:solidFill>
                  <a:schemeClr val="accent2">
                    <a:lumMod val="75000"/>
                  </a:schemeClr>
                </a:solidFill>
                <a:ea typeface="ＤＦ特太ゴシック体" panose="02010609000101010101" pitchFamily="1" charset="-128"/>
              </a:rPr>
              <a:t>領域ごとのつまずき・系統</a:t>
            </a:r>
            <a:endParaRPr lang="ja-JP" altLang="en-US" sz="4000" dirty="0">
              <a:solidFill>
                <a:schemeClr val="accent2">
                  <a:lumMod val="75000"/>
                </a:schemeClr>
              </a:solidFill>
              <a:ea typeface="ＤＦ特太ゴシック体" panose="02010609000101010101" pitchFamily="1" charset="-128"/>
            </a:endParaRPr>
          </a:p>
        </p:txBody>
      </p:sp>
      <p:sp>
        <p:nvSpPr>
          <p:cNvPr id="6" name="タイトル 1"/>
          <p:cNvSpPr txBox="1">
            <a:spLocks/>
          </p:cNvSpPr>
          <p:nvPr/>
        </p:nvSpPr>
        <p:spPr>
          <a:xfrm>
            <a:off x="6084168" y="76999"/>
            <a:ext cx="2882944" cy="778098"/>
          </a:xfrm>
          <a:prstGeom prst="rect">
            <a:avLst/>
          </a:prstGeom>
          <a:solidFill>
            <a:schemeClr val="bg1"/>
          </a:solid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指導事例集</a:t>
            </a:r>
            <a:r>
              <a:rPr lang="en-US" altLang="ja-JP"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r>
            <a:br>
              <a:rPr lang="en-US" altLang="ja-JP"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br>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（４～５ページ）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395536" y="1250766"/>
            <a:ext cx="2016224" cy="5418594"/>
          </a:xfrm>
          <a:prstGeom prst="roundRect">
            <a:avLst>
              <a:gd name="adj" fmla="val 1162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555776" y="1261814"/>
            <a:ext cx="6480720" cy="5418594"/>
          </a:xfrm>
          <a:prstGeom prst="roundRect">
            <a:avLst>
              <a:gd name="adj" fmla="val 403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323528" y="2963577"/>
            <a:ext cx="1872208" cy="778098"/>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6">
                    <a:lumMod val="50000"/>
                  </a:schemeClr>
                </a:solidFill>
                <a:latin typeface="HG丸ｺﾞｼｯｸM-PRO" panose="020F0600000000000000" pitchFamily="50" charset="-128"/>
                <a:ea typeface="ＤＦ特太ゴシック体" panose="02010609000101010101" pitchFamily="1" charset="-128"/>
              </a:rPr>
              <a:t>領域ごとの</a:t>
            </a:r>
            <a:endParaRPr lang="en-US" altLang="ja-JP" sz="2400" dirty="0" smtClean="0">
              <a:solidFill>
                <a:schemeClr val="accent6">
                  <a:lumMod val="50000"/>
                </a:schemeClr>
              </a:solidFill>
              <a:latin typeface="HG丸ｺﾞｼｯｸM-PRO" panose="020F0600000000000000" pitchFamily="50" charset="-128"/>
              <a:ea typeface="ＤＦ特太ゴシック体" panose="02010609000101010101" pitchFamily="1" charset="-128"/>
            </a:endParaRPr>
          </a:p>
          <a:p>
            <a:pPr algn="l"/>
            <a:r>
              <a:rPr lang="ja-JP" altLang="en-US" sz="2400" dirty="0" smtClean="0">
                <a:solidFill>
                  <a:schemeClr val="accent6">
                    <a:lumMod val="50000"/>
                  </a:schemeClr>
                </a:solidFill>
                <a:latin typeface="HG丸ｺﾞｼｯｸM-PRO" panose="020F0600000000000000" pitchFamily="50" charset="-128"/>
                <a:ea typeface="ＤＦ特太ゴシック体" panose="02010609000101010101" pitchFamily="1" charset="-128"/>
              </a:rPr>
              <a:t>つまずき</a:t>
            </a:r>
            <a:endParaRPr lang="ja-JP" altLang="en-US" sz="2400" dirty="0">
              <a:solidFill>
                <a:schemeClr val="accent6">
                  <a:lumMod val="50000"/>
                </a:schemeClr>
              </a:solidFill>
              <a:latin typeface="HG丸ｺﾞｼｯｸM-PRO" panose="020F0600000000000000" pitchFamily="50" charset="-128"/>
              <a:ea typeface="ＤＦ特太ゴシック体" panose="02010609000101010101" pitchFamily="1" charset="-128"/>
            </a:endParaRPr>
          </a:p>
        </p:txBody>
      </p:sp>
      <p:sp>
        <p:nvSpPr>
          <p:cNvPr id="10" name="タイトル 1"/>
          <p:cNvSpPr txBox="1">
            <a:spLocks/>
          </p:cNvSpPr>
          <p:nvPr/>
        </p:nvSpPr>
        <p:spPr>
          <a:xfrm>
            <a:off x="3851920" y="3582062"/>
            <a:ext cx="3240360" cy="778098"/>
          </a:xfrm>
          <a:prstGeom prst="rect">
            <a:avLst/>
          </a:prstGeom>
          <a:solidFill>
            <a:schemeClr val="bg1"/>
          </a:solidFill>
          <a:ln>
            <a:solidFill>
              <a:schemeClr val="tx1"/>
            </a:solidFill>
          </a:ln>
        </p:spPr>
        <p:txBody>
          <a:bodyPr vert="horz" lIns="91440" tIns="45720" rIns="91440" bIns="45720" rtlCol="0" anchor="ctr">
            <a:noAutofit/>
          </a:bodyPr>
          <a:lstStyle>
            <a:defPPr>
              <a:defRPr lang="ja-JP"/>
            </a:defPPr>
            <a:lvl1pPr>
              <a:spcBef>
                <a:spcPct val="0"/>
              </a:spcBef>
              <a:buNone/>
              <a:defRPr sz="2400">
                <a:solidFill>
                  <a:schemeClr val="accent6">
                    <a:lumMod val="50000"/>
                  </a:schemeClr>
                </a:solidFill>
                <a:latin typeface="HG丸ｺﾞｼｯｸM-PRO" panose="020F0600000000000000" pitchFamily="50" charset="-128"/>
                <a:ea typeface="ＤＦ特太ゴシック体" panose="02010609000101010101" pitchFamily="1" charset="-128"/>
                <a:cs typeface="+mj-cs"/>
              </a:defRPr>
            </a:lvl1pPr>
          </a:lstStyle>
          <a:p>
            <a:r>
              <a:rPr lang="ja-JP" altLang="en-US" dirty="0"/>
              <a:t>つまずきにつながる</a:t>
            </a:r>
            <a:endParaRPr lang="en-US" altLang="ja-JP" dirty="0"/>
          </a:p>
          <a:p>
            <a:r>
              <a:rPr lang="ja-JP" altLang="en-US" dirty="0"/>
              <a:t>学習内容の系統</a:t>
            </a:r>
          </a:p>
        </p:txBody>
      </p:sp>
    </p:spTree>
    <p:extLst>
      <p:ext uri="{BB962C8B-B14F-4D97-AF65-F5344CB8AC3E}">
        <p14:creationId xmlns:p14="http://schemas.microsoft.com/office/powerpoint/2010/main" val="4258446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07504" y="44624"/>
            <a:ext cx="8712968" cy="778098"/>
          </a:xfrm>
        </p:spPr>
        <p:txBody>
          <a:bodyPr vert="horz" lIns="91440" tIns="45720" rIns="91440" bIns="45720" rtlCol="0" anchor="ctr">
            <a:normAutofit fontScale="90000"/>
          </a:bodyPr>
          <a:lstStyle/>
          <a:p>
            <a:pPr algn="l"/>
            <a:r>
              <a:rPr lang="ja-JP" altLang="en-US" sz="4000" dirty="0" smtClean="0">
                <a:solidFill>
                  <a:schemeClr val="accent2">
                    <a:lumMod val="75000"/>
                  </a:schemeClr>
                </a:solidFill>
                <a:ea typeface="ＤＦ特太ゴシック体" panose="02010609000101010101" pitchFamily="1" charset="-128"/>
              </a:rPr>
              <a:t>ひょうごつまずきポイント指導事例集</a:t>
            </a:r>
            <a:endParaRPr lang="ja-JP" altLang="en-US" sz="4000" dirty="0">
              <a:solidFill>
                <a:schemeClr val="accent2">
                  <a:lumMod val="75000"/>
                </a:schemeClr>
              </a:solidFill>
              <a:ea typeface="ＤＦ特太ゴシック体" panose="02010609000101010101" pitchFamily="1" charset="-128"/>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544" y="836712"/>
            <a:ext cx="4061883" cy="5745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88024" y="836712"/>
            <a:ext cx="3945723" cy="576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438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43508" y="188640"/>
            <a:ext cx="8712968" cy="778098"/>
          </a:xfrm>
        </p:spPr>
        <p:txBody>
          <a:bodyPr vert="horz" lIns="91440" tIns="45720" rIns="91440" bIns="45720" rtlCol="0" anchor="ctr">
            <a:normAutofit fontScale="90000"/>
          </a:bodyPr>
          <a:lstStyle/>
          <a:p>
            <a:pPr algn="l"/>
            <a:r>
              <a:rPr lang="ja-JP" altLang="en-US" sz="4000" dirty="0" smtClean="0">
                <a:solidFill>
                  <a:schemeClr val="accent2">
                    <a:lumMod val="75000"/>
                  </a:schemeClr>
                </a:solidFill>
                <a:ea typeface="ＤＦ特太ゴシック体" panose="02010609000101010101" pitchFamily="1" charset="-128"/>
              </a:rPr>
              <a:t>ひょうごつまずきポイント指導事例集</a:t>
            </a:r>
            <a:endParaRPr lang="ja-JP" altLang="en-US" sz="4000" dirty="0">
              <a:solidFill>
                <a:schemeClr val="accent2">
                  <a:lumMod val="75000"/>
                </a:schemeClr>
              </a:solidFill>
              <a:ea typeface="ＤＦ特太ゴシック体" panose="02010609000101010101" pitchFamily="1" charset="-128"/>
            </a:endParaRPr>
          </a:p>
        </p:txBody>
      </p:sp>
      <p:sp>
        <p:nvSpPr>
          <p:cNvPr id="5" name="正方形/長方形 4"/>
          <p:cNvSpPr/>
          <p:nvPr/>
        </p:nvSpPr>
        <p:spPr>
          <a:xfrm>
            <a:off x="323528" y="1844824"/>
            <a:ext cx="835292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20000"/>
            <a:r>
              <a:rPr kumimoji="1" lang="ja-JP" altLang="en-US" sz="3200" dirty="0" smtClean="0">
                <a:latin typeface="+mn-ea"/>
              </a:rPr>
              <a:t>身につけさせたい力を意識</a:t>
            </a:r>
            <a:endParaRPr kumimoji="1" lang="ja-JP" altLang="en-US" sz="3200" dirty="0">
              <a:latin typeface="+mn-ea"/>
            </a:endParaRPr>
          </a:p>
        </p:txBody>
      </p:sp>
      <p:sp>
        <p:nvSpPr>
          <p:cNvPr id="6" name="正方形/長方形 5"/>
          <p:cNvSpPr/>
          <p:nvPr/>
        </p:nvSpPr>
        <p:spPr>
          <a:xfrm>
            <a:off x="395536" y="4005064"/>
            <a:ext cx="835292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20000"/>
            <a:r>
              <a:rPr kumimoji="1" lang="ja-JP" altLang="en-US" sz="3200" dirty="0" smtClean="0">
                <a:latin typeface="+mn-ea"/>
              </a:rPr>
              <a:t>学年間の系統を意識</a:t>
            </a:r>
            <a:endParaRPr kumimoji="1" lang="ja-JP" altLang="en-US" sz="3200" dirty="0">
              <a:latin typeface="+mn-ea"/>
            </a:endParaRPr>
          </a:p>
        </p:txBody>
      </p:sp>
    </p:spTree>
    <p:extLst>
      <p:ext uri="{BB962C8B-B14F-4D97-AF65-F5344CB8AC3E}">
        <p14:creationId xmlns:p14="http://schemas.microsoft.com/office/powerpoint/2010/main" val="357304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499992" y="1052736"/>
            <a:ext cx="3888000" cy="55035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3528" y="1015359"/>
            <a:ext cx="3932971" cy="55329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タイトル 1"/>
          <p:cNvSpPr>
            <a:spLocks noGrp="1"/>
          </p:cNvSpPr>
          <p:nvPr>
            <p:ph type="title"/>
          </p:nvPr>
        </p:nvSpPr>
        <p:spPr>
          <a:xfrm>
            <a:off x="143508" y="188640"/>
            <a:ext cx="8712968" cy="778098"/>
          </a:xfrm>
        </p:spPr>
        <p:txBody>
          <a:bodyPr vert="horz" lIns="91440" tIns="45720" rIns="91440" bIns="45720" rtlCol="0" anchor="ctr">
            <a:normAutofit/>
          </a:bodyPr>
          <a:lstStyle/>
          <a:p>
            <a:pPr algn="l"/>
            <a:r>
              <a:rPr lang="ja-JP" altLang="en-US" sz="4000" dirty="0" smtClean="0">
                <a:solidFill>
                  <a:schemeClr val="accent2">
                    <a:lumMod val="75000"/>
                  </a:schemeClr>
                </a:solidFill>
                <a:ea typeface="ＤＦ特太ゴシック体" panose="02010609000101010101" pitchFamily="1" charset="-128"/>
              </a:rPr>
              <a:t>指導事例集の構成</a:t>
            </a:r>
            <a:endParaRPr lang="ja-JP" altLang="en-US" sz="4000" dirty="0">
              <a:solidFill>
                <a:schemeClr val="accent2">
                  <a:lumMod val="75000"/>
                </a:schemeClr>
              </a:solidFill>
              <a:ea typeface="ＤＦ特太ゴシック体" panose="02010609000101010101" pitchFamily="1" charset="-128"/>
            </a:endParaRPr>
          </a:p>
        </p:txBody>
      </p:sp>
      <p:sp>
        <p:nvSpPr>
          <p:cNvPr id="10" name="タイトル 1"/>
          <p:cNvSpPr txBox="1">
            <a:spLocks/>
          </p:cNvSpPr>
          <p:nvPr/>
        </p:nvSpPr>
        <p:spPr>
          <a:xfrm>
            <a:off x="539552" y="6387911"/>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小学校（１５ページ）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a:xfrm>
            <a:off x="6334696" y="424429"/>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中学校（１３ページ）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838536" y="5262871"/>
            <a:ext cx="7236737" cy="893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accent3">
                    <a:lumMod val="75000"/>
                  </a:schemeClr>
                </a:solidFill>
                <a:ea typeface="ＤＦ特太ゴシック体" panose="02010609000101010101" pitchFamily="1" charset="-128"/>
              </a:rPr>
              <a:t>各領域</a:t>
            </a:r>
            <a:r>
              <a:rPr lang="ja-JP" altLang="en-US" sz="2800" dirty="0" smtClean="0">
                <a:solidFill>
                  <a:schemeClr val="accent3">
                    <a:lumMod val="75000"/>
                  </a:schemeClr>
                </a:solidFill>
                <a:ea typeface="ＤＦ特太ゴシック体" panose="02010609000101010101" pitchFamily="1" charset="-128"/>
              </a:rPr>
              <a:t>に見られるつまずきごとに掲載</a:t>
            </a:r>
            <a:endParaRPr kumimoji="1" lang="ja-JP" altLang="en-US" sz="2800" dirty="0">
              <a:solidFill>
                <a:schemeClr val="accent3">
                  <a:lumMod val="75000"/>
                </a:schemeClr>
              </a:solidFill>
              <a:ea typeface="ＤＦ特太ゴシック体" panose="02010609000101010101" pitchFamily="1" charset="-128"/>
            </a:endParaRPr>
          </a:p>
        </p:txBody>
      </p:sp>
      <p:pic>
        <p:nvPicPr>
          <p:cNvPr id="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19912" y="1318937"/>
            <a:ext cx="6628352" cy="188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331641" y="3043372"/>
            <a:ext cx="7056351" cy="197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02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43508" y="188640"/>
            <a:ext cx="8712968" cy="778098"/>
          </a:xfrm>
        </p:spPr>
        <p:txBody>
          <a:bodyPr vert="horz" lIns="91440" tIns="45720" rIns="91440" bIns="45720" rtlCol="0" anchor="ctr">
            <a:normAutofit/>
          </a:bodyPr>
          <a:lstStyle/>
          <a:p>
            <a:pPr algn="l"/>
            <a:r>
              <a:rPr lang="ja-JP" altLang="en-US" sz="4000" dirty="0" smtClean="0">
                <a:solidFill>
                  <a:schemeClr val="accent2">
                    <a:lumMod val="75000"/>
                  </a:schemeClr>
                </a:solidFill>
                <a:ea typeface="ＤＦ特太ゴシック体" panose="02010609000101010101" pitchFamily="1" charset="-128"/>
              </a:rPr>
              <a:t>指導事例集の構成</a:t>
            </a:r>
            <a:endParaRPr lang="ja-JP" altLang="en-US" sz="4000" dirty="0">
              <a:solidFill>
                <a:schemeClr val="accent2">
                  <a:lumMod val="75000"/>
                </a:schemeClr>
              </a:solidFill>
              <a:ea typeface="ＤＦ特太ゴシック体" panose="02010609000101010101" pitchFamily="1" charset="-128"/>
            </a:endParaRPr>
          </a:p>
        </p:txBody>
      </p:sp>
      <p:sp>
        <p:nvSpPr>
          <p:cNvPr id="8" name="タイトル 1"/>
          <p:cNvSpPr txBox="1">
            <a:spLocks/>
          </p:cNvSpPr>
          <p:nvPr/>
        </p:nvSpPr>
        <p:spPr>
          <a:xfrm>
            <a:off x="6226873" y="980728"/>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小学校（１６ページ）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9" name="タイトル 1"/>
          <p:cNvSpPr txBox="1">
            <a:spLocks/>
          </p:cNvSpPr>
          <p:nvPr/>
        </p:nvSpPr>
        <p:spPr>
          <a:xfrm>
            <a:off x="104880" y="6099879"/>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中学校（１４ページ）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9915" y="853842"/>
            <a:ext cx="5882245" cy="2963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199550" y="3218306"/>
            <a:ext cx="5625219" cy="334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1835696" y="3212976"/>
            <a:ext cx="5832649" cy="893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2">
                    <a:lumMod val="60000"/>
                    <a:lumOff val="40000"/>
                  </a:schemeClr>
                </a:solidFill>
                <a:ea typeface="ＤＦ特太ゴシック体" panose="02010609000101010101" pitchFamily="1" charset="-128"/>
              </a:rPr>
              <a:t>身につけさせたい力の系統</a:t>
            </a:r>
            <a:endParaRPr kumimoji="1" lang="en-US" altLang="ja-JP" sz="2800" dirty="0" smtClean="0">
              <a:solidFill>
                <a:schemeClr val="tx2">
                  <a:lumMod val="60000"/>
                  <a:lumOff val="40000"/>
                </a:schemeClr>
              </a:solidFill>
              <a:ea typeface="ＤＦ特太ゴシック体" panose="02010609000101010101" pitchFamily="1" charset="-128"/>
            </a:endParaRPr>
          </a:p>
          <a:p>
            <a:pPr algn="ctr"/>
            <a:r>
              <a:rPr lang="ja-JP" altLang="en-US" sz="2800" dirty="0">
                <a:solidFill>
                  <a:schemeClr val="tx2">
                    <a:lumMod val="60000"/>
                    <a:lumOff val="40000"/>
                  </a:schemeClr>
                </a:solidFill>
                <a:ea typeface="ＤＦ特太ゴシック体" panose="02010609000101010101" pitchFamily="1" charset="-128"/>
              </a:rPr>
              <a:t>各学年に</a:t>
            </a:r>
            <a:r>
              <a:rPr lang="ja-JP" altLang="en-US" sz="2800" dirty="0" smtClean="0">
                <a:solidFill>
                  <a:schemeClr val="tx2">
                    <a:lumMod val="60000"/>
                    <a:lumOff val="40000"/>
                  </a:schemeClr>
                </a:solidFill>
                <a:ea typeface="ＤＦ特太ゴシック体" panose="02010609000101010101" pitchFamily="1" charset="-128"/>
              </a:rPr>
              <a:t>おけるつまずき</a:t>
            </a:r>
            <a:endParaRPr kumimoji="1" lang="ja-JP" altLang="en-US" sz="2800" dirty="0">
              <a:solidFill>
                <a:schemeClr val="tx2">
                  <a:lumMod val="60000"/>
                  <a:lumOff val="40000"/>
                </a:schemeClr>
              </a:solidFill>
              <a:ea typeface="ＤＦ特太ゴシック体" panose="02010609000101010101" pitchFamily="1" charset="-128"/>
            </a:endParaRPr>
          </a:p>
        </p:txBody>
      </p:sp>
    </p:spTree>
    <p:extLst>
      <p:ext uri="{BB962C8B-B14F-4D97-AF65-F5344CB8AC3E}">
        <p14:creationId xmlns:p14="http://schemas.microsoft.com/office/powerpoint/2010/main" val="314553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43508" y="188640"/>
            <a:ext cx="8712968" cy="778098"/>
          </a:xfrm>
        </p:spPr>
        <p:txBody>
          <a:bodyPr vert="horz" lIns="91440" tIns="45720" rIns="91440" bIns="45720" rtlCol="0" anchor="ctr">
            <a:normAutofit/>
          </a:bodyPr>
          <a:lstStyle/>
          <a:p>
            <a:pPr algn="l"/>
            <a:r>
              <a:rPr lang="ja-JP" altLang="en-US" sz="4000" dirty="0" smtClean="0">
                <a:solidFill>
                  <a:schemeClr val="accent2">
                    <a:lumMod val="75000"/>
                  </a:schemeClr>
                </a:solidFill>
                <a:ea typeface="ＤＦ特太ゴシック体" panose="02010609000101010101" pitchFamily="1" charset="-128"/>
              </a:rPr>
              <a:t>指導事例集の構成</a:t>
            </a:r>
            <a:endParaRPr lang="ja-JP" altLang="en-US" sz="4000" dirty="0">
              <a:solidFill>
                <a:schemeClr val="accent2">
                  <a:lumMod val="75000"/>
                </a:schemeClr>
              </a:solidFill>
              <a:ea typeface="ＤＦ特太ゴシック体" panose="02010609000101010101" pitchFamily="1" charset="-128"/>
            </a:endParaRPr>
          </a:p>
        </p:txBody>
      </p:sp>
      <p:sp>
        <p:nvSpPr>
          <p:cNvPr id="8" name="タイトル 1"/>
          <p:cNvSpPr txBox="1">
            <a:spLocks/>
          </p:cNvSpPr>
          <p:nvPr/>
        </p:nvSpPr>
        <p:spPr>
          <a:xfrm>
            <a:off x="6225560" y="555263"/>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小学校（１６ページ）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761" y="1162938"/>
            <a:ext cx="7124528" cy="314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397502" y="2905370"/>
            <a:ext cx="6711002" cy="375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a:xfrm>
            <a:off x="35496" y="6021288"/>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中学校（１４ページ）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4663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467544" y="810298"/>
            <a:ext cx="8280920" cy="5832000"/>
            <a:chOff x="467544" y="810298"/>
            <a:chExt cx="8280920" cy="583200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41236" y="900730"/>
              <a:ext cx="4107228" cy="57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4212" y="810298"/>
              <a:ext cx="4221804" cy="58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67544" y="810298"/>
              <a:ext cx="8280920" cy="58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タイトル 1"/>
          <p:cNvSpPr>
            <a:spLocks noGrp="1"/>
          </p:cNvSpPr>
          <p:nvPr>
            <p:ph type="title"/>
          </p:nvPr>
        </p:nvSpPr>
        <p:spPr>
          <a:xfrm>
            <a:off x="179512" y="37960"/>
            <a:ext cx="8712968" cy="778098"/>
          </a:xfrm>
        </p:spPr>
        <p:txBody>
          <a:bodyPr vert="horz" lIns="91440" tIns="45720" rIns="91440" bIns="45720" rtlCol="0" anchor="ctr">
            <a:normAutofit/>
          </a:bodyPr>
          <a:lstStyle/>
          <a:p>
            <a:pPr algn="l"/>
            <a:r>
              <a:rPr lang="ja-JP" altLang="en-US" sz="4000" dirty="0" smtClean="0">
                <a:solidFill>
                  <a:schemeClr val="accent2">
                    <a:lumMod val="75000"/>
                  </a:schemeClr>
                </a:solidFill>
                <a:ea typeface="ＤＦ特太ゴシック体" panose="02010609000101010101" pitchFamily="1" charset="-128"/>
              </a:rPr>
              <a:t>事例ページ</a:t>
            </a:r>
            <a:endParaRPr lang="ja-JP" altLang="en-US" sz="4000" dirty="0">
              <a:solidFill>
                <a:schemeClr val="accent2">
                  <a:lumMod val="75000"/>
                </a:schemeClr>
              </a:solidFill>
              <a:ea typeface="ＤＦ特太ゴシック体" panose="02010609000101010101" pitchFamily="1" charset="-128"/>
            </a:endParaRPr>
          </a:p>
        </p:txBody>
      </p:sp>
      <p:sp>
        <p:nvSpPr>
          <p:cNvPr id="10" name="角丸四角形 9"/>
          <p:cNvSpPr/>
          <p:nvPr/>
        </p:nvSpPr>
        <p:spPr>
          <a:xfrm>
            <a:off x="625970" y="1628800"/>
            <a:ext cx="3982034" cy="1296144"/>
          </a:xfrm>
          <a:prstGeom prst="roundRect">
            <a:avLst>
              <a:gd name="adj" fmla="val 60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135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76548" y="3087916"/>
            <a:ext cx="7967452" cy="3659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2326" y="371554"/>
            <a:ext cx="8532569" cy="273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6809340" y="126913"/>
            <a:ext cx="2186176" cy="641489"/>
          </a:xfrm>
          <a:prstGeom prst="rect">
            <a:avLst/>
          </a:prstGeom>
          <a:solidFill>
            <a:schemeClr val="bg1"/>
          </a:solidFill>
          <a:ln>
            <a:no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小学校</a:t>
            </a:r>
            <a:endParaRPr lang="en-US" altLang="ja-JP" sz="2000"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（１７ページ）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a:xfrm>
            <a:off x="83460" y="6083736"/>
            <a:ext cx="2186176" cy="641489"/>
          </a:xfrm>
          <a:prstGeom prst="rect">
            <a:avLst/>
          </a:prstGeom>
          <a:solidFill>
            <a:schemeClr val="bg1"/>
          </a:solidFill>
          <a:ln>
            <a:no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中学校</a:t>
            </a:r>
            <a:endParaRPr lang="en-US" altLang="ja-JP" sz="2000"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（１５ページ）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62947" y="2715720"/>
            <a:ext cx="7589237" cy="1025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720000">
              <a:spcBef>
                <a:spcPts val="600"/>
              </a:spcBef>
            </a:pPr>
            <a:r>
              <a:rPr lang="ja-JP" altLang="en-US" sz="2800" dirty="0"/>
              <a:t>具体的な姿をもとに、つまずきの分析を！</a:t>
            </a:r>
            <a:endParaRPr lang="ja-JP" altLang="en-US" sz="2800" dirty="0">
              <a:solidFill>
                <a:schemeClr val="lt1"/>
              </a:solidFill>
            </a:endParaRPr>
          </a:p>
        </p:txBody>
      </p:sp>
    </p:spTree>
    <p:extLst>
      <p:ext uri="{BB962C8B-B14F-4D97-AF65-F5344CB8AC3E}">
        <p14:creationId xmlns:p14="http://schemas.microsoft.com/office/powerpoint/2010/main" val="845632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375277" y="786240"/>
            <a:ext cx="8280920" cy="5832000"/>
            <a:chOff x="467544" y="810298"/>
            <a:chExt cx="8280920" cy="5832000"/>
          </a:xfrm>
        </p:grpSpPr>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41236" y="900730"/>
              <a:ext cx="4107228" cy="57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4212" y="810298"/>
              <a:ext cx="4221804" cy="58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467544" y="810298"/>
              <a:ext cx="8280920" cy="583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角丸四角形 5"/>
          <p:cNvSpPr/>
          <p:nvPr/>
        </p:nvSpPr>
        <p:spPr>
          <a:xfrm>
            <a:off x="490589" y="3931348"/>
            <a:ext cx="4090046" cy="1729900"/>
          </a:xfrm>
          <a:prstGeom prst="roundRect">
            <a:avLst>
              <a:gd name="adj" fmla="val 60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179512" y="37960"/>
            <a:ext cx="8712968" cy="77809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学習内容の系統と各学年に見られるつまずき</a:t>
            </a:r>
            <a:endParaRPr lang="ja-JP" altLang="en-US" sz="4000" dirty="0">
              <a:solidFill>
                <a:schemeClr val="accent2">
                  <a:lumMod val="75000"/>
                </a:schemeClr>
              </a:solidFill>
              <a:ea typeface="ＤＦ特太ゴシック体" panose="02010609000101010101" pitchFamily="1" charset="-128"/>
            </a:endParaRPr>
          </a:p>
        </p:txBody>
      </p:sp>
    </p:spTree>
    <p:extLst>
      <p:ext uri="{BB962C8B-B14F-4D97-AF65-F5344CB8AC3E}">
        <p14:creationId xmlns:p14="http://schemas.microsoft.com/office/powerpoint/2010/main" val="2327993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39552" y="944724"/>
            <a:ext cx="8136904" cy="1764196"/>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ja-JP" altLang="en-US" sz="2800" dirty="0"/>
              <a:t>全国学力・学習状況調査</a:t>
            </a:r>
            <a:endParaRPr kumimoji="1" lang="ja-JP" altLang="en-US" sz="2800" dirty="0"/>
          </a:p>
        </p:txBody>
      </p:sp>
      <p:sp>
        <p:nvSpPr>
          <p:cNvPr id="2" name="タイトル 1"/>
          <p:cNvSpPr>
            <a:spLocks noGrp="1"/>
          </p:cNvSpPr>
          <p:nvPr>
            <p:ph type="title"/>
          </p:nvPr>
        </p:nvSpPr>
        <p:spPr>
          <a:xfrm>
            <a:off x="179512" y="152954"/>
            <a:ext cx="2952328" cy="778098"/>
          </a:xfrm>
        </p:spPr>
        <p:txBody>
          <a:bodyPr>
            <a:normAutofit/>
          </a:bodyPr>
          <a:lstStyle/>
          <a:p>
            <a:pPr algn="l"/>
            <a:r>
              <a:rPr kumimoji="1" lang="ja-JP" altLang="en-US" sz="4000" dirty="0" smtClean="0">
                <a:solidFill>
                  <a:schemeClr val="accent2">
                    <a:lumMod val="75000"/>
                  </a:schemeClr>
                </a:solidFill>
                <a:ea typeface="ＤＦ特太ゴシック体" panose="02010609000101010101" pitchFamily="1" charset="-128"/>
              </a:rPr>
              <a:t>はじめに</a:t>
            </a:r>
            <a:endParaRPr kumimoji="1" lang="ja-JP" altLang="en-US" sz="4000" dirty="0">
              <a:solidFill>
                <a:schemeClr val="accent2">
                  <a:lumMod val="75000"/>
                </a:schemeClr>
              </a:solidFill>
              <a:ea typeface="ＤＦ特太ゴシック体" panose="02010609000101010101" pitchFamily="1" charset="-128"/>
            </a:endParaRPr>
          </a:p>
        </p:txBody>
      </p:sp>
      <p:sp>
        <p:nvSpPr>
          <p:cNvPr id="4" name="円/楕円 3"/>
          <p:cNvSpPr/>
          <p:nvPr/>
        </p:nvSpPr>
        <p:spPr>
          <a:xfrm>
            <a:off x="796752" y="1484784"/>
            <a:ext cx="345638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solidFill>
                  <a:sysClr val="windowText" lastClr="000000"/>
                </a:solidFill>
              </a:rPr>
              <a:t>活用問題に課題</a:t>
            </a:r>
            <a:endParaRPr kumimoji="1" lang="ja-JP" altLang="en-US" sz="2400" dirty="0">
              <a:solidFill>
                <a:sysClr val="windowText" lastClr="000000"/>
              </a:solidFill>
            </a:endParaRPr>
          </a:p>
        </p:txBody>
      </p:sp>
      <p:sp>
        <p:nvSpPr>
          <p:cNvPr id="5" name="円/楕円 4"/>
          <p:cNvSpPr/>
          <p:nvPr/>
        </p:nvSpPr>
        <p:spPr>
          <a:xfrm>
            <a:off x="4938896" y="1484784"/>
            <a:ext cx="345638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smtClean="0">
                <a:solidFill>
                  <a:sysClr val="windowText" lastClr="000000"/>
                </a:solidFill>
              </a:rPr>
              <a:t>毎年同じ問題に課題</a:t>
            </a:r>
            <a:endParaRPr kumimoji="1" lang="ja-JP" altLang="en-US" sz="2400" dirty="0">
              <a:solidFill>
                <a:sysClr val="windowText" lastClr="000000"/>
              </a:solidFill>
            </a:endParaRPr>
          </a:p>
        </p:txBody>
      </p:sp>
      <p:sp>
        <p:nvSpPr>
          <p:cNvPr id="8" name="下矢印 7"/>
          <p:cNvSpPr/>
          <p:nvPr/>
        </p:nvSpPr>
        <p:spPr>
          <a:xfrm>
            <a:off x="3419872" y="2852936"/>
            <a:ext cx="23762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39552" y="3556248"/>
            <a:ext cx="8136904" cy="2969096"/>
          </a:xfrm>
          <a:prstGeom prst="roundRect">
            <a:avLst/>
          </a:prstGeom>
        </p:spPr>
        <p:style>
          <a:lnRef idx="3">
            <a:schemeClr val="lt1"/>
          </a:lnRef>
          <a:fillRef idx="1">
            <a:schemeClr val="accent3"/>
          </a:fillRef>
          <a:effectRef idx="1">
            <a:schemeClr val="accent3"/>
          </a:effectRef>
          <a:fontRef idx="minor">
            <a:schemeClr val="lt1"/>
          </a:fontRef>
        </p:style>
        <p:txBody>
          <a:bodyPr rtlCol="0" anchor="t"/>
          <a:lstStyle/>
          <a:p>
            <a:pPr algn="ctr"/>
            <a:r>
              <a:rPr kumimoji="1" lang="ja-JP" altLang="en-US" sz="4400" dirty="0" smtClean="0"/>
              <a:t>基礎学力の向上</a:t>
            </a:r>
            <a:endParaRPr kumimoji="1" lang="ja-JP" altLang="en-US" sz="4400" dirty="0"/>
          </a:p>
        </p:txBody>
      </p:sp>
      <p:sp>
        <p:nvSpPr>
          <p:cNvPr id="10" name="円/楕円 9"/>
          <p:cNvSpPr/>
          <p:nvPr/>
        </p:nvSpPr>
        <p:spPr>
          <a:xfrm>
            <a:off x="778768" y="4653136"/>
            <a:ext cx="7616512" cy="1584176"/>
          </a:xfrm>
          <a:prstGeom prst="ellipse">
            <a:avLst/>
          </a:prstGeom>
          <a:solidFill>
            <a:srgbClr val="FFFFCC"/>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3200" dirty="0" smtClean="0"/>
              <a:t>「ひょうごつまずきポイント</a:t>
            </a:r>
            <a:endParaRPr lang="en-US" altLang="ja-JP" sz="3200" dirty="0" smtClean="0"/>
          </a:p>
          <a:p>
            <a:pPr algn="ctr"/>
            <a:r>
              <a:rPr lang="ja-JP" altLang="en-US" sz="3200" dirty="0" smtClean="0"/>
              <a:t>指導事例集」の作成</a:t>
            </a:r>
            <a:endParaRPr kumimoji="1" lang="ja-JP" altLang="en-US" sz="3200" dirty="0"/>
          </a:p>
        </p:txBody>
      </p:sp>
    </p:spTree>
    <p:extLst>
      <p:ext uri="{BB962C8B-B14F-4D97-AF65-F5344CB8AC3E}">
        <p14:creationId xmlns:p14="http://schemas.microsoft.com/office/powerpoint/2010/main" val="36501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3568" y="4171877"/>
            <a:ext cx="8249989" cy="271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6803" y="816059"/>
            <a:ext cx="8221621" cy="374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txBox="1">
            <a:spLocks/>
          </p:cNvSpPr>
          <p:nvPr/>
        </p:nvSpPr>
        <p:spPr>
          <a:xfrm>
            <a:off x="179512" y="37960"/>
            <a:ext cx="8712968" cy="77809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学習内容の系統と各学年に見られるつまずき</a:t>
            </a:r>
            <a:endParaRPr lang="ja-JP" altLang="en-US" sz="4000" dirty="0">
              <a:solidFill>
                <a:schemeClr val="accent2">
                  <a:lumMod val="75000"/>
                </a:schemeClr>
              </a:solidFill>
              <a:ea typeface="ＤＦ特太ゴシック体" panose="02010609000101010101" pitchFamily="1" charset="-128"/>
            </a:endParaRPr>
          </a:p>
        </p:txBody>
      </p:sp>
      <p:sp>
        <p:nvSpPr>
          <p:cNvPr id="7" name="正方形/長方形 6"/>
          <p:cNvSpPr/>
          <p:nvPr/>
        </p:nvSpPr>
        <p:spPr>
          <a:xfrm>
            <a:off x="323528" y="2221875"/>
            <a:ext cx="7589237" cy="10251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720000">
              <a:spcBef>
                <a:spcPts val="600"/>
              </a:spcBef>
            </a:pPr>
            <a:r>
              <a:rPr lang="ja-JP" altLang="en-US" sz="2800" dirty="0">
                <a:solidFill>
                  <a:schemeClr val="lt1"/>
                </a:solidFill>
              </a:rPr>
              <a:t>先の学年を見通してつまずきの予防を！</a:t>
            </a:r>
          </a:p>
        </p:txBody>
      </p:sp>
      <p:sp>
        <p:nvSpPr>
          <p:cNvPr id="9" name="正方形/長方形 8"/>
          <p:cNvSpPr/>
          <p:nvPr/>
        </p:nvSpPr>
        <p:spPr>
          <a:xfrm>
            <a:off x="1303243" y="4365104"/>
            <a:ext cx="7589237" cy="10251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720000">
              <a:spcBef>
                <a:spcPts val="600"/>
              </a:spcBef>
            </a:pPr>
            <a:r>
              <a:rPr lang="ja-JP" altLang="en-US" sz="2800" dirty="0"/>
              <a:t>これまでの学年に原因がある場合、</a:t>
            </a:r>
          </a:p>
          <a:p>
            <a:pPr marL="720000">
              <a:spcBef>
                <a:spcPts val="600"/>
              </a:spcBef>
            </a:pPr>
            <a:r>
              <a:rPr lang="ja-JP" altLang="en-US" sz="2800" dirty="0"/>
              <a:t>それに応じた手立てを！</a:t>
            </a:r>
            <a:endParaRPr lang="ja-JP" altLang="en-US" sz="2800" dirty="0">
              <a:solidFill>
                <a:schemeClr val="lt1"/>
              </a:solidFill>
            </a:endParaRPr>
          </a:p>
        </p:txBody>
      </p:sp>
    </p:spTree>
    <p:extLst>
      <p:ext uri="{BB962C8B-B14F-4D97-AF65-F5344CB8AC3E}">
        <p14:creationId xmlns:p14="http://schemas.microsoft.com/office/powerpoint/2010/main" val="243861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512" y="825652"/>
            <a:ext cx="8712968" cy="5968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txBox="1">
            <a:spLocks/>
          </p:cNvSpPr>
          <p:nvPr/>
        </p:nvSpPr>
        <p:spPr>
          <a:xfrm>
            <a:off x="179512" y="37960"/>
            <a:ext cx="8712968"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実践事例</a:t>
            </a:r>
            <a:endParaRPr lang="ja-JP" altLang="en-US" sz="4000" dirty="0">
              <a:solidFill>
                <a:schemeClr val="accent2">
                  <a:lumMod val="75000"/>
                </a:schemeClr>
              </a:solidFill>
              <a:ea typeface="ＤＦ特太ゴシック体" panose="02010609000101010101" pitchFamily="1" charset="-128"/>
            </a:endParaRPr>
          </a:p>
        </p:txBody>
      </p:sp>
      <p:sp>
        <p:nvSpPr>
          <p:cNvPr id="2" name="円/楕円 1"/>
          <p:cNvSpPr/>
          <p:nvPr/>
        </p:nvSpPr>
        <p:spPr>
          <a:xfrm>
            <a:off x="4535996" y="427009"/>
            <a:ext cx="3708412" cy="1139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活動の意味</a:t>
            </a:r>
            <a:endParaRPr kumimoji="1" lang="ja-JP" altLang="en-US" sz="2400" dirty="0"/>
          </a:p>
        </p:txBody>
      </p:sp>
      <p:sp>
        <p:nvSpPr>
          <p:cNvPr id="7" name="円/楕円 6"/>
          <p:cNvSpPr/>
          <p:nvPr/>
        </p:nvSpPr>
        <p:spPr>
          <a:xfrm>
            <a:off x="179512" y="3142576"/>
            <a:ext cx="3708412" cy="1139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指導上の留意点</a:t>
            </a:r>
            <a:endParaRPr kumimoji="1" lang="ja-JP" altLang="en-US" sz="2400" dirty="0"/>
          </a:p>
        </p:txBody>
      </p:sp>
    </p:spTree>
    <p:extLst>
      <p:ext uri="{BB962C8B-B14F-4D97-AF65-F5344CB8AC3E}">
        <p14:creationId xmlns:p14="http://schemas.microsoft.com/office/powerpoint/2010/main" val="223985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7407" y="816058"/>
            <a:ext cx="8729747" cy="477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txBox="1">
            <a:spLocks/>
          </p:cNvSpPr>
          <p:nvPr/>
        </p:nvSpPr>
        <p:spPr>
          <a:xfrm>
            <a:off x="179512" y="37960"/>
            <a:ext cx="8712968"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実践事例</a:t>
            </a:r>
            <a:endParaRPr lang="ja-JP" altLang="en-US" sz="4000" dirty="0">
              <a:solidFill>
                <a:schemeClr val="accent2">
                  <a:lumMod val="75000"/>
                </a:schemeClr>
              </a:solidFill>
              <a:ea typeface="ＤＦ特太ゴシック体" panose="02010609000101010101" pitchFamily="1" charset="-128"/>
            </a:endParaRPr>
          </a:p>
        </p:txBody>
      </p:sp>
      <p:sp>
        <p:nvSpPr>
          <p:cNvPr id="4" name="正方形/長方形 3"/>
          <p:cNvSpPr/>
          <p:nvPr/>
        </p:nvSpPr>
        <p:spPr>
          <a:xfrm>
            <a:off x="7380312" y="2708920"/>
            <a:ext cx="1586842"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88943" y="5589240"/>
            <a:ext cx="7589237" cy="10251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720000">
              <a:spcBef>
                <a:spcPts val="600"/>
              </a:spcBef>
            </a:pPr>
            <a:r>
              <a:rPr lang="ja-JP" altLang="en-US" sz="2800" dirty="0" smtClean="0">
                <a:solidFill>
                  <a:schemeClr val="lt1"/>
                </a:solidFill>
              </a:rPr>
              <a:t>具体的な目指す姿をイメージした授業を！</a:t>
            </a:r>
            <a:endParaRPr lang="ja-JP" altLang="en-US" sz="2800" dirty="0">
              <a:solidFill>
                <a:schemeClr val="lt1"/>
              </a:solidFill>
            </a:endParaRPr>
          </a:p>
        </p:txBody>
      </p:sp>
    </p:spTree>
    <p:extLst>
      <p:ext uri="{BB962C8B-B14F-4D97-AF65-F5344CB8AC3E}">
        <p14:creationId xmlns:p14="http://schemas.microsoft.com/office/powerpoint/2010/main" val="274912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5736" y="816058"/>
            <a:ext cx="4112198" cy="5876572"/>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txBox="1">
            <a:spLocks/>
          </p:cNvSpPr>
          <p:nvPr/>
        </p:nvSpPr>
        <p:spPr>
          <a:xfrm>
            <a:off x="179512" y="37960"/>
            <a:ext cx="324036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活用の仕方</a:t>
            </a:r>
            <a:endParaRPr lang="ja-JP" altLang="en-US" sz="4000" dirty="0">
              <a:solidFill>
                <a:schemeClr val="accent2">
                  <a:lumMod val="75000"/>
                </a:schemeClr>
              </a:solidFill>
              <a:ea typeface="ＤＦ特太ゴシック体" panose="02010609000101010101" pitchFamily="1" charset="-128"/>
            </a:endParaRPr>
          </a:p>
        </p:txBody>
      </p:sp>
      <p:sp>
        <p:nvSpPr>
          <p:cNvPr id="3" name="タイトル 1"/>
          <p:cNvSpPr txBox="1">
            <a:spLocks/>
          </p:cNvSpPr>
          <p:nvPr/>
        </p:nvSpPr>
        <p:spPr>
          <a:xfrm>
            <a:off x="3201224" y="174569"/>
            <a:ext cx="2882944" cy="641489"/>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（６～９ページ）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432116" y="1844824"/>
            <a:ext cx="6389576" cy="1025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720000">
              <a:spcBef>
                <a:spcPts val="600"/>
              </a:spcBef>
            </a:pPr>
            <a:r>
              <a:rPr lang="ja-JP" altLang="en-US" sz="2800" dirty="0" smtClean="0">
                <a:solidFill>
                  <a:schemeClr val="lt1"/>
                </a:solidFill>
              </a:rPr>
              <a:t>個々の教員の授業改善に活用</a:t>
            </a:r>
            <a:endParaRPr lang="ja-JP" altLang="en-US" sz="2800" dirty="0">
              <a:solidFill>
                <a:schemeClr val="lt1"/>
              </a:solidFill>
            </a:endParaRPr>
          </a:p>
        </p:txBody>
      </p:sp>
      <p:sp>
        <p:nvSpPr>
          <p:cNvPr id="6" name="正方形/長方形 5"/>
          <p:cNvSpPr/>
          <p:nvPr/>
        </p:nvSpPr>
        <p:spPr>
          <a:xfrm>
            <a:off x="2195736" y="4365104"/>
            <a:ext cx="6389576" cy="1025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720000">
              <a:spcBef>
                <a:spcPts val="600"/>
              </a:spcBef>
            </a:pPr>
            <a:r>
              <a:rPr lang="ja-JP" altLang="en-US" sz="2800" dirty="0" smtClean="0">
                <a:solidFill>
                  <a:schemeClr val="lt1"/>
                </a:solidFill>
              </a:rPr>
              <a:t>学校全体の授業改善に活用</a:t>
            </a:r>
            <a:endParaRPr lang="ja-JP" altLang="en-US" sz="2800" dirty="0">
              <a:solidFill>
                <a:schemeClr val="lt1"/>
              </a:solidFill>
            </a:endParaRPr>
          </a:p>
        </p:txBody>
      </p:sp>
    </p:spTree>
    <p:extLst>
      <p:ext uri="{BB962C8B-B14F-4D97-AF65-F5344CB8AC3E}">
        <p14:creationId xmlns:p14="http://schemas.microsoft.com/office/powerpoint/2010/main" val="26049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427984" y="548680"/>
            <a:ext cx="4184189" cy="599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4907" y="620688"/>
            <a:ext cx="4160532" cy="599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txBox="1">
            <a:spLocks/>
          </p:cNvSpPr>
          <p:nvPr/>
        </p:nvSpPr>
        <p:spPr>
          <a:xfrm>
            <a:off x="179512" y="37960"/>
            <a:ext cx="8712968" cy="77809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主体的・対話的で深い学びを通したつまずきの解消</a:t>
            </a:r>
            <a:endParaRPr lang="ja-JP" altLang="en-US" sz="4000" dirty="0">
              <a:solidFill>
                <a:schemeClr val="accent2">
                  <a:lumMod val="75000"/>
                </a:schemeClr>
              </a:solidFill>
              <a:ea typeface="ＤＦ特太ゴシック体" panose="02010609000101010101" pitchFamily="1" charset="-128"/>
            </a:endParaRPr>
          </a:p>
        </p:txBody>
      </p:sp>
      <p:pic>
        <p:nvPicPr>
          <p:cNvPr id="1331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933131" y="1844823"/>
            <a:ext cx="5544616" cy="3257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タイトル 1"/>
          <p:cNvSpPr txBox="1">
            <a:spLocks/>
          </p:cNvSpPr>
          <p:nvPr/>
        </p:nvSpPr>
        <p:spPr>
          <a:xfrm>
            <a:off x="2123729" y="6171887"/>
            <a:ext cx="6840759" cy="641489"/>
          </a:xfrm>
          <a:prstGeom prst="rect">
            <a:avLst/>
          </a:prstGeom>
          <a:solidFill>
            <a:schemeClr val="bg1"/>
          </a:solidFill>
          <a:ln>
            <a:no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小学校９９～１００ページ　中学校６１～６２ページ</a:t>
            </a:r>
            <a:endParaRPr lang="ja-JP" altLang="en-US" sz="2000"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683568" y="816057"/>
            <a:ext cx="7704856" cy="5400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75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36" y="816058"/>
            <a:ext cx="9110464" cy="6041942"/>
          </a:xfrm>
          <a:prstGeom prst="rect">
            <a:avLst/>
          </a:prstGeom>
        </p:spPr>
      </p:pic>
      <p:sp>
        <p:nvSpPr>
          <p:cNvPr id="2" name="タイトル 1"/>
          <p:cNvSpPr txBox="1">
            <a:spLocks/>
          </p:cNvSpPr>
          <p:nvPr/>
        </p:nvSpPr>
        <p:spPr>
          <a:xfrm>
            <a:off x="179512" y="37960"/>
            <a:ext cx="8712968"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accent2">
                    <a:lumMod val="75000"/>
                  </a:schemeClr>
                </a:solidFill>
                <a:ea typeface="ＤＦ特太ゴシック体" panose="02010609000101010101" pitchFamily="1" charset="-128"/>
              </a:rPr>
              <a:t>最後に</a:t>
            </a:r>
            <a:endParaRPr lang="ja-JP" altLang="en-US" sz="4000" dirty="0">
              <a:solidFill>
                <a:schemeClr val="accent2">
                  <a:lumMod val="75000"/>
                </a:schemeClr>
              </a:solidFill>
              <a:ea typeface="ＤＦ特太ゴシック体" panose="02010609000101010101" pitchFamily="1" charset="-128"/>
            </a:endParaRPr>
          </a:p>
        </p:txBody>
      </p:sp>
      <p:sp>
        <p:nvSpPr>
          <p:cNvPr id="3" name="正方形/長方形 2"/>
          <p:cNvSpPr/>
          <p:nvPr/>
        </p:nvSpPr>
        <p:spPr>
          <a:xfrm>
            <a:off x="323528" y="1232756"/>
            <a:ext cx="835292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20000"/>
            <a:r>
              <a:rPr kumimoji="1" lang="ja-JP" altLang="en-US" sz="3200" dirty="0" smtClean="0">
                <a:latin typeface="+mn-ea"/>
              </a:rPr>
              <a:t>基礎・基本定着のための練習等と合わせてバランスよく活用を</a:t>
            </a:r>
            <a:endParaRPr kumimoji="1" lang="ja-JP" altLang="en-US" sz="3200" dirty="0">
              <a:latin typeface="+mn-ea"/>
            </a:endParaRPr>
          </a:p>
        </p:txBody>
      </p:sp>
      <p:sp>
        <p:nvSpPr>
          <p:cNvPr id="4" name="正方形/長方形 3"/>
          <p:cNvSpPr/>
          <p:nvPr/>
        </p:nvSpPr>
        <p:spPr>
          <a:xfrm>
            <a:off x="321094" y="2780928"/>
            <a:ext cx="835292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20000"/>
            <a:r>
              <a:rPr kumimoji="1" lang="ja-JP" altLang="en-US" sz="3200" dirty="0" smtClean="0">
                <a:latin typeface="+mn-ea"/>
              </a:rPr>
              <a:t>校内研修等で積極的な活用を</a:t>
            </a:r>
            <a:endParaRPr kumimoji="1" lang="ja-JP" altLang="en-US" sz="3200" dirty="0">
              <a:latin typeface="+mn-ea"/>
            </a:endParaRPr>
          </a:p>
        </p:txBody>
      </p:sp>
      <p:sp>
        <p:nvSpPr>
          <p:cNvPr id="6" name="正方形/長方形 5"/>
          <p:cNvSpPr/>
          <p:nvPr/>
        </p:nvSpPr>
        <p:spPr>
          <a:xfrm>
            <a:off x="292494" y="4293096"/>
            <a:ext cx="835292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720000"/>
            <a:r>
              <a:rPr kumimoji="1" lang="ja-JP" altLang="en-US" sz="3200" dirty="0" smtClean="0">
                <a:latin typeface="+mn-ea"/>
              </a:rPr>
              <a:t>補助資料をホームページに掲載予定</a:t>
            </a:r>
            <a:endParaRPr kumimoji="1" lang="en-US" altLang="ja-JP" sz="3200" dirty="0" smtClean="0">
              <a:latin typeface="+mn-ea"/>
            </a:endParaRPr>
          </a:p>
          <a:p>
            <a:pPr marL="720000"/>
            <a:r>
              <a:rPr kumimoji="1" lang="ja-JP" altLang="en-US" sz="3200" dirty="0" smtClean="0">
                <a:latin typeface="+mn-ea"/>
              </a:rPr>
              <a:t>（</a:t>
            </a:r>
            <a:r>
              <a:rPr lang="ja-JP" altLang="en-US" sz="3200" dirty="0" smtClean="0">
                <a:latin typeface="+mn-ea"/>
              </a:rPr>
              <a:t>今年度末）</a:t>
            </a:r>
            <a:endParaRPr kumimoji="1" lang="ja-JP" altLang="en-US" sz="3200" dirty="0">
              <a:latin typeface="+mn-ea"/>
            </a:endParaRPr>
          </a:p>
        </p:txBody>
      </p:sp>
    </p:spTree>
    <p:extLst>
      <p:ext uri="{BB962C8B-B14F-4D97-AF65-F5344CB8AC3E}">
        <p14:creationId xmlns:p14="http://schemas.microsoft.com/office/powerpoint/2010/main" val="6094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79512" y="152954"/>
            <a:ext cx="4248472" cy="778098"/>
          </a:xfrm>
        </p:spPr>
        <p:txBody>
          <a:bodyPr vert="horz" lIns="91440" tIns="45720" rIns="91440" bIns="45720" rtlCol="0" anchor="ctr">
            <a:normAutofit/>
          </a:bodyPr>
          <a:lstStyle/>
          <a:p>
            <a:pPr algn="l"/>
            <a:r>
              <a:rPr lang="ja-JP" altLang="en-US" sz="4000" dirty="0">
                <a:solidFill>
                  <a:schemeClr val="accent2">
                    <a:lumMod val="75000"/>
                  </a:schemeClr>
                </a:solidFill>
                <a:ea typeface="ＤＦ特太ゴシック体" panose="02010609000101010101" pitchFamily="1" charset="-128"/>
              </a:rPr>
              <a:t>作成にあたって</a:t>
            </a:r>
          </a:p>
        </p:txBody>
      </p:sp>
      <p:sp>
        <p:nvSpPr>
          <p:cNvPr id="5" name="角丸四角形 4"/>
          <p:cNvSpPr/>
          <p:nvPr/>
        </p:nvSpPr>
        <p:spPr>
          <a:xfrm>
            <a:off x="899592" y="1124744"/>
            <a:ext cx="7488832" cy="9361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2800" dirty="0" smtClean="0"/>
              <a:t>課題の抽出・分析</a:t>
            </a:r>
            <a:endParaRPr kumimoji="1" lang="ja-JP" altLang="en-US" sz="2800" dirty="0"/>
          </a:p>
        </p:txBody>
      </p:sp>
      <p:sp>
        <p:nvSpPr>
          <p:cNvPr id="6" name="角丸四角形 5"/>
          <p:cNvSpPr/>
          <p:nvPr/>
        </p:nvSpPr>
        <p:spPr>
          <a:xfrm>
            <a:off x="899592" y="2595384"/>
            <a:ext cx="7488832" cy="9361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800" dirty="0">
                <a:solidFill>
                  <a:schemeClr val="lt1"/>
                </a:solidFill>
              </a:rPr>
              <a:t>課題の整理</a:t>
            </a:r>
          </a:p>
        </p:txBody>
      </p:sp>
      <p:sp>
        <p:nvSpPr>
          <p:cNvPr id="7" name="角丸四角形 6"/>
          <p:cNvSpPr/>
          <p:nvPr/>
        </p:nvSpPr>
        <p:spPr>
          <a:xfrm>
            <a:off x="899592" y="5630768"/>
            <a:ext cx="7488832" cy="9361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800" dirty="0">
                <a:solidFill>
                  <a:schemeClr val="lt1"/>
                </a:solidFill>
              </a:rPr>
              <a:t>指導事例集の作成</a:t>
            </a:r>
          </a:p>
        </p:txBody>
      </p:sp>
      <p:sp>
        <p:nvSpPr>
          <p:cNvPr id="8" name="角丸四角形 7"/>
          <p:cNvSpPr/>
          <p:nvPr/>
        </p:nvSpPr>
        <p:spPr>
          <a:xfrm>
            <a:off x="899592" y="4118600"/>
            <a:ext cx="7488832" cy="9361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800" dirty="0">
                <a:solidFill>
                  <a:schemeClr val="lt1"/>
                </a:solidFill>
              </a:rPr>
              <a:t>課題解決に向けた実践</a:t>
            </a:r>
          </a:p>
        </p:txBody>
      </p:sp>
      <p:sp>
        <p:nvSpPr>
          <p:cNvPr id="9" name="下矢印 8"/>
          <p:cNvSpPr/>
          <p:nvPr/>
        </p:nvSpPr>
        <p:spPr>
          <a:xfrm>
            <a:off x="3923928" y="2132856"/>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3923928" y="3645024"/>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3923928" y="5157192"/>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6768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79512" y="152954"/>
            <a:ext cx="6264696" cy="778098"/>
          </a:xfrm>
        </p:spPr>
        <p:txBody>
          <a:bodyPr vert="horz" lIns="91440" tIns="45720" rIns="91440" bIns="45720" rtlCol="0" anchor="ctr">
            <a:normAutofit fontScale="90000"/>
          </a:bodyPr>
          <a:lstStyle/>
          <a:p>
            <a:pPr algn="l"/>
            <a:r>
              <a:rPr lang="ja-JP" altLang="en-US" sz="4000" dirty="0">
                <a:solidFill>
                  <a:schemeClr val="accent2">
                    <a:lumMod val="75000"/>
                  </a:schemeClr>
                </a:solidFill>
                <a:ea typeface="ＤＦ特太ゴシック体" panose="02010609000101010101" pitchFamily="1" charset="-128"/>
              </a:rPr>
              <a:t>ひょうごつまずき状況調査</a:t>
            </a:r>
          </a:p>
        </p:txBody>
      </p:sp>
      <p:sp>
        <p:nvSpPr>
          <p:cNvPr id="5" name="コンテンツ プレースホルダー 1"/>
          <p:cNvSpPr>
            <a:spLocks noGrp="1"/>
          </p:cNvSpPr>
          <p:nvPr>
            <p:ph idx="1"/>
          </p:nvPr>
        </p:nvSpPr>
        <p:spPr>
          <a:xfrm>
            <a:off x="755576" y="3166120"/>
            <a:ext cx="6696744" cy="2677656"/>
          </a:xfrm>
          <a:noFill/>
        </p:spPr>
        <p:txBody>
          <a:bodyPr wrap="square" rtlCol="0">
            <a:spAutoFit/>
          </a:bodyPr>
          <a:lstStyle/>
          <a:p>
            <a:pPr marL="0" indent="0">
              <a:buNone/>
            </a:pPr>
            <a:r>
              <a:rPr lang="ja-JP" altLang="en-US" sz="2400" dirty="0" smtClean="0"/>
              <a:t>国語</a:t>
            </a:r>
            <a:r>
              <a:rPr lang="ja-JP" altLang="en-US" sz="2400" dirty="0"/>
              <a:t>：同一内容を複数学年で</a:t>
            </a:r>
            <a:r>
              <a:rPr lang="ja-JP" altLang="en-US" sz="2400" dirty="0" smtClean="0"/>
              <a:t>実施</a:t>
            </a:r>
            <a:endParaRPr lang="en-US" altLang="ja-JP" sz="2400" dirty="0" smtClean="0"/>
          </a:p>
          <a:p>
            <a:pPr marL="0" indent="0">
              <a:buNone/>
            </a:pPr>
            <a:r>
              <a:rPr lang="ja-JP" altLang="en-US" sz="2400" dirty="0"/>
              <a:t>　　　　（小学校５・６年、中学校全学年）</a:t>
            </a:r>
            <a:endParaRPr lang="en-US" altLang="ja-JP" sz="2400" dirty="0"/>
          </a:p>
          <a:p>
            <a:pPr marL="0" indent="0">
              <a:buNone/>
            </a:pPr>
            <a:r>
              <a:rPr lang="ja-JP" altLang="en-US" sz="2400" dirty="0" smtClean="0"/>
              <a:t>算数</a:t>
            </a:r>
            <a:r>
              <a:rPr lang="ja-JP" altLang="en-US" sz="2400" dirty="0"/>
              <a:t>・数学：設問により以下の学年で実施</a:t>
            </a:r>
            <a:endParaRPr lang="en-US" altLang="ja-JP" sz="2400" dirty="0"/>
          </a:p>
          <a:p>
            <a:pPr marL="0"/>
            <a:endParaRPr lang="en-US" altLang="ja-JP" sz="2400" dirty="0"/>
          </a:p>
          <a:p>
            <a:pPr marL="0"/>
            <a:endParaRPr lang="en-US" altLang="ja-JP" sz="2400" dirty="0"/>
          </a:p>
          <a:p>
            <a:pPr marL="0"/>
            <a:endParaRPr lang="ja-JP" altLang="en-US" sz="2400" dirty="0"/>
          </a:p>
        </p:txBody>
      </p:sp>
      <p:sp>
        <p:nvSpPr>
          <p:cNvPr id="6" name="正方形/長方形 5"/>
          <p:cNvSpPr/>
          <p:nvPr/>
        </p:nvSpPr>
        <p:spPr>
          <a:xfrm>
            <a:off x="611560" y="1124744"/>
            <a:ext cx="2808312"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smtClean="0"/>
              <a:t>調査内容</a:t>
            </a:r>
            <a:endParaRPr kumimoji="1" lang="ja-JP" altLang="en-US" sz="2400" b="1" dirty="0"/>
          </a:p>
        </p:txBody>
      </p:sp>
      <p:sp>
        <p:nvSpPr>
          <p:cNvPr id="7" name="正方形/長方形 6"/>
          <p:cNvSpPr/>
          <p:nvPr/>
        </p:nvSpPr>
        <p:spPr>
          <a:xfrm>
            <a:off x="613048" y="2492896"/>
            <a:ext cx="2808312"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400" b="1" dirty="0">
                <a:solidFill>
                  <a:schemeClr val="lt1"/>
                </a:solidFill>
              </a:rPr>
              <a:t>調査の方式</a:t>
            </a:r>
          </a:p>
        </p:txBody>
      </p:sp>
      <p:sp>
        <p:nvSpPr>
          <p:cNvPr id="9" name="テキスト ボックス 8"/>
          <p:cNvSpPr txBox="1"/>
          <p:nvPr/>
        </p:nvSpPr>
        <p:spPr>
          <a:xfrm>
            <a:off x="755576" y="1887215"/>
            <a:ext cx="7632848" cy="461665"/>
          </a:xfrm>
          <a:prstGeom prst="rect">
            <a:avLst/>
          </a:prstGeom>
          <a:noFill/>
        </p:spPr>
        <p:txBody>
          <a:bodyPr wrap="square" rtlCol="0">
            <a:spAutoFit/>
          </a:bodyPr>
          <a:lstStyle/>
          <a:p>
            <a:r>
              <a:rPr lang="ja-JP" altLang="en-US" sz="2400" dirty="0"/>
              <a:t>教科に関する調査（国語、算数・数学）、質問紙調査</a:t>
            </a:r>
          </a:p>
        </p:txBody>
      </p:sp>
      <p:pic>
        <p:nvPicPr>
          <p:cNvPr id="10" name="図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09120"/>
            <a:ext cx="7056784" cy="2160240"/>
          </a:xfrm>
          <a:prstGeom prst="rect">
            <a:avLst/>
          </a:prstGeom>
          <a:noFill/>
          <a:ln>
            <a:noFill/>
          </a:ln>
        </p:spPr>
      </p:pic>
    </p:spTree>
    <p:extLst>
      <p:ext uri="{BB962C8B-B14F-4D97-AF65-F5344CB8AC3E}">
        <p14:creationId xmlns:p14="http://schemas.microsoft.com/office/powerpoint/2010/main" val="2948181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36" y="1224136"/>
            <a:ext cx="9110464" cy="5805264"/>
          </a:xfrm>
          <a:prstGeom prst="rect">
            <a:avLst/>
          </a:prstGeom>
        </p:spPr>
      </p:pic>
      <p:sp>
        <p:nvSpPr>
          <p:cNvPr id="4" name="タイトル 1"/>
          <p:cNvSpPr>
            <a:spLocks noGrp="1"/>
          </p:cNvSpPr>
          <p:nvPr>
            <p:ph type="title"/>
          </p:nvPr>
        </p:nvSpPr>
        <p:spPr>
          <a:xfrm>
            <a:off x="179512" y="0"/>
            <a:ext cx="8208912" cy="1152128"/>
          </a:xfrm>
        </p:spPr>
        <p:txBody>
          <a:bodyPr vert="horz" lIns="91440" tIns="45720" rIns="91440" bIns="45720" rtlCol="0" anchor="ctr">
            <a:normAutofit fontScale="90000"/>
          </a:bodyPr>
          <a:lstStyle/>
          <a:p>
            <a:pPr algn="l"/>
            <a:r>
              <a:rPr lang="ja-JP" altLang="en-US" sz="4000" dirty="0">
                <a:solidFill>
                  <a:schemeClr val="accent2">
                    <a:lumMod val="75000"/>
                  </a:schemeClr>
                </a:solidFill>
                <a:ea typeface="ＤＦ特太ゴシック体" panose="02010609000101010101" pitchFamily="1" charset="-128"/>
              </a:rPr>
              <a:t>ひょうごつまずき状況調査</a:t>
            </a:r>
            <a:br>
              <a:rPr lang="ja-JP" altLang="en-US" sz="4000" dirty="0">
                <a:solidFill>
                  <a:schemeClr val="accent2">
                    <a:lumMod val="75000"/>
                  </a:schemeClr>
                </a:solidFill>
                <a:ea typeface="ＤＦ特太ゴシック体" panose="02010609000101010101" pitchFamily="1" charset="-128"/>
              </a:rPr>
            </a:br>
            <a:r>
              <a:rPr lang="ja-JP" altLang="en-US" sz="4000" dirty="0">
                <a:solidFill>
                  <a:schemeClr val="accent2">
                    <a:lumMod val="75000"/>
                  </a:schemeClr>
                </a:solidFill>
                <a:ea typeface="ＤＦ特太ゴシック体" panose="02010609000101010101" pitchFamily="1" charset="-128"/>
              </a:rPr>
              <a:t>　　　　</a:t>
            </a:r>
            <a:r>
              <a:rPr lang="ja-JP" altLang="en-US" sz="4000" dirty="0" smtClean="0">
                <a:solidFill>
                  <a:schemeClr val="accent2">
                    <a:lumMod val="75000"/>
                  </a:schemeClr>
                </a:solidFill>
                <a:ea typeface="ＤＦ特太ゴシック体" panose="02010609000101010101" pitchFamily="1" charset="-128"/>
              </a:rPr>
              <a:t>（結果に見られる主な課題）</a:t>
            </a:r>
            <a:endParaRPr lang="ja-JP" altLang="en-US" sz="4000" dirty="0">
              <a:solidFill>
                <a:schemeClr val="accent2">
                  <a:lumMod val="75000"/>
                </a:schemeClr>
              </a:solidFill>
              <a:ea typeface="ＤＦ特太ゴシック体" panose="02010609000101010101" pitchFamily="1" charset="-128"/>
            </a:endParaRPr>
          </a:p>
        </p:txBody>
      </p:sp>
      <p:sp>
        <p:nvSpPr>
          <p:cNvPr id="5" name="コンテンツ プレースホルダー 1"/>
          <p:cNvSpPr>
            <a:spLocks noGrp="1"/>
          </p:cNvSpPr>
          <p:nvPr>
            <p:ph idx="1"/>
          </p:nvPr>
        </p:nvSpPr>
        <p:spPr>
          <a:xfrm>
            <a:off x="395536" y="1340768"/>
            <a:ext cx="8496944" cy="5085184"/>
          </a:xfrm>
        </p:spPr>
        <p:txBody>
          <a:bodyPr>
            <a:noAutofit/>
          </a:bodyPr>
          <a:lstStyle/>
          <a:p>
            <a:r>
              <a:rPr lang="ja-JP" altLang="en-US" sz="2800" dirty="0">
                <a:solidFill>
                  <a:schemeClr val="bg1"/>
                </a:solidFill>
              </a:rPr>
              <a:t>小学校</a:t>
            </a:r>
            <a:endParaRPr lang="en-US" altLang="ja-JP" sz="2800" dirty="0">
              <a:solidFill>
                <a:schemeClr val="bg1"/>
              </a:solidFill>
            </a:endParaRPr>
          </a:p>
          <a:p>
            <a:pPr marL="0" indent="-457200">
              <a:buNone/>
            </a:pPr>
            <a:r>
              <a:rPr lang="ja-JP" altLang="en-US" sz="2800" dirty="0">
                <a:solidFill>
                  <a:schemeClr val="bg1"/>
                </a:solidFill>
              </a:rPr>
              <a:t>　　・文の意味のつながりを考えながら、接続語を</a:t>
            </a:r>
            <a:r>
              <a:rPr lang="ja-JP" altLang="en-US" sz="2800" dirty="0" smtClean="0">
                <a:solidFill>
                  <a:schemeClr val="bg1"/>
                </a:solidFill>
              </a:rPr>
              <a:t>使って</a:t>
            </a:r>
            <a:endParaRPr lang="en-US" altLang="ja-JP" sz="2800" dirty="0" smtClean="0">
              <a:solidFill>
                <a:schemeClr val="bg1"/>
              </a:solidFill>
            </a:endParaRPr>
          </a:p>
          <a:p>
            <a:pPr marL="0" indent="-457200">
              <a:buNone/>
            </a:pPr>
            <a:r>
              <a:rPr lang="ja-JP" altLang="en-US" sz="2800" dirty="0">
                <a:solidFill>
                  <a:schemeClr val="bg1"/>
                </a:solidFill>
              </a:rPr>
              <a:t>　</a:t>
            </a:r>
            <a:r>
              <a:rPr lang="ja-JP" altLang="en-US" sz="2800" dirty="0" smtClean="0">
                <a:solidFill>
                  <a:schemeClr val="bg1"/>
                </a:solidFill>
              </a:rPr>
              <a:t>　　一文</a:t>
            </a:r>
            <a:r>
              <a:rPr lang="ja-JP" altLang="en-US" sz="2800" dirty="0">
                <a:solidFill>
                  <a:schemeClr val="bg1"/>
                </a:solidFill>
              </a:rPr>
              <a:t>を二文に分けて書く</a:t>
            </a:r>
            <a:r>
              <a:rPr lang="ja-JP" altLang="en-US" sz="2800" dirty="0" smtClean="0">
                <a:solidFill>
                  <a:schemeClr val="bg1"/>
                </a:solidFill>
              </a:rPr>
              <a:t>こと</a:t>
            </a:r>
            <a:endParaRPr lang="en-US" altLang="ja-JP" sz="2800" dirty="0">
              <a:solidFill>
                <a:schemeClr val="bg1"/>
              </a:solidFill>
            </a:endParaRPr>
          </a:p>
          <a:p>
            <a:pPr marL="0" indent="0">
              <a:buNone/>
            </a:pPr>
            <a:r>
              <a:rPr lang="ja-JP" altLang="en-US" sz="2800" dirty="0">
                <a:solidFill>
                  <a:schemeClr val="bg1"/>
                </a:solidFill>
              </a:rPr>
              <a:t>　　・話し合いの場面において、共通点や相違点に</a:t>
            </a:r>
            <a:r>
              <a:rPr lang="ja-JP" altLang="en-US" sz="2800" dirty="0" smtClean="0">
                <a:solidFill>
                  <a:schemeClr val="bg1"/>
                </a:solidFill>
              </a:rPr>
              <a:t>着目</a:t>
            </a:r>
            <a:endParaRPr lang="en-US" altLang="ja-JP" sz="2800" dirty="0" smtClean="0">
              <a:solidFill>
                <a:schemeClr val="bg1"/>
              </a:solidFill>
            </a:endParaRPr>
          </a:p>
          <a:p>
            <a:pPr marL="0" indent="0">
              <a:buNone/>
            </a:pPr>
            <a:r>
              <a:rPr lang="ja-JP" altLang="en-US" sz="2800" dirty="0">
                <a:solidFill>
                  <a:schemeClr val="bg1"/>
                </a:solidFill>
              </a:rPr>
              <a:t>　</a:t>
            </a:r>
            <a:r>
              <a:rPr lang="ja-JP" altLang="en-US" sz="2800" dirty="0" smtClean="0">
                <a:solidFill>
                  <a:schemeClr val="bg1"/>
                </a:solidFill>
              </a:rPr>
              <a:t>　　する</a:t>
            </a:r>
            <a:r>
              <a:rPr lang="ja-JP" altLang="en-US" sz="2800" dirty="0">
                <a:solidFill>
                  <a:schemeClr val="bg1"/>
                </a:solidFill>
              </a:rPr>
              <a:t>ことや、意見を整理する</a:t>
            </a:r>
            <a:r>
              <a:rPr lang="ja-JP" altLang="en-US" sz="2800" dirty="0" smtClean="0">
                <a:solidFill>
                  <a:schemeClr val="bg1"/>
                </a:solidFill>
              </a:rPr>
              <a:t>こと</a:t>
            </a:r>
            <a:endParaRPr lang="en-US" altLang="ja-JP" sz="2800" dirty="0" smtClean="0">
              <a:solidFill>
                <a:schemeClr val="bg1"/>
              </a:solidFill>
            </a:endParaRPr>
          </a:p>
          <a:p>
            <a:r>
              <a:rPr lang="ja-JP" altLang="en-US" sz="2800" dirty="0" smtClean="0">
                <a:solidFill>
                  <a:schemeClr val="bg1"/>
                </a:solidFill>
              </a:rPr>
              <a:t>中学校</a:t>
            </a:r>
            <a:endParaRPr lang="en-US" altLang="ja-JP" sz="2800" dirty="0" smtClean="0">
              <a:solidFill>
                <a:schemeClr val="bg1"/>
              </a:solidFill>
            </a:endParaRPr>
          </a:p>
          <a:p>
            <a:pPr marL="0" indent="0">
              <a:buNone/>
            </a:pPr>
            <a:r>
              <a:rPr lang="ja-JP" altLang="en-US" sz="2800" dirty="0" smtClean="0">
                <a:solidFill>
                  <a:schemeClr val="bg1"/>
                </a:solidFill>
              </a:rPr>
              <a:t>　　</a:t>
            </a:r>
            <a:r>
              <a:rPr lang="ja-JP" altLang="en-US" sz="2800" dirty="0">
                <a:solidFill>
                  <a:schemeClr val="bg1"/>
                </a:solidFill>
              </a:rPr>
              <a:t>・文章全体の構成を捉え、内容を読み取るとともに</a:t>
            </a:r>
            <a:r>
              <a:rPr lang="ja-JP" altLang="en-US" sz="2800" dirty="0" smtClean="0">
                <a:solidFill>
                  <a:schemeClr val="bg1"/>
                </a:solidFill>
              </a:rPr>
              <a:t>、</a:t>
            </a:r>
            <a:endParaRPr lang="en-US" altLang="ja-JP" sz="2800" dirty="0" smtClean="0">
              <a:solidFill>
                <a:schemeClr val="bg1"/>
              </a:solidFill>
            </a:endParaRPr>
          </a:p>
          <a:p>
            <a:pPr marL="0" indent="0">
              <a:buNone/>
            </a:pPr>
            <a:r>
              <a:rPr lang="ja-JP" altLang="en-US" sz="2800" dirty="0">
                <a:solidFill>
                  <a:schemeClr val="bg1"/>
                </a:solidFill>
              </a:rPr>
              <a:t>　</a:t>
            </a:r>
            <a:r>
              <a:rPr lang="ja-JP" altLang="en-US" sz="2800" dirty="0" smtClean="0">
                <a:solidFill>
                  <a:schemeClr val="bg1"/>
                </a:solidFill>
              </a:rPr>
              <a:t>　　問い</a:t>
            </a:r>
            <a:r>
              <a:rPr lang="ja-JP" altLang="en-US" sz="2800" dirty="0">
                <a:solidFill>
                  <a:schemeClr val="bg1"/>
                </a:solidFill>
              </a:rPr>
              <a:t>に対応した表現を行う</a:t>
            </a:r>
            <a:r>
              <a:rPr lang="ja-JP" altLang="en-US" sz="2800" dirty="0" smtClean="0">
                <a:solidFill>
                  <a:schemeClr val="bg1"/>
                </a:solidFill>
              </a:rPr>
              <a:t>こと</a:t>
            </a:r>
            <a:endParaRPr lang="en-US" altLang="ja-JP" sz="2800" dirty="0" smtClean="0">
              <a:solidFill>
                <a:schemeClr val="bg1"/>
              </a:solidFill>
            </a:endParaRPr>
          </a:p>
          <a:p>
            <a:pPr marL="0" indent="0">
              <a:buNone/>
            </a:pPr>
            <a:r>
              <a:rPr lang="ja-JP" altLang="en-US" sz="2800" dirty="0" smtClean="0">
                <a:solidFill>
                  <a:schemeClr val="bg1"/>
                </a:solidFill>
              </a:rPr>
              <a:t>　　</a:t>
            </a:r>
            <a:r>
              <a:rPr lang="ja-JP" altLang="en-US" sz="2800" dirty="0">
                <a:solidFill>
                  <a:schemeClr val="bg1"/>
                </a:solidFill>
              </a:rPr>
              <a:t>・文章と複数の資料を対応させ、読み取った情報</a:t>
            </a:r>
            <a:r>
              <a:rPr lang="ja-JP" altLang="en-US" sz="2800" dirty="0" smtClean="0">
                <a:solidFill>
                  <a:schemeClr val="bg1"/>
                </a:solidFill>
              </a:rPr>
              <a:t>の</a:t>
            </a:r>
            <a:endParaRPr lang="en-US" altLang="ja-JP" sz="2800" dirty="0" smtClean="0">
              <a:solidFill>
                <a:schemeClr val="bg1"/>
              </a:solidFill>
            </a:endParaRPr>
          </a:p>
          <a:p>
            <a:pPr marL="0" indent="0">
              <a:buNone/>
            </a:pPr>
            <a:r>
              <a:rPr lang="ja-JP" altLang="en-US" sz="2800" dirty="0">
                <a:solidFill>
                  <a:schemeClr val="bg1"/>
                </a:solidFill>
              </a:rPr>
              <a:t>　</a:t>
            </a:r>
            <a:r>
              <a:rPr lang="ja-JP" altLang="en-US" sz="2800" dirty="0" smtClean="0">
                <a:solidFill>
                  <a:schemeClr val="bg1"/>
                </a:solidFill>
              </a:rPr>
              <a:t>　　内容</a:t>
            </a:r>
            <a:r>
              <a:rPr lang="ja-JP" altLang="en-US" sz="2800" dirty="0">
                <a:solidFill>
                  <a:schemeClr val="bg1"/>
                </a:solidFill>
              </a:rPr>
              <a:t>を適切に書く</a:t>
            </a:r>
            <a:r>
              <a:rPr lang="ja-JP" altLang="en-US" sz="2800" dirty="0" smtClean="0">
                <a:solidFill>
                  <a:schemeClr val="bg1"/>
                </a:solidFill>
              </a:rPr>
              <a:t>こと</a:t>
            </a:r>
            <a:endParaRPr kumimoji="1" lang="ja-JP" altLang="en-US" sz="2800" dirty="0">
              <a:solidFill>
                <a:schemeClr val="bg1"/>
              </a:solidFill>
            </a:endParaRPr>
          </a:p>
        </p:txBody>
      </p:sp>
    </p:spTree>
    <p:extLst>
      <p:ext uri="{BB962C8B-B14F-4D97-AF65-F5344CB8AC3E}">
        <p14:creationId xmlns:p14="http://schemas.microsoft.com/office/powerpoint/2010/main" val="1345252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36" y="1152128"/>
            <a:ext cx="9110464" cy="5805264"/>
          </a:xfrm>
          <a:prstGeom prst="rect">
            <a:avLst/>
          </a:prstGeom>
        </p:spPr>
      </p:pic>
      <p:sp>
        <p:nvSpPr>
          <p:cNvPr id="4" name="タイトル 1"/>
          <p:cNvSpPr>
            <a:spLocks noGrp="1"/>
          </p:cNvSpPr>
          <p:nvPr>
            <p:ph type="title"/>
          </p:nvPr>
        </p:nvSpPr>
        <p:spPr>
          <a:xfrm>
            <a:off x="179512" y="0"/>
            <a:ext cx="8964488" cy="1152128"/>
          </a:xfrm>
        </p:spPr>
        <p:txBody>
          <a:bodyPr vert="horz" lIns="91440" tIns="45720" rIns="91440" bIns="45720" rtlCol="0" anchor="ctr">
            <a:normAutofit fontScale="90000"/>
          </a:bodyPr>
          <a:lstStyle/>
          <a:p>
            <a:pPr algn="l"/>
            <a:r>
              <a:rPr lang="ja-JP" altLang="en-US" sz="4000" dirty="0">
                <a:solidFill>
                  <a:schemeClr val="accent2">
                    <a:lumMod val="75000"/>
                  </a:schemeClr>
                </a:solidFill>
                <a:ea typeface="ＤＦ特太ゴシック体" panose="02010609000101010101" pitchFamily="1" charset="-128"/>
              </a:rPr>
              <a:t>ひょうごつまずき状況調査</a:t>
            </a:r>
            <a:br>
              <a:rPr lang="ja-JP" altLang="en-US" sz="4000" dirty="0">
                <a:solidFill>
                  <a:schemeClr val="accent2">
                    <a:lumMod val="75000"/>
                  </a:schemeClr>
                </a:solidFill>
                <a:ea typeface="ＤＦ特太ゴシック体" panose="02010609000101010101" pitchFamily="1" charset="-128"/>
              </a:rPr>
            </a:br>
            <a:r>
              <a:rPr lang="ja-JP" altLang="en-US" sz="4000" dirty="0">
                <a:solidFill>
                  <a:schemeClr val="accent2">
                    <a:lumMod val="75000"/>
                  </a:schemeClr>
                </a:solidFill>
                <a:ea typeface="ＤＦ特太ゴシック体" panose="02010609000101010101" pitchFamily="1" charset="-128"/>
              </a:rPr>
              <a:t>　　　　　　　　　　</a:t>
            </a:r>
            <a:r>
              <a:rPr lang="zh-TW" altLang="en-US" sz="4000" dirty="0" smtClean="0">
                <a:solidFill>
                  <a:schemeClr val="accent2">
                    <a:lumMod val="75000"/>
                  </a:schemeClr>
                </a:solidFill>
                <a:ea typeface="ＤＦ特太ゴシック体" panose="02010609000101010101" pitchFamily="1" charset="-128"/>
              </a:rPr>
              <a:t>（</a:t>
            </a:r>
            <a:r>
              <a:rPr lang="ja-JP" altLang="en-US" sz="4000" dirty="0" smtClean="0">
                <a:solidFill>
                  <a:schemeClr val="accent2">
                    <a:lumMod val="75000"/>
                  </a:schemeClr>
                </a:solidFill>
                <a:ea typeface="ＤＦ特太ゴシック体" panose="02010609000101010101" pitchFamily="1" charset="-128"/>
              </a:rPr>
              <a:t>領域別の課題</a:t>
            </a:r>
            <a:r>
              <a:rPr lang="zh-TW" altLang="en-US" sz="4000" dirty="0" smtClean="0">
                <a:solidFill>
                  <a:schemeClr val="accent2">
                    <a:lumMod val="75000"/>
                  </a:schemeClr>
                </a:solidFill>
                <a:ea typeface="ＤＦ特太ゴシック体" panose="02010609000101010101" pitchFamily="1" charset="-128"/>
              </a:rPr>
              <a:t>）</a:t>
            </a:r>
            <a:endParaRPr lang="ja-JP" altLang="en-US" sz="4000" dirty="0">
              <a:solidFill>
                <a:schemeClr val="accent2">
                  <a:lumMod val="75000"/>
                </a:schemeClr>
              </a:solidFill>
              <a:ea typeface="ＤＦ特太ゴシック体" panose="02010609000101010101" pitchFamily="1" charset="-128"/>
            </a:endParaRPr>
          </a:p>
        </p:txBody>
      </p:sp>
      <p:sp>
        <p:nvSpPr>
          <p:cNvPr id="5" name="コンテンツ プレースホルダー 1"/>
          <p:cNvSpPr>
            <a:spLocks noGrp="1"/>
          </p:cNvSpPr>
          <p:nvPr>
            <p:ph idx="1"/>
          </p:nvPr>
        </p:nvSpPr>
        <p:spPr>
          <a:xfrm>
            <a:off x="232284" y="1484784"/>
            <a:ext cx="8712968" cy="5373216"/>
          </a:xfrm>
        </p:spPr>
        <p:txBody>
          <a:bodyPr>
            <a:noAutofit/>
          </a:bodyPr>
          <a:lstStyle/>
          <a:p>
            <a:r>
              <a:rPr lang="ja-JP" altLang="en-US" sz="2400" dirty="0">
                <a:solidFill>
                  <a:schemeClr val="accent5">
                    <a:lumMod val="20000"/>
                    <a:lumOff val="80000"/>
                  </a:schemeClr>
                </a:solidFill>
              </a:rPr>
              <a:t>話すこと・聞く</a:t>
            </a:r>
            <a:r>
              <a:rPr lang="ja-JP" altLang="en-US" sz="2400" dirty="0" smtClean="0">
                <a:solidFill>
                  <a:schemeClr val="accent5">
                    <a:lumMod val="20000"/>
                    <a:lumOff val="80000"/>
                  </a:schemeClr>
                </a:solidFill>
              </a:rPr>
              <a:t>こと</a:t>
            </a:r>
            <a:endParaRPr lang="en-US" altLang="ja-JP" sz="2400" dirty="0" smtClean="0">
              <a:solidFill>
                <a:schemeClr val="accent5">
                  <a:lumMod val="20000"/>
                  <a:lumOff val="80000"/>
                </a:schemeClr>
              </a:solidFill>
            </a:endParaRPr>
          </a:p>
          <a:p>
            <a:pPr marL="0" indent="0">
              <a:buNone/>
            </a:pPr>
            <a:r>
              <a:rPr lang="ja-JP" altLang="en-US" sz="2400" dirty="0">
                <a:solidFill>
                  <a:schemeClr val="bg1"/>
                </a:solidFill>
              </a:rPr>
              <a:t>　</a:t>
            </a:r>
            <a:r>
              <a:rPr lang="ja-JP" altLang="en-US" sz="2400" dirty="0" smtClean="0">
                <a:solidFill>
                  <a:schemeClr val="bg1"/>
                </a:solidFill>
              </a:rPr>
              <a:t>　・話し合い</a:t>
            </a:r>
            <a:r>
              <a:rPr lang="ja-JP" altLang="en-US" sz="2400" dirty="0">
                <a:solidFill>
                  <a:schemeClr val="bg1"/>
                </a:solidFill>
              </a:rPr>
              <a:t>活動で出された意見を共通点や相違点等、</a:t>
            </a:r>
            <a:r>
              <a:rPr lang="ja-JP" altLang="en-US" sz="2400" dirty="0" smtClean="0">
                <a:solidFill>
                  <a:schemeClr val="bg1"/>
                </a:solidFill>
              </a:rPr>
              <a:t>決められ</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a:t>
            </a:r>
            <a:r>
              <a:rPr lang="ja-JP" altLang="en-US" sz="2400" dirty="0" err="1" smtClean="0">
                <a:solidFill>
                  <a:schemeClr val="bg1"/>
                </a:solidFill>
              </a:rPr>
              <a:t>た</a:t>
            </a:r>
            <a:r>
              <a:rPr lang="ja-JP" altLang="en-US" sz="2400" dirty="0" smtClean="0">
                <a:solidFill>
                  <a:schemeClr val="bg1"/>
                </a:solidFill>
              </a:rPr>
              <a:t>観点</a:t>
            </a:r>
            <a:r>
              <a:rPr lang="ja-JP" altLang="en-US" sz="2400" dirty="0">
                <a:solidFill>
                  <a:schemeClr val="bg1"/>
                </a:solidFill>
              </a:rPr>
              <a:t>に沿ってまとめる</a:t>
            </a:r>
            <a:r>
              <a:rPr lang="ja-JP" altLang="en-US" sz="2400" dirty="0" smtClean="0">
                <a:solidFill>
                  <a:schemeClr val="bg1"/>
                </a:solidFill>
              </a:rPr>
              <a:t>こと</a:t>
            </a:r>
            <a:endParaRPr lang="en-US" altLang="ja-JP" sz="2400" dirty="0" smtClean="0">
              <a:solidFill>
                <a:schemeClr val="bg1"/>
              </a:solidFill>
            </a:endParaRPr>
          </a:p>
          <a:p>
            <a:r>
              <a:rPr lang="ja-JP" altLang="en-US" sz="2400" dirty="0" smtClean="0">
                <a:solidFill>
                  <a:schemeClr val="accent5">
                    <a:lumMod val="20000"/>
                    <a:lumOff val="80000"/>
                  </a:schemeClr>
                </a:solidFill>
              </a:rPr>
              <a:t>書く</a:t>
            </a:r>
            <a:r>
              <a:rPr lang="ja-JP" altLang="en-US" sz="2400" dirty="0">
                <a:solidFill>
                  <a:schemeClr val="accent5">
                    <a:lumMod val="20000"/>
                    <a:lumOff val="80000"/>
                  </a:schemeClr>
                </a:solidFill>
              </a:rPr>
              <a:t>こと</a:t>
            </a:r>
            <a:endParaRPr lang="en-US" altLang="ja-JP" sz="2400" dirty="0">
              <a:solidFill>
                <a:schemeClr val="accent5">
                  <a:lumMod val="20000"/>
                  <a:lumOff val="80000"/>
                </a:schemeClr>
              </a:solidFill>
            </a:endParaRPr>
          </a:p>
          <a:p>
            <a:pPr marL="0" indent="0">
              <a:buNone/>
            </a:pPr>
            <a:r>
              <a:rPr lang="ja-JP" altLang="en-US" sz="2400" dirty="0" smtClean="0">
                <a:solidFill>
                  <a:schemeClr val="bg1"/>
                </a:solidFill>
              </a:rPr>
              <a:t>　</a:t>
            </a:r>
            <a:r>
              <a:rPr lang="ja-JP" altLang="en-US" sz="2400" dirty="0">
                <a:solidFill>
                  <a:schemeClr val="bg1"/>
                </a:solidFill>
              </a:rPr>
              <a:t>　</a:t>
            </a:r>
            <a:r>
              <a:rPr lang="ja-JP" altLang="en-US" sz="2400" dirty="0" smtClean="0">
                <a:solidFill>
                  <a:schemeClr val="bg1"/>
                </a:solidFill>
              </a:rPr>
              <a:t>・文意</a:t>
            </a:r>
            <a:r>
              <a:rPr lang="ja-JP" altLang="en-US" sz="2400" dirty="0">
                <a:solidFill>
                  <a:schemeClr val="bg1"/>
                </a:solidFill>
              </a:rPr>
              <a:t>や要旨を捉え、条件を踏まえて問われていることに</a:t>
            </a:r>
            <a:r>
              <a:rPr lang="ja-JP" altLang="en-US" sz="2400" dirty="0" smtClean="0">
                <a:solidFill>
                  <a:schemeClr val="bg1"/>
                </a:solidFill>
              </a:rPr>
              <a:t>対して</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適切</a:t>
            </a:r>
            <a:r>
              <a:rPr lang="ja-JP" altLang="en-US" sz="2400" dirty="0">
                <a:solidFill>
                  <a:schemeClr val="bg1"/>
                </a:solidFill>
              </a:rPr>
              <a:t>に記述する</a:t>
            </a:r>
            <a:r>
              <a:rPr lang="ja-JP" altLang="en-US" sz="2400" dirty="0" smtClean="0">
                <a:solidFill>
                  <a:schemeClr val="bg1"/>
                </a:solidFill>
              </a:rPr>
              <a:t>こと</a:t>
            </a:r>
            <a:endParaRPr lang="en-US" altLang="ja-JP" sz="2400" dirty="0" smtClean="0">
              <a:solidFill>
                <a:schemeClr val="bg1"/>
              </a:solidFill>
            </a:endParaRPr>
          </a:p>
          <a:p>
            <a:r>
              <a:rPr lang="ja-JP" altLang="en-US" sz="2400" dirty="0" smtClean="0">
                <a:solidFill>
                  <a:schemeClr val="accent5">
                    <a:lumMod val="20000"/>
                    <a:lumOff val="80000"/>
                  </a:schemeClr>
                </a:solidFill>
              </a:rPr>
              <a:t>読むこと</a:t>
            </a:r>
            <a:endParaRPr lang="en-US" altLang="ja-JP" sz="2400" dirty="0">
              <a:solidFill>
                <a:schemeClr val="accent5">
                  <a:lumMod val="20000"/>
                  <a:lumOff val="80000"/>
                </a:schemeClr>
              </a:solidFill>
            </a:endParaRPr>
          </a:p>
          <a:p>
            <a:pPr marL="0" indent="0">
              <a:buNone/>
            </a:pPr>
            <a:r>
              <a:rPr lang="ja-JP" altLang="en-US" sz="2400" dirty="0" smtClean="0">
                <a:solidFill>
                  <a:schemeClr val="bg1"/>
                </a:solidFill>
              </a:rPr>
              <a:t>　</a:t>
            </a:r>
            <a:r>
              <a:rPr lang="ja-JP" altLang="en-US" sz="2400" dirty="0">
                <a:solidFill>
                  <a:schemeClr val="bg1"/>
                </a:solidFill>
              </a:rPr>
              <a:t>　</a:t>
            </a:r>
            <a:r>
              <a:rPr lang="ja-JP" altLang="en-US" sz="2400" dirty="0" smtClean="0">
                <a:solidFill>
                  <a:schemeClr val="bg1"/>
                </a:solidFill>
              </a:rPr>
              <a:t>・複数</a:t>
            </a:r>
            <a:r>
              <a:rPr lang="ja-JP" altLang="en-US" sz="2400" dirty="0">
                <a:solidFill>
                  <a:schemeClr val="bg1"/>
                </a:solidFill>
              </a:rPr>
              <a:t>の資料から、必要な情報を選択する</a:t>
            </a:r>
            <a:r>
              <a:rPr lang="ja-JP" altLang="en-US" sz="2400" dirty="0" smtClean="0">
                <a:solidFill>
                  <a:schemeClr val="bg1"/>
                </a:solidFill>
              </a:rPr>
              <a:t>こと</a:t>
            </a:r>
            <a:endParaRPr lang="en-US" altLang="ja-JP" sz="2400" dirty="0" smtClean="0">
              <a:solidFill>
                <a:schemeClr val="bg1"/>
              </a:solidFill>
            </a:endParaRPr>
          </a:p>
          <a:p>
            <a:pPr marL="0" indent="0">
              <a:buNone/>
            </a:pPr>
            <a:r>
              <a:rPr lang="ja-JP" altLang="en-US" sz="2400" dirty="0">
                <a:solidFill>
                  <a:schemeClr val="bg1"/>
                </a:solidFill>
              </a:rPr>
              <a:t>　　・文章の構成についての理解や文章全体から必要な要素を</a:t>
            </a:r>
            <a:r>
              <a:rPr lang="ja-JP" altLang="en-US" sz="2400" dirty="0" smtClean="0">
                <a:solidFill>
                  <a:schemeClr val="bg1"/>
                </a:solidFill>
              </a:rPr>
              <a:t>見</a:t>
            </a:r>
            <a:endParaRPr lang="en-US" altLang="ja-JP" sz="2400" dirty="0" smtClean="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　　つけること</a:t>
            </a:r>
            <a:endParaRPr lang="ja-JP" altLang="en-US" sz="2400" dirty="0">
              <a:solidFill>
                <a:schemeClr val="bg1"/>
              </a:solidFill>
            </a:endParaRPr>
          </a:p>
        </p:txBody>
      </p:sp>
    </p:spTree>
    <p:extLst>
      <p:ext uri="{BB962C8B-B14F-4D97-AF65-F5344CB8AC3E}">
        <p14:creationId xmlns:p14="http://schemas.microsoft.com/office/powerpoint/2010/main" val="398213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536" y="1152128"/>
            <a:ext cx="9110464" cy="5805264"/>
          </a:xfrm>
          <a:prstGeom prst="rect">
            <a:avLst/>
          </a:prstGeom>
        </p:spPr>
      </p:pic>
      <p:sp>
        <p:nvSpPr>
          <p:cNvPr id="4" name="タイトル 1"/>
          <p:cNvSpPr>
            <a:spLocks noGrp="1"/>
          </p:cNvSpPr>
          <p:nvPr>
            <p:ph type="title"/>
          </p:nvPr>
        </p:nvSpPr>
        <p:spPr>
          <a:xfrm>
            <a:off x="179512" y="0"/>
            <a:ext cx="8208912" cy="1152128"/>
          </a:xfrm>
        </p:spPr>
        <p:txBody>
          <a:bodyPr vert="horz" lIns="91440" tIns="45720" rIns="91440" bIns="45720" rtlCol="0" anchor="ctr">
            <a:normAutofit fontScale="90000"/>
          </a:bodyPr>
          <a:lstStyle/>
          <a:p>
            <a:pPr algn="l"/>
            <a:r>
              <a:rPr lang="ja-JP" altLang="en-US" sz="4000" dirty="0">
                <a:solidFill>
                  <a:schemeClr val="accent2">
                    <a:lumMod val="75000"/>
                  </a:schemeClr>
                </a:solidFill>
                <a:ea typeface="ＤＦ特太ゴシック体" panose="02010609000101010101" pitchFamily="1" charset="-128"/>
              </a:rPr>
              <a:t>ひょうごつまずき状況調査</a:t>
            </a:r>
            <a:br>
              <a:rPr lang="ja-JP" altLang="en-US" sz="4000" dirty="0">
                <a:solidFill>
                  <a:schemeClr val="accent2">
                    <a:lumMod val="75000"/>
                  </a:schemeClr>
                </a:solidFill>
                <a:ea typeface="ＤＦ特太ゴシック体" panose="02010609000101010101" pitchFamily="1" charset="-128"/>
              </a:rPr>
            </a:br>
            <a:r>
              <a:rPr lang="ja-JP" altLang="en-US" sz="4000" dirty="0">
                <a:solidFill>
                  <a:schemeClr val="accent2">
                    <a:lumMod val="75000"/>
                  </a:schemeClr>
                </a:solidFill>
                <a:ea typeface="ＤＦ特太ゴシック体" panose="02010609000101010101" pitchFamily="1" charset="-128"/>
              </a:rPr>
              <a:t>　</a:t>
            </a:r>
            <a:r>
              <a:rPr lang="ja-JP" altLang="en-US" sz="4000" dirty="0" smtClean="0">
                <a:solidFill>
                  <a:schemeClr val="accent2">
                    <a:lumMod val="75000"/>
                  </a:schemeClr>
                </a:solidFill>
                <a:ea typeface="ＤＦ特太ゴシック体" panose="02010609000101010101" pitchFamily="1" charset="-128"/>
              </a:rPr>
              <a:t>　</a:t>
            </a:r>
            <a:r>
              <a:rPr lang="ja-JP" altLang="en-US" sz="4000" dirty="0">
                <a:solidFill>
                  <a:schemeClr val="accent2">
                    <a:lumMod val="75000"/>
                  </a:schemeClr>
                </a:solidFill>
                <a:ea typeface="ＤＦ特太ゴシック体" panose="02010609000101010101" pitchFamily="1" charset="-128"/>
              </a:rPr>
              <a:t>　（質問紙調査とのクロス集計）</a:t>
            </a:r>
          </a:p>
        </p:txBody>
      </p:sp>
      <p:sp>
        <p:nvSpPr>
          <p:cNvPr id="5" name="コンテンツ プレースホルダー 1"/>
          <p:cNvSpPr>
            <a:spLocks noGrp="1"/>
          </p:cNvSpPr>
          <p:nvPr>
            <p:ph idx="1"/>
          </p:nvPr>
        </p:nvSpPr>
        <p:spPr>
          <a:xfrm>
            <a:off x="395536" y="1368152"/>
            <a:ext cx="8640960" cy="5085184"/>
          </a:xfrm>
        </p:spPr>
        <p:txBody>
          <a:bodyPr>
            <a:normAutofit fontScale="92500" lnSpcReduction="10000"/>
          </a:bodyPr>
          <a:lstStyle/>
          <a:p>
            <a:pPr>
              <a:lnSpc>
                <a:spcPct val="120000"/>
              </a:lnSpc>
            </a:pPr>
            <a:r>
              <a:rPr lang="ja-JP" altLang="en-US" dirty="0">
                <a:solidFill>
                  <a:schemeClr val="accent5">
                    <a:lumMod val="20000"/>
                    <a:lumOff val="80000"/>
                  </a:schemeClr>
                </a:solidFill>
              </a:rPr>
              <a:t>話し合い活動で司会をよく</a:t>
            </a:r>
            <a:r>
              <a:rPr lang="ja-JP" altLang="en-US" dirty="0" smtClean="0">
                <a:solidFill>
                  <a:schemeClr val="accent5">
                    <a:lumMod val="20000"/>
                    <a:lumOff val="80000"/>
                  </a:schemeClr>
                </a:solidFill>
              </a:rPr>
              <a:t>している児童の</a:t>
            </a:r>
            <a:r>
              <a:rPr lang="ja-JP" altLang="en-US" dirty="0">
                <a:solidFill>
                  <a:schemeClr val="accent5">
                    <a:lumMod val="20000"/>
                    <a:lumOff val="80000"/>
                  </a:schemeClr>
                </a:solidFill>
              </a:rPr>
              <a:t>方が、それぞれの学年で平均正答率が高い。</a:t>
            </a:r>
          </a:p>
          <a:p>
            <a:pPr marL="720000" indent="-396000">
              <a:lnSpc>
                <a:spcPct val="120000"/>
              </a:lnSpc>
              <a:buNone/>
            </a:pPr>
            <a:r>
              <a:rPr lang="ja-JP" altLang="en-US" dirty="0">
                <a:solidFill>
                  <a:schemeClr val="bg1"/>
                </a:solidFill>
              </a:rPr>
              <a:t>→話し合いを進めたり、意見をまとめたりする活動をよく行う</a:t>
            </a:r>
            <a:r>
              <a:rPr lang="ja-JP" altLang="en-US" dirty="0" smtClean="0">
                <a:solidFill>
                  <a:schemeClr val="bg1"/>
                </a:solidFill>
              </a:rPr>
              <a:t>ことの重要性</a:t>
            </a:r>
            <a:endParaRPr lang="ja-JP" altLang="en-US" dirty="0">
              <a:solidFill>
                <a:schemeClr val="bg1"/>
              </a:solidFill>
            </a:endParaRPr>
          </a:p>
          <a:p>
            <a:pPr>
              <a:lnSpc>
                <a:spcPct val="120000"/>
              </a:lnSpc>
            </a:pPr>
            <a:r>
              <a:rPr lang="ja-JP" altLang="en-US" dirty="0">
                <a:solidFill>
                  <a:schemeClr val="accent5">
                    <a:lumMod val="20000"/>
                    <a:lumOff val="80000"/>
                  </a:schemeClr>
                </a:solidFill>
              </a:rPr>
              <a:t>文を書くときに、主語と述語がつながっているか、見直すようにして</a:t>
            </a:r>
            <a:r>
              <a:rPr lang="ja-JP" altLang="en-US" dirty="0" smtClean="0">
                <a:solidFill>
                  <a:schemeClr val="accent5">
                    <a:lumMod val="20000"/>
                    <a:lumOff val="80000"/>
                  </a:schemeClr>
                </a:solidFill>
              </a:rPr>
              <a:t>いる生徒</a:t>
            </a:r>
            <a:r>
              <a:rPr lang="ja-JP" altLang="en-US" dirty="0">
                <a:solidFill>
                  <a:schemeClr val="accent5">
                    <a:lumMod val="20000"/>
                    <a:lumOff val="80000"/>
                  </a:schemeClr>
                </a:solidFill>
              </a:rPr>
              <a:t>の方がそれぞれの学年で平均</a:t>
            </a:r>
            <a:r>
              <a:rPr lang="ja-JP" altLang="en-US" dirty="0" smtClean="0">
                <a:solidFill>
                  <a:schemeClr val="accent5">
                    <a:lumMod val="20000"/>
                    <a:lumOff val="80000"/>
                  </a:schemeClr>
                </a:solidFill>
              </a:rPr>
              <a:t>正答率が高い。</a:t>
            </a:r>
            <a:endParaRPr lang="en-US" altLang="ja-JP" dirty="0" smtClean="0">
              <a:solidFill>
                <a:schemeClr val="accent5">
                  <a:lumMod val="20000"/>
                  <a:lumOff val="80000"/>
                </a:schemeClr>
              </a:solidFill>
            </a:endParaRPr>
          </a:p>
          <a:p>
            <a:pPr marL="720000" indent="-396000">
              <a:lnSpc>
                <a:spcPct val="120000"/>
              </a:lnSpc>
              <a:buNone/>
            </a:pPr>
            <a:r>
              <a:rPr lang="ja-JP" altLang="en-US" dirty="0">
                <a:solidFill>
                  <a:schemeClr val="bg1"/>
                </a:solidFill>
              </a:rPr>
              <a:t>→文を書く際、主語と述語がつながっているかを意識することの必要性</a:t>
            </a:r>
          </a:p>
        </p:txBody>
      </p:sp>
    </p:spTree>
    <p:extLst>
      <p:ext uri="{BB962C8B-B14F-4D97-AF65-F5344CB8AC3E}">
        <p14:creationId xmlns:p14="http://schemas.microsoft.com/office/powerpoint/2010/main" val="3982132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29796" y="836712"/>
            <a:ext cx="8712968" cy="5832648"/>
          </a:xfrm>
          <a:prstGeom prst="foldedCorner">
            <a:avLst>
              <a:gd name="adj" fmla="val 10657"/>
            </a:avLst>
          </a:prstGeom>
          <a:solidFill>
            <a:srgbClr val="FFCC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 name="正方形/長方形 6"/>
          <p:cNvSpPr/>
          <p:nvPr/>
        </p:nvSpPr>
        <p:spPr>
          <a:xfrm>
            <a:off x="366976" y="1196752"/>
            <a:ext cx="8381488" cy="4680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 name="タイトル 1"/>
          <p:cNvSpPr>
            <a:spLocks noGrp="1"/>
          </p:cNvSpPr>
          <p:nvPr>
            <p:ph type="title"/>
          </p:nvPr>
        </p:nvSpPr>
        <p:spPr>
          <a:xfrm>
            <a:off x="107504" y="44624"/>
            <a:ext cx="6264696" cy="778098"/>
          </a:xfrm>
        </p:spPr>
        <p:txBody>
          <a:bodyPr vert="horz" lIns="91440" tIns="45720" rIns="91440" bIns="45720" rtlCol="0" anchor="ctr">
            <a:normAutofit fontScale="90000"/>
          </a:bodyPr>
          <a:lstStyle/>
          <a:p>
            <a:pPr algn="l"/>
            <a:r>
              <a:rPr lang="ja-JP" altLang="en-US" sz="4000" dirty="0" smtClean="0">
                <a:solidFill>
                  <a:schemeClr val="accent2">
                    <a:lumMod val="75000"/>
                  </a:schemeClr>
                </a:solidFill>
                <a:ea typeface="ＤＦ特太ゴシック体" panose="02010609000101010101" pitchFamily="1" charset="-128"/>
              </a:rPr>
              <a:t>つまずきポイント（小学校）</a:t>
            </a:r>
            <a:endParaRPr lang="ja-JP" altLang="en-US" sz="4000" dirty="0">
              <a:solidFill>
                <a:schemeClr val="accent2">
                  <a:lumMod val="75000"/>
                </a:schemeClr>
              </a:solidFill>
              <a:ea typeface="ＤＦ特太ゴシック体" panose="02010609000101010101" pitchFamily="1" charset="-128"/>
            </a:endParaRPr>
          </a:p>
        </p:txBody>
      </p:sp>
      <p:sp>
        <p:nvSpPr>
          <p:cNvPr id="6" name="テキスト ボックス 5"/>
          <p:cNvSpPr txBox="1"/>
          <p:nvPr/>
        </p:nvSpPr>
        <p:spPr>
          <a:xfrm>
            <a:off x="251520" y="1700803"/>
            <a:ext cx="8568952" cy="3816429"/>
          </a:xfrm>
          <a:prstGeom prst="rect">
            <a:avLst/>
          </a:prstGeom>
          <a:noFill/>
        </p:spPr>
        <p:txBody>
          <a:bodyPr wrap="square" rtlCol="0">
            <a:spAutoFit/>
          </a:bodyPr>
          <a:lstStyle/>
          <a:p>
            <a:pPr indent="-504000"/>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3200" dirty="0">
                <a:latin typeface="HG丸ｺﾞｼｯｸM-PRO" panose="020F0600000000000000" pitchFamily="50" charset="-128"/>
                <a:ea typeface="HG丸ｺﾞｼｯｸM-PRO" panose="020F0600000000000000" pitchFamily="50" charset="-128"/>
              </a:rPr>
              <a:t>①自分の考えをもつ</a:t>
            </a:r>
            <a:r>
              <a:rPr lang="ja-JP" altLang="en-US" sz="3200" dirty="0" smtClean="0">
                <a:latin typeface="HG丸ｺﾞｼｯｸM-PRO" panose="020F0600000000000000" pitchFamily="50" charset="-128"/>
                <a:ea typeface="HG丸ｺﾞｼｯｸM-PRO" panose="020F0600000000000000" pitchFamily="50" charset="-128"/>
              </a:rPr>
              <a:t>こと</a:t>
            </a:r>
            <a:endParaRPr lang="en-US" altLang="ja-JP" sz="32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3200" dirty="0">
                <a:latin typeface="HG丸ｺﾞｼｯｸM-PRO" panose="020F0600000000000000" pitchFamily="50" charset="-128"/>
                <a:ea typeface="HG丸ｺﾞｼｯｸM-PRO" panose="020F0600000000000000" pitchFamily="50" charset="-128"/>
              </a:rPr>
              <a:t>②目的と表現の関係をとらえること</a:t>
            </a:r>
            <a:endParaRPr lang="en-US" altLang="ja-JP" sz="3200" dirty="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3200" dirty="0">
                <a:latin typeface="HG丸ｺﾞｼｯｸM-PRO" panose="020F0600000000000000" pitchFamily="50" charset="-128"/>
                <a:ea typeface="HG丸ｺﾞｼｯｸM-PRO" panose="020F0600000000000000" pitchFamily="50" charset="-128"/>
              </a:rPr>
              <a:t>③文や文章の構成・構造をとらえる</a:t>
            </a:r>
            <a:r>
              <a:rPr lang="ja-JP" altLang="en-US" sz="3200" dirty="0" smtClean="0">
                <a:latin typeface="HG丸ｺﾞｼｯｸM-PRO" panose="020F0600000000000000" pitchFamily="50" charset="-128"/>
                <a:ea typeface="HG丸ｺﾞｼｯｸM-PRO" panose="020F0600000000000000" pitchFamily="50" charset="-128"/>
              </a:rPr>
              <a:t>こと</a:t>
            </a:r>
            <a:endParaRPr lang="en-US" altLang="ja-JP" sz="32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3200" dirty="0">
                <a:latin typeface="HG丸ｺﾞｼｯｸM-PRO" panose="020F0600000000000000" pitchFamily="50" charset="-128"/>
                <a:ea typeface="HG丸ｺﾞｼｯｸM-PRO" panose="020F0600000000000000" pitchFamily="50" charset="-128"/>
              </a:rPr>
              <a:t>④文章の要旨・主題をとらえる</a:t>
            </a:r>
            <a:r>
              <a:rPr lang="ja-JP" altLang="en-US" sz="3200" dirty="0" smtClean="0">
                <a:latin typeface="HG丸ｺﾞｼｯｸM-PRO" panose="020F0600000000000000" pitchFamily="50" charset="-128"/>
                <a:ea typeface="HG丸ｺﾞｼｯｸM-PRO" panose="020F0600000000000000" pitchFamily="50" charset="-128"/>
              </a:rPr>
              <a:t>こと</a:t>
            </a:r>
            <a:endParaRPr lang="en-US" altLang="ja-JP" sz="3200" dirty="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3200" dirty="0">
                <a:latin typeface="HG丸ｺﾞｼｯｸM-PRO" panose="020F0600000000000000" pitchFamily="50" charset="-128"/>
                <a:ea typeface="HG丸ｺﾞｼｯｸM-PRO" panose="020F0600000000000000" pitchFamily="50" charset="-128"/>
              </a:rPr>
              <a:t>⑤目的や意図を意識して書く</a:t>
            </a:r>
            <a:r>
              <a:rPr lang="ja-JP" altLang="en-US" sz="3200" dirty="0" smtClean="0">
                <a:latin typeface="HG丸ｺﾞｼｯｸM-PRO" panose="020F0600000000000000" pitchFamily="50" charset="-128"/>
                <a:ea typeface="HG丸ｺﾞｼｯｸM-PRO" panose="020F0600000000000000" pitchFamily="50" charset="-128"/>
              </a:rPr>
              <a:t>こと</a:t>
            </a:r>
            <a:endParaRPr lang="en-US" altLang="ja-JP" sz="32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3200" dirty="0">
                <a:latin typeface="HG丸ｺﾞｼｯｸM-PRO" panose="020F0600000000000000" pitchFamily="50" charset="-128"/>
                <a:ea typeface="HG丸ｺﾞｼｯｸM-PRO" panose="020F0600000000000000" pitchFamily="50" charset="-128"/>
              </a:rPr>
              <a:t>　⑥共通点や相違点を意識すること</a:t>
            </a:r>
          </a:p>
        </p:txBody>
      </p:sp>
    </p:spTree>
    <p:extLst>
      <p:ext uri="{BB962C8B-B14F-4D97-AF65-F5344CB8AC3E}">
        <p14:creationId xmlns:p14="http://schemas.microsoft.com/office/powerpoint/2010/main" val="4126553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29796" y="836712"/>
            <a:ext cx="8712968" cy="5832648"/>
          </a:xfrm>
          <a:prstGeom prst="foldedCorner">
            <a:avLst>
              <a:gd name="adj" fmla="val 1065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 name="正方形/長方形 6"/>
          <p:cNvSpPr/>
          <p:nvPr/>
        </p:nvSpPr>
        <p:spPr>
          <a:xfrm>
            <a:off x="366976" y="1052737"/>
            <a:ext cx="8381488" cy="4752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a:spLocks noGrp="1"/>
          </p:cNvSpPr>
          <p:nvPr>
            <p:ph type="title"/>
          </p:nvPr>
        </p:nvSpPr>
        <p:spPr>
          <a:xfrm>
            <a:off x="107504" y="44624"/>
            <a:ext cx="6264696" cy="778098"/>
          </a:xfrm>
        </p:spPr>
        <p:txBody>
          <a:bodyPr vert="horz" lIns="91440" tIns="45720" rIns="91440" bIns="45720" rtlCol="0" anchor="ctr">
            <a:normAutofit fontScale="90000"/>
          </a:bodyPr>
          <a:lstStyle/>
          <a:p>
            <a:pPr algn="l"/>
            <a:r>
              <a:rPr lang="ja-JP" altLang="en-US" sz="4000" dirty="0" smtClean="0">
                <a:solidFill>
                  <a:schemeClr val="accent2">
                    <a:lumMod val="75000"/>
                  </a:schemeClr>
                </a:solidFill>
                <a:ea typeface="ＤＦ特太ゴシック体" panose="02010609000101010101" pitchFamily="1" charset="-128"/>
              </a:rPr>
              <a:t>つまずきポイント（中学校）</a:t>
            </a:r>
            <a:endParaRPr lang="ja-JP" altLang="en-US" sz="4000" dirty="0">
              <a:solidFill>
                <a:schemeClr val="accent2">
                  <a:lumMod val="75000"/>
                </a:schemeClr>
              </a:solidFill>
              <a:ea typeface="ＤＦ特太ゴシック体" panose="02010609000101010101" pitchFamily="1" charset="-128"/>
            </a:endParaRPr>
          </a:p>
        </p:txBody>
      </p:sp>
      <p:sp>
        <p:nvSpPr>
          <p:cNvPr id="6" name="テキスト ボックス 5"/>
          <p:cNvSpPr txBox="1"/>
          <p:nvPr/>
        </p:nvSpPr>
        <p:spPr>
          <a:xfrm>
            <a:off x="301804" y="1628795"/>
            <a:ext cx="8568952" cy="3816429"/>
          </a:xfrm>
          <a:prstGeom prst="rect">
            <a:avLst/>
          </a:prstGeom>
          <a:noFill/>
        </p:spPr>
        <p:txBody>
          <a:bodyPr wrap="square" rtlCol="0">
            <a:spAutoFit/>
          </a:bodyPr>
          <a:lstStyle/>
          <a:p>
            <a:pPr indent="-504000"/>
            <a:r>
              <a:rPr lang="ja-JP" altLang="en-US" sz="3200" dirty="0">
                <a:latin typeface="HG丸ｺﾞｼｯｸM-PRO" panose="020F0600000000000000" pitchFamily="50" charset="-128"/>
                <a:ea typeface="HG丸ｺﾞｼｯｸM-PRO" panose="020F0600000000000000" pitchFamily="50" charset="-128"/>
              </a:rPr>
              <a:t>　①自分の考えをもつ</a:t>
            </a:r>
            <a:r>
              <a:rPr lang="ja-JP" altLang="en-US" sz="3200" dirty="0" smtClean="0">
                <a:latin typeface="HG丸ｺﾞｼｯｸM-PRO" panose="020F0600000000000000" pitchFamily="50" charset="-128"/>
                <a:ea typeface="HG丸ｺﾞｼｯｸM-PRO" panose="020F0600000000000000" pitchFamily="50" charset="-128"/>
              </a:rPr>
              <a:t>こと</a:t>
            </a:r>
            <a:endParaRPr lang="en-US" altLang="ja-JP" sz="32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3200" dirty="0">
                <a:latin typeface="HG丸ｺﾞｼｯｸM-PRO" panose="020F0600000000000000" pitchFamily="50" charset="-128"/>
                <a:ea typeface="HG丸ｺﾞｼｯｸM-PRO" panose="020F0600000000000000" pitchFamily="50" charset="-128"/>
              </a:rPr>
              <a:t>　②日常生活や社会生活と結び付ける</a:t>
            </a:r>
            <a:r>
              <a:rPr lang="ja-JP" altLang="en-US" sz="3200" dirty="0" smtClean="0">
                <a:latin typeface="HG丸ｺﾞｼｯｸM-PRO" panose="020F0600000000000000" pitchFamily="50" charset="-128"/>
                <a:ea typeface="HG丸ｺﾞｼｯｸM-PRO" panose="020F0600000000000000" pitchFamily="50" charset="-128"/>
              </a:rPr>
              <a:t>こと</a:t>
            </a:r>
            <a:endParaRPr lang="en-US" altLang="ja-JP" sz="32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3200" dirty="0">
                <a:latin typeface="HG丸ｺﾞｼｯｸM-PRO" panose="020F0600000000000000" pitchFamily="50" charset="-128"/>
                <a:ea typeface="HG丸ｺﾞｼｯｸM-PRO" panose="020F0600000000000000" pitchFamily="50" charset="-128"/>
              </a:rPr>
              <a:t>　③語感や語彙を豊かにする</a:t>
            </a:r>
            <a:r>
              <a:rPr lang="ja-JP" altLang="en-US" sz="3200" dirty="0" smtClean="0">
                <a:latin typeface="HG丸ｺﾞｼｯｸM-PRO" panose="020F0600000000000000" pitchFamily="50" charset="-128"/>
                <a:ea typeface="HG丸ｺﾞｼｯｸM-PRO" panose="020F0600000000000000" pitchFamily="50" charset="-128"/>
              </a:rPr>
              <a:t>こと</a:t>
            </a:r>
            <a:endParaRPr lang="en-US" altLang="ja-JP" sz="32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3200" dirty="0">
                <a:latin typeface="HG丸ｺﾞｼｯｸM-PRO" panose="020F0600000000000000" pitchFamily="50" charset="-128"/>
                <a:ea typeface="HG丸ｺﾞｼｯｸM-PRO" panose="020F0600000000000000" pitchFamily="50" charset="-128"/>
              </a:rPr>
              <a:t>　④複数の条件を踏まえて書くこと</a:t>
            </a:r>
            <a:endParaRPr lang="en-US" altLang="ja-JP" sz="3200" dirty="0" smtClean="0">
              <a:latin typeface="HG丸ｺﾞｼｯｸM-PRO" panose="020F0600000000000000" pitchFamily="50" charset="-128"/>
              <a:ea typeface="HG丸ｺﾞｼｯｸM-PRO" panose="020F0600000000000000" pitchFamily="50" charset="-128"/>
            </a:endParaRPr>
          </a:p>
          <a:p>
            <a:pPr indent="-457200">
              <a:spcBef>
                <a:spcPts val="1200"/>
              </a:spcBef>
            </a:pPr>
            <a:r>
              <a:rPr lang="ja-JP" altLang="en-US" sz="3200" dirty="0">
                <a:latin typeface="HG丸ｺﾞｼｯｸM-PRO" panose="020F0600000000000000" pitchFamily="50" charset="-128"/>
                <a:ea typeface="HG丸ｺﾞｼｯｸM-PRO" panose="020F0600000000000000" pitchFamily="50" charset="-128"/>
              </a:rPr>
              <a:t>　⑤文章からキーワードを見つけること</a:t>
            </a:r>
            <a:endParaRPr lang="en-US" altLang="ja-JP" sz="3200" dirty="0" smtClean="0">
              <a:latin typeface="HG丸ｺﾞｼｯｸM-PRO" panose="020F0600000000000000" pitchFamily="50" charset="-128"/>
              <a:ea typeface="HG丸ｺﾞｼｯｸM-PRO" panose="020F0600000000000000" pitchFamily="50" charset="-128"/>
            </a:endParaRPr>
          </a:p>
          <a:p>
            <a:pPr indent="-457200">
              <a:spcBef>
                <a:spcPts val="1200"/>
              </a:spcBef>
            </a:pPr>
            <a:endParaRPr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7262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3071</Words>
  <Application>Microsoft Office PowerPoint</Application>
  <PresentationFormat>画面に合わせる (4:3)</PresentationFormat>
  <Paragraphs>266</Paragraphs>
  <Slides>25</Slides>
  <Notes>25</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「ひょうごつまずきポイント指導事例集」の活用について</vt:lpstr>
      <vt:lpstr>はじめに</vt:lpstr>
      <vt:lpstr>作成にあたって</vt:lpstr>
      <vt:lpstr>ひょうごつまずき状況調査</vt:lpstr>
      <vt:lpstr>ひょうごつまずき状況調査 　　　　（結果に見られる主な課題）</vt:lpstr>
      <vt:lpstr>ひょうごつまずき状況調査 　　　　　　　　　　（領域別の課題）</vt:lpstr>
      <vt:lpstr>ひょうごつまずき状況調査 　　　（質問紙調査とのクロス集計）</vt:lpstr>
      <vt:lpstr>つまずきポイント（小学校）</vt:lpstr>
      <vt:lpstr>つまずきポイント（中学校）</vt:lpstr>
      <vt:lpstr>指導事例集 　　（３ページ）</vt:lpstr>
      <vt:lpstr>領域ごとのつまずき・系統</vt:lpstr>
      <vt:lpstr>ひょうごつまずきポイント指導事例集</vt:lpstr>
      <vt:lpstr>ひょうごつまずきポイント指導事例集</vt:lpstr>
      <vt:lpstr>指導事例集の構成</vt:lpstr>
      <vt:lpstr>指導事例集の構成</vt:lpstr>
      <vt:lpstr>指導事例集の構成</vt:lpstr>
      <vt:lpstr>事例ページ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「ひょうごつまずきポイント指導事例集」の活用について</dc:title>
  <dc:creator>兵庫県</dc:creator>
  <cp:lastModifiedBy>兵庫県</cp:lastModifiedBy>
  <cp:revision>38</cp:revision>
  <cp:lastPrinted>2017-07-28T05:19:49Z</cp:lastPrinted>
  <dcterms:created xsi:type="dcterms:W3CDTF">2017-06-09T04:10:31Z</dcterms:created>
  <dcterms:modified xsi:type="dcterms:W3CDTF">2017-07-28T06:15:43Z</dcterms:modified>
</cp:coreProperties>
</file>