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B38A1-75C9-4AA0-9276-BC10F537E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79254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72B03-19B8-4DD3-A02C-2E475BCD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55068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72B03-19B8-4DD3-A02C-2E475BCD2E5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12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25DFC-CD2B-4C60-880D-B2D0A4B1D0C6}" type="datetimeFigureOut">
              <a:rPr kumimoji="1" lang="ja-JP" altLang="en-US" smtClean="0"/>
              <a:pPr/>
              <a:t>2018/1/25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EB445-3FA7-4623-9EFE-836ED4A484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276872"/>
            <a:ext cx="5184576" cy="864096"/>
          </a:xfrm>
          <a:prstGeom prst="rect">
            <a:avLst/>
          </a:prstGeom>
          <a:noFill/>
        </p:spPr>
      </p:pic>
      <p:sp>
        <p:nvSpPr>
          <p:cNvPr id="4" name="テキスト ボックス 3"/>
          <p:cNvSpPr txBox="1"/>
          <p:nvPr/>
        </p:nvSpPr>
        <p:spPr>
          <a:xfrm>
            <a:off x="2195736" y="332656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latin typeface="Script MT Bold" pitchFamily="66" charset="0"/>
              </a:rPr>
              <a:t>Y</a:t>
            </a:r>
            <a:r>
              <a:rPr kumimoji="1" lang="ja-JP" altLang="en-US" sz="3200" dirty="0" smtClean="0"/>
              <a:t>＝</a:t>
            </a:r>
            <a:r>
              <a:rPr kumimoji="1" lang="en-US" altLang="ja-JP" sz="3200" dirty="0" err="1" smtClean="0">
                <a:latin typeface="Century Gothic" pitchFamily="34" charset="0"/>
              </a:rPr>
              <a:t>a</a:t>
            </a:r>
            <a:r>
              <a:rPr kumimoji="1" lang="en-US" altLang="ja-JP" sz="3200" dirty="0" err="1" smtClean="0">
                <a:latin typeface="Script MT Bold" pitchFamily="66" charset="0"/>
              </a:rPr>
              <a:t>X</a:t>
            </a:r>
            <a:r>
              <a:rPr kumimoji="1" lang="ja-JP" altLang="en-US" sz="3200" baseline="30000" dirty="0" smtClean="0"/>
              <a:t>２</a:t>
            </a:r>
            <a:r>
              <a:rPr kumimoji="1" lang="ja-JP" altLang="en-US" sz="3200" dirty="0" smtClean="0"/>
              <a:t>の変化の割合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602128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変化の割合</a:t>
            </a:r>
            <a:r>
              <a:rPr kumimoji="1" lang="ja-JP" altLang="en-US" sz="2000" dirty="0" smtClean="0"/>
              <a:t>＝</a:t>
            </a:r>
            <a:endParaRPr kumimoji="1" lang="ja-JP" altLang="en-US" sz="20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1907704" y="6237312"/>
            <a:ext cx="15121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195736" y="587727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の増加量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95736" y="623731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の増加量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07704" y="587727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Script MT Bold" pitchFamily="66" charset="0"/>
              </a:rPr>
              <a:t>Y</a:t>
            </a:r>
            <a:endParaRPr kumimoji="1" lang="ja-JP" altLang="en-US" sz="2000" dirty="0">
              <a:latin typeface="Script MT Bold" pitchFamily="66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07704" y="623731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Script MT Bold" pitchFamily="66" charset="0"/>
              </a:rPr>
              <a:t>X</a:t>
            </a:r>
            <a:endParaRPr kumimoji="1" lang="ja-JP" altLang="en-US" sz="2000" dirty="0">
              <a:latin typeface="Script MT Bold" pitchFamily="66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98072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一次関数の場合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55776" y="98072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Script MT Bold" pitchFamily="66" charset="0"/>
              </a:rPr>
              <a:t>Y</a:t>
            </a:r>
            <a:r>
              <a:rPr kumimoji="1" lang="ja-JP" altLang="en-US" sz="2000" b="1" dirty="0" smtClean="0"/>
              <a:t>＝２</a:t>
            </a:r>
            <a:r>
              <a:rPr kumimoji="1" lang="en-US" altLang="ja-JP" sz="2000" b="1" dirty="0" smtClean="0">
                <a:latin typeface="Script MT Bold" pitchFamily="66" charset="0"/>
              </a:rPr>
              <a:t>X</a:t>
            </a:r>
            <a:r>
              <a:rPr kumimoji="1" lang="ja-JP" altLang="en-US" sz="2000" b="1" dirty="0" smtClean="0"/>
              <a:t>－１</a:t>
            </a:r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67944" y="980728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Script MT Bold" pitchFamily="66" charset="0"/>
              </a:rPr>
              <a:t>Y</a:t>
            </a:r>
            <a:r>
              <a:rPr kumimoji="1" lang="ja-JP" altLang="en-US" sz="2000" b="1" dirty="0" smtClean="0"/>
              <a:t>＝２</a:t>
            </a:r>
            <a:r>
              <a:rPr kumimoji="1" lang="en-US" altLang="ja-JP" sz="2000" b="1" dirty="0" smtClean="0"/>
              <a:t>×</a:t>
            </a:r>
            <a:r>
              <a:rPr kumimoji="1" lang="ja-JP" altLang="en-US" sz="2000" b="1" dirty="0" smtClean="0"/>
              <a:t>（　　　　）－１</a:t>
            </a:r>
            <a:endParaRPr kumimoji="1"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15616" y="270892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－１</a:t>
            </a:r>
            <a:endParaRPr kumimoji="1"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91880" y="27089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５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71800" y="27089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３</a:t>
            </a:r>
            <a:endParaRPr kumimoji="1" lang="ja-JP" altLang="en-US" sz="200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32040" y="27089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９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11960" y="27089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７</a:t>
            </a:r>
            <a:endParaRPr kumimoji="1" lang="ja-JP" altLang="en-US" sz="2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79712" y="27089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１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51720" y="141277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X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51720" y="371703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Y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7544" y="472514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Script MT Bold" pitchFamily="66" charset="0"/>
              </a:rPr>
              <a:t>（　　　　，　　　　）</a:t>
            </a:r>
            <a:endParaRPr kumimoji="1" lang="ja-JP" altLang="en-US" dirty="0"/>
          </a:p>
        </p:txBody>
      </p:sp>
      <p:sp>
        <p:nvSpPr>
          <p:cNvPr id="28" name="右矢印 27"/>
          <p:cNvSpPr/>
          <p:nvPr/>
        </p:nvSpPr>
        <p:spPr>
          <a:xfrm>
            <a:off x="2339752" y="4869160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31840" y="472514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Script MT Bold" pitchFamily="66" charset="0"/>
              </a:rPr>
              <a:t>（　　　　，　　　　）</a:t>
            </a:r>
            <a:endParaRPr kumimoji="1" lang="ja-JP" altLang="en-US" dirty="0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1844824"/>
            <a:ext cx="2592288" cy="4435147"/>
          </a:xfrm>
          <a:prstGeom prst="rect">
            <a:avLst/>
          </a:prstGeom>
          <a:noFill/>
        </p:spPr>
      </p:pic>
      <p:sp>
        <p:nvSpPr>
          <p:cNvPr id="33" name="テキスト ボックス 32"/>
          <p:cNvSpPr txBox="1"/>
          <p:nvPr/>
        </p:nvSpPr>
        <p:spPr>
          <a:xfrm>
            <a:off x="3419872" y="60212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＝</a:t>
            </a:r>
            <a:endParaRPr kumimoji="1" lang="ja-JP" altLang="en-US" sz="2000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3851920" y="6237312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427984" y="60212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＝</a:t>
            </a:r>
            <a:endParaRPr kumimoji="1"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932040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５</a:t>
            </a:r>
            <a:endParaRPr kumimoji="1" lang="ja-JP" altLang="en-US" sz="2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211960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４</a:t>
            </a:r>
            <a:endParaRPr kumimoji="1" lang="ja-JP" altLang="en-US" sz="20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491880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３</a:t>
            </a:r>
            <a:endParaRPr kumimoji="1" lang="ja-JP" altLang="en-US" sz="2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771800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979712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259632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０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364088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５</a:t>
            </a:r>
            <a:endParaRPr kumimoji="1" lang="ja-JP" altLang="en-US" sz="20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364088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４</a:t>
            </a:r>
            <a:endParaRPr kumimoji="1" lang="ja-JP" altLang="en-US" sz="20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364088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３</a:t>
            </a:r>
            <a:endParaRPr kumimoji="1" lang="ja-JP" altLang="en-US" sz="20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364088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364088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364088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０</a:t>
            </a:r>
            <a:endParaRPr kumimoji="1" lang="ja-JP" altLang="en-US" sz="2000" dirty="0"/>
          </a:p>
        </p:txBody>
      </p:sp>
      <p:cxnSp>
        <p:nvCxnSpPr>
          <p:cNvPr id="59" name="直線コネクタ 58"/>
          <p:cNvCxnSpPr/>
          <p:nvPr/>
        </p:nvCxnSpPr>
        <p:spPr>
          <a:xfrm flipH="1">
            <a:off x="6012160" y="1844824"/>
            <a:ext cx="2232248" cy="43924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1619672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１</a:t>
            </a:r>
            <a:endParaRPr kumimoji="1" lang="ja-JP" altLang="en-US" sz="20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67" name="円/楕円 66"/>
          <p:cNvSpPr/>
          <p:nvPr/>
        </p:nvSpPr>
        <p:spPr>
          <a:xfrm>
            <a:off x="6300192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6660232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7020272" y="400506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円/楕円 69"/>
          <p:cNvSpPr/>
          <p:nvPr/>
        </p:nvSpPr>
        <p:spPr>
          <a:xfrm>
            <a:off x="7452320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>
            <a:off x="7812360" y="249289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619672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３</a:t>
            </a:r>
            <a:endParaRPr kumimoji="1" lang="ja-JP" altLang="en-US" sz="2000" b="1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619672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５</a:t>
            </a:r>
            <a:endParaRPr kumimoji="1" lang="ja-JP" altLang="en-US" sz="20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３</a:t>
            </a:r>
            <a:endParaRPr kumimoji="1" lang="ja-JP" altLang="en-US" sz="20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619672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７</a:t>
            </a:r>
            <a:endParaRPr kumimoji="1" lang="ja-JP" altLang="en-US" sz="2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４</a:t>
            </a:r>
            <a:endParaRPr kumimoji="1" lang="ja-JP" altLang="en-US" sz="20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619672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９</a:t>
            </a:r>
            <a:endParaRPr kumimoji="1" lang="ja-JP" altLang="en-US" sz="20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５</a:t>
            </a:r>
            <a:endParaRPr kumimoji="1" lang="ja-JP" altLang="en-US" sz="2000" dirty="0"/>
          </a:p>
        </p:txBody>
      </p:sp>
      <p:sp>
        <p:nvSpPr>
          <p:cNvPr id="80" name="正方形/長方形 79"/>
          <p:cNvSpPr/>
          <p:nvPr/>
        </p:nvSpPr>
        <p:spPr>
          <a:xfrm>
            <a:off x="1907704" y="2204864"/>
            <a:ext cx="504056" cy="10081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2699792" y="2204864"/>
            <a:ext cx="504056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下カーブ矢印 90"/>
          <p:cNvSpPr/>
          <p:nvPr/>
        </p:nvSpPr>
        <p:spPr>
          <a:xfrm>
            <a:off x="2123728" y="1988840"/>
            <a:ext cx="864096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419872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211960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３</a:t>
            </a:r>
            <a:endParaRPr kumimoji="1" lang="ja-JP" altLang="en-US" sz="2000" b="1" dirty="0"/>
          </a:p>
        </p:txBody>
      </p:sp>
      <p:sp>
        <p:nvSpPr>
          <p:cNvPr id="94" name="上カーブ矢印 93"/>
          <p:cNvSpPr/>
          <p:nvPr/>
        </p:nvSpPr>
        <p:spPr>
          <a:xfrm>
            <a:off x="2123728" y="3140968"/>
            <a:ext cx="864096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267744" y="162880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267744" y="342900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82" name="上カーブ矢印 81"/>
          <p:cNvSpPr/>
          <p:nvPr/>
        </p:nvSpPr>
        <p:spPr>
          <a:xfrm>
            <a:off x="899592" y="5085184"/>
            <a:ext cx="2664296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3" name="下カーブ矢印 82"/>
          <p:cNvSpPr/>
          <p:nvPr/>
        </p:nvSpPr>
        <p:spPr>
          <a:xfrm>
            <a:off x="1691680" y="4581128"/>
            <a:ext cx="2736304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403648" y="530120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X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483768" y="522920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195736" y="422108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Y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275856" y="414908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88" name="二等辺三角形 87"/>
          <p:cNvSpPr/>
          <p:nvPr/>
        </p:nvSpPr>
        <p:spPr>
          <a:xfrm>
            <a:off x="6372200" y="4797152"/>
            <a:ext cx="360040" cy="720080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012160" y="558924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70C0"/>
                </a:solidFill>
                <a:latin typeface="Script MT Bold" pitchFamily="66" charset="0"/>
              </a:rPr>
              <a:t>X</a:t>
            </a:r>
            <a:r>
              <a:rPr kumimoji="1" lang="ja-JP" altLang="en-US" sz="1600" b="1" dirty="0" smtClean="0">
                <a:solidFill>
                  <a:srgbClr val="0070C0"/>
                </a:solidFill>
              </a:rPr>
              <a:t>の増加量（＋１）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732240" y="501317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B050"/>
                </a:solidFill>
                <a:latin typeface="Script MT Bold" pitchFamily="66" charset="0"/>
              </a:rPr>
              <a:t>Y</a:t>
            </a:r>
            <a:r>
              <a:rPr kumimoji="1" lang="ja-JP" altLang="en-US" sz="1600" b="1" dirty="0" smtClean="0">
                <a:solidFill>
                  <a:srgbClr val="00B050"/>
                </a:solidFill>
              </a:rPr>
              <a:t>の増加量（＋２）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292080" y="4581128"/>
            <a:ext cx="1440160" cy="1010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変化の割合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（直線の傾き）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Script MT Bold" pitchFamily="66" charset="0"/>
              </a:rPr>
              <a:t>２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（  　＝２）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１</a:t>
            </a:r>
            <a:endParaRPr kumimoji="1" lang="ja-JP" altLang="en-US" sz="16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97" name="直線コネクタ 96"/>
          <p:cNvCxnSpPr>
            <a:stCxn id="88" idx="2"/>
          </p:cNvCxnSpPr>
          <p:nvPr/>
        </p:nvCxnSpPr>
        <p:spPr>
          <a:xfrm>
            <a:off x="6372200" y="5517232"/>
            <a:ext cx="36004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stCxn id="88" idx="0"/>
          </p:cNvCxnSpPr>
          <p:nvPr/>
        </p:nvCxnSpPr>
        <p:spPr>
          <a:xfrm>
            <a:off x="6732240" y="4797152"/>
            <a:ext cx="0" cy="72008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stCxn id="88" idx="0"/>
            <a:endCxn id="88" idx="2"/>
          </p:cNvCxnSpPr>
          <p:nvPr/>
        </p:nvCxnSpPr>
        <p:spPr>
          <a:xfrm flipH="1">
            <a:off x="6372200" y="4797152"/>
            <a:ext cx="360040" cy="7200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正方形/長方形 102"/>
          <p:cNvSpPr/>
          <p:nvPr/>
        </p:nvSpPr>
        <p:spPr>
          <a:xfrm>
            <a:off x="3419872" y="2204864"/>
            <a:ext cx="504056" cy="10081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正方形/長方形 103"/>
          <p:cNvSpPr/>
          <p:nvPr/>
        </p:nvSpPr>
        <p:spPr>
          <a:xfrm>
            <a:off x="4860032" y="2204864"/>
            <a:ext cx="495672" cy="9997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下カーブ矢印 104"/>
          <p:cNvSpPr/>
          <p:nvPr/>
        </p:nvSpPr>
        <p:spPr>
          <a:xfrm>
            <a:off x="3707904" y="1988840"/>
            <a:ext cx="1440160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779912" y="623731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779912" y="580526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108" name="上カーブ矢印 107"/>
          <p:cNvSpPr/>
          <p:nvPr/>
        </p:nvSpPr>
        <p:spPr>
          <a:xfrm>
            <a:off x="3707904" y="3140968"/>
            <a:ext cx="1440160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923928" y="141277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X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139952" y="162880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851920" y="371703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Y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067944" y="342900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４</a:t>
            </a:r>
            <a:endParaRPr kumimoji="1" lang="ja-JP" altLang="en-US" sz="2000" dirty="0"/>
          </a:p>
        </p:txBody>
      </p:sp>
      <p:sp>
        <p:nvSpPr>
          <p:cNvPr id="113" name="二等辺三角形 112"/>
          <p:cNvSpPr/>
          <p:nvPr/>
        </p:nvSpPr>
        <p:spPr>
          <a:xfrm>
            <a:off x="7092280" y="2564904"/>
            <a:ext cx="792088" cy="1512168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コネクタ 113"/>
          <p:cNvCxnSpPr>
            <a:endCxn id="113" idx="3"/>
          </p:cNvCxnSpPr>
          <p:nvPr/>
        </p:nvCxnSpPr>
        <p:spPr>
          <a:xfrm>
            <a:off x="7092280" y="4077072"/>
            <a:ext cx="79208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>
            <a:stCxn id="113" idx="0"/>
          </p:cNvCxnSpPr>
          <p:nvPr/>
        </p:nvCxnSpPr>
        <p:spPr>
          <a:xfrm>
            <a:off x="7884368" y="2564904"/>
            <a:ext cx="0" cy="151216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 flipH="1">
            <a:off x="7092280" y="2564904"/>
            <a:ext cx="792088" cy="151216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テキスト ボックス 119"/>
          <p:cNvSpPr txBox="1"/>
          <p:nvPr/>
        </p:nvSpPr>
        <p:spPr>
          <a:xfrm>
            <a:off x="6732240" y="414908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70C0"/>
                </a:solidFill>
                <a:latin typeface="Script MT Bold" pitchFamily="66" charset="0"/>
              </a:rPr>
              <a:t>X</a:t>
            </a:r>
            <a:r>
              <a:rPr kumimoji="1" lang="ja-JP" altLang="en-US" sz="1600" b="1" dirty="0" smtClean="0">
                <a:solidFill>
                  <a:srgbClr val="0070C0"/>
                </a:solidFill>
              </a:rPr>
              <a:t>の増加量（＋２）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7919864" y="306896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B050"/>
                </a:solidFill>
                <a:latin typeface="Script MT Bold" pitchFamily="66" charset="0"/>
              </a:rPr>
              <a:t>Y</a:t>
            </a:r>
            <a:r>
              <a:rPr kumimoji="1" lang="ja-JP" altLang="en-US" sz="1600" b="1" dirty="0" smtClean="0">
                <a:solidFill>
                  <a:srgbClr val="00B050"/>
                </a:solidFill>
              </a:rPr>
              <a:t>の増加量</a:t>
            </a:r>
            <a:endParaRPr kumimoji="1" lang="en-US" altLang="ja-JP" sz="1600" b="1" dirty="0" smtClean="0">
              <a:solidFill>
                <a:srgbClr val="00B050"/>
              </a:solidFill>
            </a:endParaRPr>
          </a:p>
          <a:p>
            <a:r>
              <a:rPr kumimoji="1" lang="ja-JP" altLang="en-US" sz="1600" b="1" dirty="0" smtClean="0">
                <a:solidFill>
                  <a:srgbClr val="00B050"/>
                </a:solidFill>
              </a:rPr>
              <a:t>（＋４）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6156176" y="2636912"/>
            <a:ext cx="1440160" cy="1010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変化の割合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（直線の傾き）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Script MT Bold" pitchFamily="66" charset="0"/>
              </a:rPr>
              <a:t>４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（  　＝２）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２</a:t>
            </a:r>
            <a:endParaRPr kumimoji="1" lang="ja-JP" altLang="en-US" sz="1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4860032" y="60212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483768" y="522920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3275856" y="414908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４</a:t>
            </a:r>
            <a:endParaRPr kumimoji="1" lang="ja-JP" altLang="en-US" sz="20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779912" y="623731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779912" y="580526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</a:t>
            </a:r>
            <a:r>
              <a:rPr lang="ja-JP" altLang="en-US" sz="2000" b="1" dirty="0" smtClean="0"/>
              <a:t>４</a:t>
            </a:r>
            <a:endParaRPr kumimoji="1" lang="ja-JP" altLang="en-US" sz="2000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０</a:t>
            </a:r>
            <a:endParaRPr kumimoji="1" lang="ja-JP" altLang="en-US" sz="200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1403648" y="4725144"/>
            <a:ext cx="683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－１</a:t>
            </a:r>
            <a:endParaRPr kumimoji="1" lang="ja-JP" altLang="en-US" sz="2000" dirty="0"/>
          </a:p>
        </p:txBody>
      </p:sp>
      <p:sp>
        <p:nvSpPr>
          <p:cNvPr id="130" name="円/楕円 129"/>
          <p:cNvSpPr/>
          <p:nvPr/>
        </p:nvSpPr>
        <p:spPr>
          <a:xfrm>
            <a:off x="5940152" y="616530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419872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５</a:t>
            </a:r>
            <a:endParaRPr kumimoji="1" lang="ja-JP" altLang="en-US" sz="2000" b="1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4211960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９</a:t>
            </a:r>
            <a:endParaRPr kumimoji="1"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3" grpId="0"/>
      <p:bldP spid="4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65" grpId="0"/>
      <p:bldP spid="65" grpId="1"/>
      <p:bldP spid="65" grpId="2"/>
      <p:bldP spid="65" grpId="3"/>
      <p:bldP spid="66" grpId="0"/>
      <p:bldP spid="66" grpId="1"/>
      <p:bldP spid="66" grpId="2"/>
      <p:bldP spid="66" grpId="3"/>
      <p:bldP spid="67" grpId="0" animBg="1"/>
      <p:bldP spid="68" grpId="0" animBg="1"/>
      <p:bldP spid="69" grpId="0" animBg="1"/>
      <p:bldP spid="70" grpId="0" animBg="1"/>
      <p:bldP spid="71" grpId="0" animBg="1"/>
      <p:bldP spid="72" grpId="0"/>
      <p:bldP spid="72" grpId="1"/>
      <p:bldP spid="73" grpId="0"/>
      <p:bldP spid="73" grpId="1"/>
      <p:bldP spid="74" grpId="0"/>
      <p:bldP spid="74" grpId="1"/>
      <p:bldP spid="74" grpId="2"/>
      <p:bldP spid="75" grpId="0"/>
      <p:bldP spid="75" grpId="1"/>
      <p:bldP spid="75" grpId="2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 animBg="1"/>
      <p:bldP spid="81" grpId="0" animBg="1"/>
      <p:bldP spid="91" grpId="0" animBg="1"/>
      <p:bldP spid="92" grpId="0"/>
      <p:bldP spid="92" grpId="1"/>
      <p:bldP spid="93" grpId="0"/>
      <p:bldP spid="93" grpId="1"/>
      <p:bldP spid="94" grpId="0" animBg="1"/>
      <p:bldP spid="62" grpId="0"/>
      <p:bldP spid="64" grpId="0"/>
      <p:bldP spid="82" grpId="0" animBg="1"/>
      <p:bldP spid="83" grpId="0" animBg="1"/>
      <p:bldP spid="84" grpId="0"/>
      <p:bldP spid="85" grpId="0"/>
      <p:bldP spid="85" grpId="1"/>
      <p:bldP spid="86" grpId="0"/>
      <p:bldP spid="87" grpId="0"/>
      <p:bldP spid="87" grpId="1"/>
      <p:bldP spid="88" grpId="0" animBg="1"/>
      <p:bldP spid="89" grpId="0"/>
      <p:bldP spid="90" grpId="0"/>
      <p:bldP spid="95" grpId="0"/>
      <p:bldP spid="103" grpId="0" animBg="1"/>
      <p:bldP spid="104" grpId="0" animBg="1"/>
      <p:bldP spid="105" grpId="0" animBg="1"/>
      <p:bldP spid="106" grpId="0"/>
      <p:bldP spid="106" grpId="1"/>
      <p:bldP spid="107" grpId="0"/>
      <p:bldP spid="107" grpId="1"/>
      <p:bldP spid="108" grpId="0" animBg="1"/>
      <p:bldP spid="109" grpId="0"/>
      <p:bldP spid="110" grpId="0"/>
      <p:bldP spid="111" grpId="0"/>
      <p:bldP spid="112" grpId="0"/>
      <p:bldP spid="113" grpId="0" animBg="1"/>
      <p:bldP spid="120" grpId="0"/>
      <p:bldP spid="121" grpId="0"/>
      <p:bldP spid="122" grpId="0"/>
      <p:bldP spid="123" grpId="0"/>
      <p:bldP spid="123" grpId="1"/>
      <p:bldP spid="123" grpId="2"/>
      <p:bldP spid="124" grpId="0"/>
      <p:bldP spid="125" grpId="0"/>
      <p:bldP spid="126" grpId="0"/>
      <p:bldP spid="127" grpId="0"/>
      <p:bldP spid="128" grpId="0"/>
      <p:bldP spid="128" grpId="1"/>
      <p:bldP spid="129" grpId="0"/>
      <p:bldP spid="129" grpId="1"/>
      <p:bldP spid="130" grpId="0" animBg="1"/>
      <p:bldP spid="131" grpId="0"/>
      <p:bldP spid="1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76872"/>
            <a:ext cx="5184576" cy="864096"/>
          </a:xfrm>
          <a:prstGeom prst="rect">
            <a:avLst/>
          </a:prstGeom>
          <a:noFill/>
        </p:spPr>
      </p:pic>
      <p:sp>
        <p:nvSpPr>
          <p:cNvPr id="4" name="テキスト ボックス 3"/>
          <p:cNvSpPr txBox="1"/>
          <p:nvPr/>
        </p:nvSpPr>
        <p:spPr>
          <a:xfrm>
            <a:off x="2195736" y="332656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latin typeface="Script MT Bold" pitchFamily="66" charset="0"/>
              </a:rPr>
              <a:t>Y</a:t>
            </a:r>
            <a:r>
              <a:rPr kumimoji="1" lang="ja-JP" altLang="en-US" sz="3200" dirty="0" smtClean="0"/>
              <a:t>＝</a:t>
            </a:r>
            <a:r>
              <a:rPr kumimoji="1" lang="en-US" altLang="ja-JP" sz="3200" dirty="0" err="1" smtClean="0">
                <a:latin typeface="Century Gothic" pitchFamily="34" charset="0"/>
              </a:rPr>
              <a:t>a</a:t>
            </a:r>
            <a:r>
              <a:rPr kumimoji="1" lang="en-US" altLang="ja-JP" sz="3200" dirty="0" err="1" smtClean="0">
                <a:latin typeface="Script MT Bold" pitchFamily="66" charset="0"/>
              </a:rPr>
              <a:t>X</a:t>
            </a:r>
            <a:r>
              <a:rPr kumimoji="1" lang="ja-JP" altLang="en-US" sz="3200" baseline="30000" dirty="0" smtClean="0"/>
              <a:t>２</a:t>
            </a:r>
            <a:r>
              <a:rPr kumimoji="1" lang="ja-JP" altLang="en-US" sz="3200" dirty="0" smtClean="0"/>
              <a:t>の変化の割合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602128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変化の割合</a:t>
            </a:r>
            <a:r>
              <a:rPr kumimoji="1" lang="ja-JP" altLang="en-US" sz="2000" dirty="0" smtClean="0"/>
              <a:t>＝</a:t>
            </a:r>
            <a:endParaRPr kumimoji="1" lang="ja-JP" altLang="en-US" sz="20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1907704" y="6237312"/>
            <a:ext cx="15121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195736" y="587727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の増加量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95736" y="623731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の増加量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07704" y="587727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Script MT Bold" pitchFamily="66" charset="0"/>
              </a:rPr>
              <a:t>Y</a:t>
            </a:r>
            <a:endParaRPr kumimoji="1" lang="ja-JP" altLang="en-US" sz="2000" dirty="0">
              <a:latin typeface="Script MT Bold" pitchFamily="66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07704" y="623731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Script MT Bold" pitchFamily="66" charset="0"/>
              </a:rPr>
              <a:t>X</a:t>
            </a:r>
            <a:endParaRPr kumimoji="1" lang="ja-JP" altLang="en-US" sz="2000" dirty="0">
              <a:latin typeface="Script MT Bold" pitchFamily="66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980728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Script MT Bold" pitchFamily="66" charset="0"/>
              </a:rPr>
              <a:t>Y</a:t>
            </a:r>
            <a:r>
              <a:rPr kumimoji="1" lang="ja-JP" altLang="en-US" sz="2000" b="1" dirty="0" smtClean="0"/>
              <a:t>＝</a:t>
            </a:r>
            <a:r>
              <a:rPr kumimoji="1" lang="en-US" altLang="ja-JP" sz="2000" b="1" dirty="0" err="1" smtClean="0">
                <a:latin typeface="Century Gothic" pitchFamily="34" charset="0"/>
              </a:rPr>
              <a:t>a</a:t>
            </a:r>
            <a:r>
              <a:rPr kumimoji="1" lang="en-US" altLang="ja-JP" sz="2000" b="1" dirty="0" err="1" smtClean="0">
                <a:latin typeface="Script MT Bold" pitchFamily="66" charset="0"/>
              </a:rPr>
              <a:t>X</a:t>
            </a:r>
            <a:r>
              <a:rPr kumimoji="1" lang="ja-JP" altLang="en-US" sz="2000" b="1" baseline="30000" dirty="0" smtClean="0"/>
              <a:t>２</a:t>
            </a:r>
            <a:r>
              <a:rPr kumimoji="1" lang="ja-JP" altLang="en-US" sz="2000" b="1" dirty="0" smtClean="0"/>
              <a:t>の場合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55776" y="98072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Script MT Bold" pitchFamily="66" charset="0"/>
              </a:rPr>
              <a:t>Y</a:t>
            </a:r>
            <a:r>
              <a:rPr kumimoji="1" lang="ja-JP" altLang="en-US" sz="2000" b="1" dirty="0" smtClean="0"/>
              <a:t>＝</a:t>
            </a:r>
            <a:r>
              <a:rPr kumimoji="1" lang="en-US" altLang="ja-JP" sz="2000" b="1" dirty="0" smtClean="0">
                <a:latin typeface="Script MT Bold" pitchFamily="66" charset="0"/>
              </a:rPr>
              <a:t>X</a:t>
            </a:r>
            <a:r>
              <a:rPr kumimoji="1" lang="ja-JP" altLang="en-US" sz="2000" b="1" baseline="30000" dirty="0" smtClean="0">
                <a:latin typeface="Script MT Bold" pitchFamily="66" charset="0"/>
              </a:rPr>
              <a:t>２</a:t>
            </a:r>
            <a:endParaRPr kumimoji="1" lang="ja-JP" altLang="en-US" sz="2000" baseline="30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67944" y="980728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Script MT Bold" pitchFamily="66" charset="0"/>
              </a:rPr>
              <a:t>Y</a:t>
            </a:r>
            <a:r>
              <a:rPr kumimoji="1" lang="ja-JP" altLang="en-US" sz="2000" b="1" dirty="0" smtClean="0"/>
              <a:t>＝（　　　　）</a:t>
            </a:r>
            <a:r>
              <a:rPr kumimoji="1" lang="ja-JP" altLang="en-US" sz="2000" b="1" baseline="30000" dirty="0" smtClean="0"/>
              <a:t>２</a:t>
            </a:r>
            <a:endParaRPr kumimoji="1" lang="ja-JP" altLang="en-US" sz="2000" baseline="30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59632" y="270892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０</a:t>
            </a:r>
            <a:endParaRPr kumimoji="1"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91880" y="27089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９</a:t>
            </a:r>
            <a:endParaRPr kumimoji="1" lang="ja-JP" altLang="en-US" sz="20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71800" y="27089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４</a:t>
            </a:r>
            <a:endParaRPr kumimoji="1" lang="ja-JP" altLang="en-US" sz="200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60032" y="270892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２５</a:t>
            </a:r>
            <a:endParaRPr kumimoji="1" lang="ja-JP" altLang="en-US" sz="20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67944" y="270892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１６</a:t>
            </a:r>
            <a:endParaRPr kumimoji="1" lang="ja-JP" altLang="en-US" sz="2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79712" y="27089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１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99592" y="141277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X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71600" y="371703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Y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7544" y="472514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Script MT Bold" pitchFamily="66" charset="0"/>
              </a:rPr>
              <a:t>（　　　　，　　　　）</a:t>
            </a:r>
            <a:endParaRPr kumimoji="1" lang="ja-JP" altLang="en-US" dirty="0"/>
          </a:p>
        </p:txBody>
      </p:sp>
      <p:sp>
        <p:nvSpPr>
          <p:cNvPr id="28" name="右矢印 27"/>
          <p:cNvSpPr/>
          <p:nvPr/>
        </p:nvSpPr>
        <p:spPr>
          <a:xfrm>
            <a:off x="2339752" y="4869160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31840" y="472514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Script MT Bold" pitchFamily="66" charset="0"/>
              </a:rPr>
              <a:t>（　　　　，　　　　）</a:t>
            </a:r>
            <a:endParaRPr kumimoji="1" lang="ja-JP" altLang="en-US" dirty="0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844824"/>
            <a:ext cx="2592288" cy="4435147"/>
          </a:xfrm>
          <a:prstGeom prst="rect">
            <a:avLst/>
          </a:prstGeom>
          <a:noFill/>
        </p:spPr>
      </p:pic>
      <p:sp>
        <p:nvSpPr>
          <p:cNvPr id="33" name="テキスト ボックス 32"/>
          <p:cNvSpPr txBox="1"/>
          <p:nvPr/>
        </p:nvSpPr>
        <p:spPr>
          <a:xfrm>
            <a:off x="3419872" y="60212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＝</a:t>
            </a:r>
            <a:endParaRPr kumimoji="1" lang="ja-JP" altLang="en-US" sz="2000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3851920" y="6237312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427984" y="60212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＝</a:t>
            </a:r>
            <a:endParaRPr kumimoji="1"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932040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５</a:t>
            </a:r>
            <a:endParaRPr kumimoji="1" lang="ja-JP" altLang="en-US" sz="2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211960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４</a:t>
            </a:r>
            <a:endParaRPr kumimoji="1" lang="ja-JP" altLang="en-US" sz="20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491880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３</a:t>
            </a:r>
            <a:endParaRPr kumimoji="1" lang="ja-JP" altLang="en-US" sz="2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771800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979712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259632" y="227687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０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932040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５</a:t>
            </a:r>
            <a:endParaRPr kumimoji="1" lang="ja-JP" altLang="en-US" sz="20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932040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４</a:t>
            </a:r>
            <a:endParaRPr kumimoji="1" lang="ja-JP" altLang="en-US" sz="20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932040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３</a:t>
            </a:r>
            <a:endParaRPr kumimoji="1" lang="ja-JP" altLang="en-US" sz="20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32040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932040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932040" y="9807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０</a:t>
            </a:r>
            <a:endParaRPr kumimoji="1" lang="ja-JP" altLang="en-US" sz="2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47565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１</a:t>
            </a:r>
            <a:endParaRPr kumimoji="1" lang="ja-JP" altLang="en-US" sz="20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67" name="円/楕円 66"/>
          <p:cNvSpPr/>
          <p:nvPr/>
        </p:nvSpPr>
        <p:spPr>
          <a:xfrm>
            <a:off x="6300192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6660232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7020272" y="249289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47565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４</a:t>
            </a:r>
            <a:endParaRPr kumimoji="1" lang="ja-JP" altLang="en-US" sz="2000" b="1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２</a:t>
            </a:r>
            <a:endParaRPr kumimoji="1" lang="ja-JP" altLang="en-US" sz="20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47565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９</a:t>
            </a:r>
            <a:endParaRPr kumimoji="1" lang="ja-JP" altLang="en-US" sz="20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３</a:t>
            </a:r>
            <a:endParaRPr kumimoji="1" lang="ja-JP" altLang="en-US" sz="20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403648" y="47251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１６</a:t>
            </a:r>
            <a:endParaRPr kumimoji="1" lang="ja-JP" altLang="en-US" sz="2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４</a:t>
            </a:r>
            <a:endParaRPr kumimoji="1" lang="ja-JP" altLang="en-US" sz="20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403648" y="47251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２５</a:t>
            </a:r>
            <a:endParaRPr kumimoji="1" lang="ja-JP" altLang="en-US" sz="20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５</a:t>
            </a:r>
            <a:endParaRPr kumimoji="1" lang="ja-JP" altLang="en-US" sz="2000" dirty="0"/>
          </a:p>
        </p:txBody>
      </p:sp>
      <p:sp>
        <p:nvSpPr>
          <p:cNvPr id="80" name="正方形/長方形 79"/>
          <p:cNvSpPr/>
          <p:nvPr/>
        </p:nvSpPr>
        <p:spPr>
          <a:xfrm>
            <a:off x="1187624" y="2204864"/>
            <a:ext cx="504056" cy="10081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1907704" y="2204864"/>
            <a:ext cx="504056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下カーブ矢印 90"/>
          <p:cNvSpPr/>
          <p:nvPr/>
        </p:nvSpPr>
        <p:spPr>
          <a:xfrm>
            <a:off x="1403648" y="1988840"/>
            <a:ext cx="864096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419872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211960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１</a:t>
            </a:r>
            <a:endParaRPr kumimoji="1" lang="ja-JP" altLang="en-US" sz="2000" b="1" dirty="0"/>
          </a:p>
        </p:txBody>
      </p:sp>
      <p:sp>
        <p:nvSpPr>
          <p:cNvPr id="94" name="上カーブ矢印 93"/>
          <p:cNvSpPr/>
          <p:nvPr/>
        </p:nvSpPr>
        <p:spPr>
          <a:xfrm>
            <a:off x="1403648" y="3140968"/>
            <a:ext cx="864096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475656" y="162880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＋１</a:t>
            </a:r>
            <a:endParaRPr kumimoji="1" lang="ja-JP" altLang="en-US" sz="16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547664" y="342900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＋１</a:t>
            </a:r>
            <a:endParaRPr kumimoji="1" lang="ja-JP" altLang="en-US" sz="2000" dirty="0"/>
          </a:p>
        </p:txBody>
      </p:sp>
      <p:sp>
        <p:nvSpPr>
          <p:cNvPr id="82" name="上カーブ矢印 81"/>
          <p:cNvSpPr/>
          <p:nvPr/>
        </p:nvSpPr>
        <p:spPr>
          <a:xfrm>
            <a:off x="899592" y="5085184"/>
            <a:ext cx="2664296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3" name="下カーブ矢印 82"/>
          <p:cNvSpPr/>
          <p:nvPr/>
        </p:nvSpPr>
        <p:spPr>
          <a:xfrm>
            <a:off x="1691680" y="4581128"/>
            <a:ext cx="2736304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403648" y="530120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X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483768" y="53012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＋１</a:t>
            </a:r>
            <a:endParaRPr kumimoji="1" lang="ja-JP" altLang="en-US" sz="16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195736" y="422108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Y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275856" y="422108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＋１</a:t>
            </a:r>
            <a:endParaRPr kumimoji="1" lang="ja-JP" altLang="en-US" sz="2000" dirty="0"/>
          </a:p>
        </p:txBody>
      </p:sp>
      <p:sp>
        <p:nvSpPr>
          <p:cNvPr id="88" name="二等辺三角形 87"/>
          <p:cNvSpPr/>
          <p:nvPr/>
        </p:nvSpPr>
        <p:spPr>
          <a:xfrm>
            <a:off x="6012160" y="5517232"/>
            <a:ext cx="360040" cy="360040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580112" y="602128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70C0"/>
                </a:solidFill>
                <a:latin typeface="Script MT Bold" pitchFamily="66" charset="0"/>
              </a:rPr>
              <a:t>X</a:t>
            </a:r>
            <a:r>
              <a:rPr kumimoji="1" lang="ja-JP" altLang="en-US" sz="1600" b="1" dirty="0" smtClean="0">
                <a:solidFill>
                  <a:srgbClr val="0070C0"/>
                </a:solidFill>
              </a:rPr>
              <a:t>の増加量（＋１）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372200" y="558924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B050"/>
                </a:solidFill>
                <a:latin typeface="Script MT Bold" pitchFamily="66" charset="0"/>
              </a:rPr>
              <a:t>Y</a:t>
            </a:r>
            <a:r>
              <a:rPr kumimoji="1" lang="ja-JP" altLang="en-US" sz="1600" b="1" dirty="0" smtClean="0">
                <a:solidFill>
                  <a:srgbClr val="00B050"/>
                </a:solidFill>
              </a:rPr>
              <a:t>の増加量（＋１）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4716016" y="5157192"/>
            <a:ext cx="1440160" cy="1010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変化の割合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（直線の傾き）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Script MT Bold" pitchFamily="66" charset="0"/>
              </a:rPr>
              <a:t>１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（  　＝１）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１</a:t>
            </a:r>
            <a:endParaRPr kumimoji="1" lang="ja-JP" altLang="en-US" sz="16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>
            <a:off x="6012160" y="5877272"/>
            <a:ext cx="36004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stCxn id="88" idx="0"/>
          </p:cNvCxnSpPr>
          <p:nvPr/>
        </p:nvCxnSpPr>
        <p:spPr>
          <a:xfrm>
            <a:off x="6372200" y="5517232"/>
            <a:ext cx="0" cy="36004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stCxn id="88" idx="0"/>
          </p:cNvCxnSpPr>
          <p:nvPr/>
        </p:nvCxnSpPr>
        <p:spPr>
          <a:xfrm flipH="1">
            <a:off x="6012160" y="5517232"/>
            <a:ext cx="360040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/>
          <p:cNvSpPr txBox="1"/>
          <p:nvPr/>
        </p:nvSpPr>
        <p:spPr>
          <a:xfrm>
            <a:off x="3779912" y="623731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＋１</a:t>
            </a:r>
            <a:endParaRPr kumimoji="1" lang="ja-JP" altLang="en-US" sz="20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779912" y="580526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＋１</a:t>
            </a:r>
            <a:endParaRPr kumimoji="1" lang="ja-JP" altLang="en-US" sz="2000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1907704" y="141277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X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2267744" y="162880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＋１</a:t>
            </a:r>
            <a:endParaRPr kumimoji="1" lang="ja-JP" altLang="en-US" sz="20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979712" y="371703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Y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267744" y="342900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＋３</a:t>
            </a:r>
            <a:endParaRPr kumimoji="1" lang="ja-JP" altLang="en-US" sz="1600" dirty="0"/>
          </a:p>
        </p:txBody>
      </p:sp>
      <p:sp>
        <p:nvSpPr>
          <p:cNvPr id="113" name="二等辺三角形 112"/>
          <p:cNvSpPr/>
          <p:nvPr/>
        </p:nvSpPr>
        <p:spPr>
          <a:xfrm>
            <a:off x="6372200" y="4437112"/>
            <a:ext cx="360040" cy="1080120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コネクタ 113"/>
          <p:cNvCxnSpPr>
            <a:endCxn id="113" idx="3"/>
          </p:cNvCxnSpPr>
          <p:nvPr/>
        </p:nvCxnSpPr>
        <p:spPr>
          <a:xfrm>
            <a:off x="6372200" y="5517232"/>
            <a:ext cx="36004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>
            <a:stCxn id="113" idx="0"/>
          </p:cNvCxnSpPr>
          <p:nvPr/>
        </p:nvCxnSpPr>
        <p:spPr>
          <a:xfrm>
            <a:off x="6732240" y="4437112"/>
            <a:ext cx="0" cy="108012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>
            <a:stCxn id="119" idx="4"/>
          </p:cNvCxnSpPr>
          <p:nvPr/>
        </p:nvCxnSpPr>
        <p:spPr>
          <a:xfrm flipH="1">
            <a:off x="6372201" y="4416725"/>
            <a:ext cx="390908" cy="110050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テキスト ボックス 119"/>
          <p:cNvSpPr txBox="1"/>
          <p:nvPr/>
        </p:nvSpPr>
        <p:spPr>
          <a:xfrm>
            <a:off x="6804248" y="530120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70C0"/>
                </a:solidFill>
                <a:latin typeface="Script MT Bold" pitchFamily="66" charset="0"/>
              </a:rPr>
              <a:t>X</a:t>
            </a:r>
            <a:r>
              <a:rPr kumimoji="1" lang="ja-JP" altLang="en-US" sz="1600" b="1" dirty="0" smtClean="0">
                <a:solidFill>
                  <a:srgbClr val="0070C0"/>
                </a:solidFill>
              </a:rPr>
              <a:t>の増加量（＋１）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6732240" y="479715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B050"/>
                </a:solidFill>
                <a:latin typeface="Script MT Bold" pitchFamily="66" charset="0"/>
              </a:rPr>
              <a:t>Y</a:t>
            </a:r>
            <a:r>
              <a:rPr kumimoji="1" lang="ja-JP" altLang="en-US" sz="1600" b="1" dirty="0" smtClean="0">
                <a:solidFill>
                  <a:srgbClr val="00B050"/>
                </a:solidFill>
              </a:rPr>
              <a:t>の増加量（＋３）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5364088" y="4221088"/>
            <a:ext cx="1440160" cy="1010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変化の割合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（直線の傾き）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Script MT Bold" pitchFamily="66" charset="0"/>
              </a:rPr>
              <a:t>３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（  　＝３）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１</a:t>
            </a:r>
            <a:endParaRPr kumimoji="1" lang="ja-JP" altLang="en-US" sz="1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4860032" y="60212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１</a:t>
            </a:r>
            <a:endParaRPr kumimoji="1" lang="ja-JP" altLang="en-US" sz="200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483768" y="53012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＋１</a:t>
            </a:r>
            <a:endParaRPr kumimoji="1" lang="ja-JP" altLang="en-US" sz="2000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3275856" y="422108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＋３</a:t>
            </a:r>
            <a:endParaRPr kumimoji="1" lang="ja-JP" altLang="en-US" sz="20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779912" y="62373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＋１</a:t>
            </a:r>
            <a:endParaRPr kumimoji="1" lang="ja-JP" altLang="en-US" sz="2000" dirty="0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779912" y="580526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＋３</a:t>
            </a:r>
            <a:endParaRPr kumimoji="1" lang="ja-JP" altLang="en-US" sz="2000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75557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０</a:t>
            </a:r>
            <a:endParaRPr kumimoji="1" lang="ja-JP" altLang="en-US" sz="200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1475656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０</a:t>
            </a:r>
            <a:endParaRPr kumimoji="1" lang="ja-JP" altLang="en-US" sz="2000" dirty="0"/>
          </a:p>
        </p:txBody>
      </p:sp>
      <p:sp>
        <p:nvSpPr>
          <p:cNvPr id="130" name="円/楕円 129"/>
          <p:cNvSpPr/>
          <p:nvPr/>
        </p:nvSpPr>
        <p:spPr>
          <a:xfrm>
            <a:off x="5940152" y="580526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419872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２</a:t>
            </a:r>
            <a:endParaRPr kumimoji="1" lang="ja-JP" altLang="en-US" sz="2000" b="1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4211960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４</a:t>
            </a:r>
            <a:endParaRPr kumimoji="1" lang="ja-JP" altLang="en-US" sz="2000" b="1" dirty="0"/>
          </a:p>
        </p:txBody>
      </p:sp>
      <p:sp>
        <p:nvSpPr>
          <p:cNvPr id="119" name="フリーフォーム 118"/>
          <p:cNvSpPr/>
          <p:nvPr/>
        </p:nvSpPr>
        <p:spPr>
          <a:xfrm>
            <a:off x="6012611" y="1863306"/>
            <a:ext cx="1224951" cy="4019909"/>
          </a:xfrm>
          <a:custGeom>
            <a:avLst/>
            <a:gdLst>
              <a:gd name="connsiteX0" fmla="*/ 0 w 1224951"/>
              <a:gd name="connsiteY0" fmla="*/ 4019909 h 4019909"/>
              <a:gd name="connsiteX1" fmla="*/ 207034 w 1224951"/>
              <a:gd name="connsiteY1" fmla="*/ 3950898 h 4019909"/>
              <a:gd name="connsiteX2" fmla="*/ 388189 w 1224951"/>
              <a:gd name="connsiteY2" fmla="*/ 3674852 h 4019909"/>
              <a:gd name="connsiteX3" fmla="*/ 577970 w 1224951"/>
              <a:gd name="connsiteY3" fmla="*/ 3191773 h 4019909"/>
              <a:gd name="connsiteX4" fmla="*/ 750498 w 1224951"/>
              <a:gd name="connsiteY4" fmla="*/ 2553419 h 4019909"/>
              <a:gd name="connsiteX5" fmla="*/ 948906 w 1224951"/>
              <a:gd name="connsiteY5" fmla="*/ 1725283 h 4019909"/>
              <a:gd name="connsiteX6" fmla="*/ 1121434 w 1224951"/>
              <a:gd name="connsiteY6" fmla="*/ 715992 h 4019909"/>
              <a:gd name="connsiteX7" fmla="*/ 1224951 w 1224951"/>
              <a:gd name="connsiteY7" fmla="*/ 0 h 4019909"/>
              <a:gd name="connsiteX8" fmla="*/ 1224951 w 1224951"/>
              <a:gd name="connsiteY8" fmla="*/ 0 h 401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4951" h="4019909">
                <a:moveTo>
                  <a:pt x="0" y="4019909"/>
                </a:moveTo>
                <a:cubicBezTo>
                  <a:pt x="71168" y="4014158"/>
                  <a:pt x="142336" y="4008408"/>
                  <a:pt x="207034" y="3950898"/>
                </a:cubicBezTo>
                <a:cubicBezTo>
                  <a:pt x="271732" y="3893388"/>
                  <a:pt x="326366" y="3801373"/>
                  <a:pt x="388189" y="3674852"/>
                </a:cubicBezTo>
                <a:cubicBezTo>
                  <a:pt x="450012" y="3548331"/>
                  <a:pt x="517585" y="3378679"/>
                  <a:pt x="577970" y="3191773"/>
                </a:cubicBezTo>
                <a:cubicBezTo>
                  <a:pt x="638355" y="3004867"/>
                  <a:pt x="688675" y="2797834"/>
                  <a:pt x="750498" y="2553419"/>
                </a:cubicBezTo>
                <a:cubicBezTo>
                  <a:pt x="812321" y="2309004"/>
                  <a:pt x="887083" y="2031521"/>
                  <a:pt x="948906" y="1725283"/>
                </a:cubicBezTo>
                <a:cubicBezTo>
                  <a:pt x="1010729" y="1419045"/>
                  <a:pt x="1075427" y="1003539"/>
                  <a:pt x="1121434" y="715992"/>
                </a:cubicBezTo>
                <a:cubicBezTo>
                  <a:pt x="1167441" y="428445"/>
                  <a:pt x="1224951" y="0"/>
                  <a:pt x="1224951" y="0"/>
                </a:cubicBezTo>
                <a:lnTo>
                  <a:pt x="1224951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4860032" y="60212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３</a:t>
            </a:r>
            <a:endParaRPr kumimoji="1" lang="ja-JP" altLang="en-US" sz="2000" b="1" dirty="0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3419872" y="4725144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３</a:t>
            </a:r>
            <a:endParaRPr kumimoji="1" lang="ja-JP" altLang="en-US" sz="2000" b="1" dirty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4211960" y="4725144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９</a:t>
            </a:r>
            <a:endParaRPr kumimoji="1" lang="ja-JP" altLang="en-US" sz="2000" b="1" dirty="0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2987824" y="141277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X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2987824" y="162880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＋１</a:t>
            </a:r>
            <a:endParaRPr kumimoji="1" lang="ja-JP" altLang="en-US" sz="2000" dirty="0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2987824" y="371703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Script MT Bold" pitchFamily="66" charset="0"/>
              </a:rPr>
              <a:t>Y</a:t>
            </a:r>
            <a:r>
              <a:rPr kumimoji="1" lang="ja-JP" altLang="en-US" sz="1600" b="1" dirty="0" smtClean="0"/>
              <a:t>の増加量</a:t>
            </a:r>
            <a:endParaRPr kumimoji="1" lang="ja-JP" altLang="en-US" sz="16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3059832" y="342900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＋５</a:t>
            </a:r>
            <a:endParaRPr kumimoji="1" lang="ja-JP" altLang="en-US" sz="1600" dirty="0"/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2483768" y="53012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＋１</a:t>
            </a:r>
            <a:endParaRPr kumimoji="1" lang="ja-JP" altLang="en-US" sz="1600" b="1" dirty="0"/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3275856" y="422108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＋５</a:t>
            </a:r>
            <a:endParaRPr kumimoji="1" lang="ja-JP" altLang="en-US" sz="1600" b="1" dirty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779912" y="623731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＋１</a:t>
            </a:r>
            <a:endParaRPr kumimoji="1" lang="ja-JP" altLang="en-US" sz="2000" b="1" dirty="0"/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3779912" y="580526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＋５</a:t>
            </a:r>
            <a:endParaRPr kumimoji="1" lang="ja-JP" altLang="en-US" sz="2000" b="1" dirty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860032" y="60212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５</a:t>
            </a:r>
            <a:endParaRPr kumimoji="1" lang="ja-JP" altLang="en-US" sz="2000" b="1" dirty="0"/>
          </a:p>
        </p:txBody>
      </p:sp>
      <p:sp>
        <p:nvSpPr>
          <p:cNvPr id="155" name="二等辺三角形 154"/>
          <p:cNvSpPr/>
          <p:nvPr/>
        </p:nvSpPr>
        <p:spPr>
          <a:xfrm>
            <a:off x="6732240" y="2636912"/>
            <a:ext cx="360040" cy="1800200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6" name="直線コネクタ 155"/>
          <p:cNvCxnSpPr/>
          <p:nvPr/>
        </p:nvCxnSpPr>
        <p:spPr>
          <a:xfrm>
            <a:off x="6732240" y="4437112"/>
            <a:ext cx="36004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テキスト ボックス 156"/>
          <p:cNvSpPr txBox="1"/>
          <p:nvPr/>
        </p:nvSpPr>
        <p:spPr>
          <a:xfrm>
            <a:off x="6804248" y="443711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70C0"/>
                </a:solidFill>
                <a:latin typeface="Script MT Bold" pitchFamily="66" charset="0"/>
              </a:rPr>
              <a:t>X</a:t>
            </a:r>
            <a:r>
              <a:rPr kumimoji="1" lang="ja-JP" altLang="en-US" sz="1600" b="1" dirty="0" smtClean="0">
                <a:solidFill>
                  <a:srgbClr val="0070C0"/>
                </a:solidFill>
              </a:rPr>
              <a:t>の増加量（＋１）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cxnSp>
        <p:nvCxnSpPr>
          <p:cNvPr id="158" name="直線コネクタ 157"/>
          <p:cNvCxnSpPr>
            <a:stCxn id="155" idx="0"/>
          </p:cNvCxnSpPr>
          <p:nvPr/>
        </p:nvCxnSpPr>
        <p:spPr>
          <a:xfrm>
            <a:off x="7092280" y="2636912"/>
            <a:ext cx="0" cy="18002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テキスト ボックス 159"/>
          <p:cNvSpPr txBox="1"/>
          <p:nvPr/>
        </p:nvSpPr>
        <p:spPr>
          <a:xfrm>
            <a:off x="7092280" y="335699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B050"/>
                </a:solidFill>
                <a:latin typeface="Script MT Bold" pitchFamily="66" charset="0"/>
              </a:rPr>
              <a:t>Y</a:t>
            </a:r>
            <a:r>
              <a:rPr kumimoji="1" lang="ja-JP" altLang="en-US" sz="1600" b="1" dirty="0" smtClean="0">
                <a:solidFill>
                  <a:srgbClr val="00B050"/>
                </a:solidFill>
              </a:rPr>
              <a:t>の増加量（＋５）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5652120" y="2708920"/>
            <a:ext cx="1440160" cy="1010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変化の割合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（直線の傾き）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Script MT Bold" pitchFamily="66" charset="0"/>
              </a:rPr>
              <a:t>５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（  　＝５）</a:t>
            </a:r>
            <a:endParaRPr kumimoji="1" lang="en-US" altLang="ja-JP" sz="1600" b="1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pPr>
              <a:lnSpc>
                <a:spcPts val="700"/>
              </a:lnSpc>
            </a:pPr>
            <a:r>
              <a:rPr kumimoji="1" lang="ja-JP" altLang="en-US" sz="1600" b="1" dirty="0" smtClean="0">
                <a:solidFill>
                  <a:srgbClr val="FF0000"/>
                </a:solidFill>
                <a:latin typeface="Script MT Bold" pitchFamily="66" charset="0"/>
              </a:rPr>
              <a:t>　　１</a:t>
            </a:r>
            <a:endParaRPr kumimoji="1" lang="ja-JP" altLang="en-US" sz="16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62" name="直線コネクタ 161"/>
          <p:cNvCxnSpPr>
            <a:stCxn id="69" idx="4"/>
          </p:cNvCxnSpPr>
          <p:nvPr/>
        </p:nvCxnSpPr>
        <p:spPr>
          <a:xfrm flipH="1">
            <a:off x="6732240" y="2636912"/>
            <a:ext cx="360040" cy="1820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66451E-6 L 0.08263 -4.66451E-6 " pathEditMode="relative" rAng="0" ptsTypes="AA">
                                      <p:cBhvr>
                                        <p:cTn id="38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</p:cTn>
                              </p:par>
                              <p:par>
                                <p:cTn id="38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66451E-6 L 0.08664 -4.66451E-6 " pathEditMode="relative" rAng="0" ptsTypes="AA">
                                      <p:cBhvr>
                                        <p:cTn id="38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  <p:par>
                                <p:cTn id="38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22952E-6 L 0.07882 0.00023 " pathEditMode="relative" rAng="0" ptsTypes="AA">
                                      <p:cBhvr>
                                        <p:cTn id="38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  <p:par>
                                <p:cTn id="38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55854E-6 L 0.07882 -3.55854E-6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263 -3.35647E-6 L 0.16927 -3.35647E-6 " pathEditMode="relative" rAng="0" ptsTypes="AA">
                                      <p:cBhvr>
                                        <p:cTn id="47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  <p:par>
                                <p:cTn id="471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63 -3.35647E-6 L 0.16945 -3.35647E-6 " pathEditMode="relative" rAng="0" ptsTypes="AA">
                                      <p:cBhvr>
                                        <p:cTn id="47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</p:cTn>
                              </p:par>
                              <p:par>
                                <p:cTn id="473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0.00024 L 0.15764 0.00024 " pathEditMode="relative" rAng="0" ptsTypes="AA">
                                      <p:cBhvr>
                                        <p:cTn id="47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  <p:par>
                                <p:cTn id="475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-2.82211E-6 L 0.15764 -2.82211E-6 " pathEditMode="relative" rAng="0" ptsTypes="AA">
                                      <p:cBhvr>
                                        <p:cTn id="47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9" fill="hold">
                      <p:stCondLst>
                        <p:cond delay="indefinite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3" grpId="0"/>
      <p:bldP spid="4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65" grpId="0"/>
      <p:bldP spid="65" grpId="1"/>
      <p:bldP spid="65" grpId="3"/>
      <p:bldP spid="65" grpId="4"/>
      <p:bldP spid="65" grpId="5"/>
      <p:bldP spid="66" grpId="0"/>
      <p:bldP spid="66" grpId="1"/>
      <p:bldP spid="66" grpId="3"/>
      <p:bldP spid="66" grpId="4"/>
      <p:bldP spid="66" grpId="5"/>
      <p:bldP spid="67" grpId="0" animBg="1"/>
      <p:bldP spid="68" grpId="0" animBg="1"/>
      <p:bldP spid="69" grpId="0" animBg="1"/>
      <p:bldP spid="72" grpId="0"/>
      <p:bldP spid="72" grpId="1"/>
      <p:bldP spid="72" grpId="2"/>
      <p:bldP spid="73" grpId="0"/>
      <p:bldP spid="73" grpId="1"/>
      <p:bldP spid="73" grpId="2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 animBg="1"/>
      <p:bldP spid="80" grpId="1" animBg="1"/>
      <p:bldP spid="80" grpId="2" animBg="1"/>
      <p:bldP spid="81" grpId="0" animBg="1"/>
      <p:bldP spid="81" grpId="1" animBg="1"/>
      <p:bldP spid="81" grpId="2" animBg="1"/>
      <p:bldP spid="91" grpId="0" animBg="1"/>
      <p:bldP spid="91" grpId="1" animBg="1"/>
      <p:bldP spid="91" grpId="2" animBg="1"/>
      <p:bldP spid="92" grpId="0"/>
      <p:bldP spid="92" grpId="1"/>
      <p:bldP spid="93" grpId="0"/>
      <p:bldP spid="93" grpId="1"/>
      <p:bldP spid="94" grpId="0" animBg="1"/>
      <p:bldP spid="94" grpId="1" animBg="1"/>
      <p:bldP spid="94" grpId="2" animBg="1"/>
      <p:bldP spid="62" grpId="0"/>
      <p:bldP spid="64" grpId="0"/>
      <p:bldP spid="82" grpId="0" animBg="1"/>
      <p:bldP spid="83" grpId="0" animBg="1"/>
      <p:bldP spid="84" grpId="0"/>
      <p:bldP spid="85" grpId="0"/>
      <p:bldP spid="85" grpId="1"/>
      <p:bldP spid="86" grpId="0"/>
      <p:bldP spid="87" grpId="0"/>
      <p:bldP spid="87" grpId="1"/>
      <p:bldP spid="88" grpId="0" animBg="1"/>
      <p:bldP spid="89" grpId="0"/>
      <p:bldP spid="90" grpId="0"/>
      <p:bldP spid="95" grpId="0"/>
      <p:bldP spid="106" grpId="0"/>
      <p:bldP spid="106" grpId="1"/>
      <p:bldP spid="107" grpId="0"/>
      <p:bldP spid="107" grpId="1"/>
      <p:bldP spid="109" grpId="1"/>
      <p:bldP spid="110" grpId="1"/>
      <p:bldP spid="111" grpId="1"/>
      <p:bldP spid="112" grpId="1"/>
      <p:bldP spid="113" grpId="0" animBg="1"/>
      <p:bldP spid="120" grpId="0"/>
      <p:bldP spid="121" grpId="0"/>
      <p:bldP spid="122" grpId="0"/>
      <p:bldP spid="123" grpId="0"/>
      <p:bldP spid="123" grpId="1"/>
      <p:bldP spid="124" grpId="0"/>
      <p:bldP spid="124" grpId="1"/>
      <p:bldP spid="125" grpId="0"/>
      <p:bldP spid="125" grpId="1"/>
      <p:bldP spid="126" grpId="0"/>
      <p:bldP spid="126" grpId="1"/>
      <p:bldP spid="127" grpId="0"/>
      <p:bldP spid="127" grpId="1"/>
      <p:bldP spid="128" grpId="0"/>
      <p:bldP spid="128" grpId="1"/>
      <p:bldP spid="128" grpId="2"/>
      <p:bldP spid="128" grpId="3"/>
      <p:bldP spid="129" grpId="0"/>
      <p:bldP spid="129" grpId="1"/>
      <p:bldP spid="129" grpId="2"/>
      <p:bldP spid="129" grpId="3"/>
      <p:bldP spid="130" grpId="0" animBg="1"/>
      <p:bldP spid="131" grpId="0"/>
      <p:bldP spid="131" grpId="1"/>
      <p:bldP spid="132" grpId="0"/>
      <p:bldP spid="132" grpId="1"/>
      <p:bldP spid="119" grpId="0" animBg="1"/>
      <p:bldP spid="140" grpId="0"/>
      <p:bldP spid="140" grpId="1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5" grpId="0" animBg="1"/>
      <p:bldP spid="157" grpId="0"/>
      <p:bldP spid="160" grpId="0"/>
      <p:bldP spid="16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358</Words>
  <Application>Microsoft Office PowerPoint</Application>
  <PresentationFormat>画面に合わせる (4:3)</PresentationFormat>
  <Paragraphs>181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丹南中学校</dc:creator>
  <cp:lastModifiedBy>兵庫県</cp:lastModifiedBy>
  <cp:revision>4</cp:revision>
  <cp:lastPrinted>2018-01-25T01:31:11Z</cp:lastPrinted>
  <dcterms:created xsi:type="dcterms:W3CDTF">2016-09-23T10:57:05Z</dcterms:created>
  <dcterms:modified xsi:type="dcterms:W3CDTF">2018-01-25T01:31:23Z</dcterms:modified>
</cp:coreProperties>
</file>