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0" r:id="rId4"/>
    <p:sldId id="263" r:id="rId5"/>
    <p:sldId id="264" r:id="rId6"/>
    <p:sldId id="258" r:id="rId7"/>
    <p:sldId id="297" r:id="rId8"/>
    <p:sldId id="272" r:id="rId9"/>
    <p:sldId id="268" r:id="rId10"/>
    <p:sldId id="269" r:id="rId11"/>
    <p:sldId id="270" r:id="rId12"/>
    <p:sldId id="271" r:id="rId13"/>
    <p:sldId id="262" r:id="rId14"/>
    <p:sldId id="294" r:id="rId15"/>
    <p:sldId id="267" r:id="rId16"/>
    <p:sldId id="276" r:id="rId17"/>
    <p:sldId id="277" r:id="rId18"/>
    <p:sldId id="279" r:id="rId19"/>
    <p:sldId id="280" r:id="rId20"/>
    <p:sldId id="285" r:id="rId21"/>
    <p:sldId id="288" r:id="rId22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02" autoAdjust="0"/>
    <p:restoredTop sz="82609" autoAdjust="0"/>
  </p:normalViewPr>
  <p:slideViewPr>
    <p:cSldViewPr snapToGrid="0">
      <p:cViewPr varScale="1">
        <p:scale>
          <a:sx n="70" d="100"/>
          <a:sy n="70" d="100"/>
        </p:scale>
        <p:origin x="66" y="468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0"/>
          </a:xfrm>
          <a:prstGeom prst="rect">
            <a:avLst/>
          </a:prstGeom>
        </p:spPr>
        <p:txBody>
          <a:bodyPr vert="horz" lIns="94316" tIns="47158" rIns="94316" bIns="4715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8" cy="511730"/>
          </a:xfrm>
          <a:prstGeom prst="rect">
            <a:avLst/>
          </a:prstGeom>
        </p:spPr>
        <p:txBody>
          <a:bodyPr vert="horz" lIns="94316" tIns="47158" rIns="94316" bIns="47158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8" cy="511730"/>
          </a:xfrm>
          <a:prstGeom prst="rect">
            <a:avLst/>
          </a:prstGeom>
        </p:spPr>
        <p:txBody>
          <a:bodyPr vert="horz" lIns="94316" tIns="47158" rIns="94316" bIns="4715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8" cy="511730"/>
          </a:xfrm>
          <a:prstGeom prst="rect">
            <a:avLst/>
          </a:prstGeom>
        </p:spPr>
        <p:txBody>
          <a:bodyPr vert="horz" lIns="94316" tIns="47158" rIns="94316" bIns="47158" rtlCol="0" anchor="b"/>
          <a:lstStyle>
            <a:lvl1pPr algn="r">
              <a:defRPr sz="1200"/>
            </a:lvl1pPr>
          </a:lstStyle>
          <a:p>
            <a:fld id="{BCF533E1-8930-47BD-A783-89FE06C1C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2159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045" cy="512298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81" y="0"/>
            <a:ext cx="3078045" cy="512298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26" tIns="46863" rIns="93726" bIns="4686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71" y="4861969"/>
            <a:ext cx="5682923" cy="4605818"/>
          </a:xfrm>
          <a:prstGeom prst="rect">
            <a:avLst/>
          </a:prstGeom>
        </p:spPr>
        <p:txBody>
          <a:bodyPr vert="horz" lIns="93726" tIns="46863" rIns="93726" bIns="4686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0693"/>
            <a:ext cx="3078045" cy="512298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81" y="9720693"/>
            <a:ext cx="3078045" cy="512298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r">
              <a:defRPr sz="1200"/>
            </a:lvl1pPr>
          </a:lstStyle>
          <a:p>
            <a:fld id="{7D1198FD-9946-4369-9080-0D0E2D1B61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1773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198FD-9946-4369-9080-0D0E2D1B615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57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こころの病</a:t>
            </a:r>
            <a:r>
              <a:rPr kumimoji="1" lang="ja-JP" altLang="en-US" sz="6600" dirty="0"/>
              <a:t>と</a:t>
            </a:r>
            <a:br>
              <a:rPr kumimoji="1" lang="en-US" altLang="ja-JP" sz="6600" dirty="0"/>
            </a:br>
            <a:r>
              <a:rPr lang="ja-JP" altLang="en-US" sz="6600" dirty="0"/>
              <a:t>　　　　　　出会ったら</a:t>
            </a:r>
            <a:endParaRPr kumimoji="1" lang="ja-JP" altLang="en-US" sz="66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44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err="1"/>
              <a:t>うつの</a:t>
            </a:r>
            <a:r>
              <a:rPr kumimoji="1" lang="ja-JP" altLang="en-US" dirty="0"/>
              <a:t>症状</a:t>
            </a:r>
            <a:br>
              <a:rPr kumimoji="1" lang="en-US" altLang="ja-JP" dirty="0"/>
            </a:br>
            <a:r>
              <a:rPr lang="ja-JP" altLang="en-US" dirty="0"/>
              <a:t>（２）</a:t>
            </a:r>
            <a:r>
              <a:rPr lang="ja-JP" altLang="en-US" b="1" dirty="0">
                <a:solidFill>
                  <a:srgbClr val="FF0000"/>
                </a:solidFill>
              </a:rPr>
              <a:t>（　　　　　　　　　　）制止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5463540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/>
              <a:t>つまらない、興味がわかない、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面倒くさい、人に会うのが嫌、</a:t>
            </a:r>
            <a:endParaRPr kumimoji="1" lang="en-US" altLang="ja-JP" sz="3200" dirty="0"/>
          </a:p>
          <a:p>
            <a:r>
              <a:rPr kumimoji="1" lang="ja-JP" altLang="en-US" sz="3200" dirty="0"/>
              <a:t>何もする気が起きない、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集中できない、成績が落ちる、</a:t>
            </a:r>
            <a:endParaRPr kumimoji="1" lang="en-US" altLang="ja-JP" sz="3200" dirty="0"/>
          </a:p>
          <a:p>
            <a:r>
              <a:rPr kumimoji="1" lang="ja-JP" altLang="en-US" sz="3200" dirty="0"/>
              <a:t>決断ができない</a:t>
            </a:r>
          </a:p>
        </p:txBody>
      </p:sp>
      <p:pic>
        <p:nvPicPr>
          <p:cNvPr id="2050" name="Picture 2" descr="http://3.bp.blogspot.com/-I-iyrSZ7L7o/Ur1GYYg6Q4I/AAAAAAAAccw/UhS3-vqvPGE/s800/utsu_wo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663" y="2893651"/>
            <a:ext cx="2134572" cy="318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8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err="1"/>
              <a:t>うつの</a:t>
            </a:r>
            <a:r>
              <a:rPr kumimoji="1" lang="ja-JP" altLang="en-US" dirty="0"/>
              <a:t>症状</a:t>
            </a:r>
            <a:br>
              <a:rPr kumimoji="1" lang="en-US" altLang="ja-JP" dirty="0"/>
            </a:br>
            <a:r>
              <a:rPr lang="ja-JP" altLang="en-US" dirty="0"/>
              <a:t>（３）</a:t>
            </a:r>
            <a:r>
              <a:rPr lang="ja-JP" altLang="en-US" b="1" dirty="0">
                <a:solidFill>
                  <a:srgbClr val="FF0000"/>
                </a:solidFill>
              </a:rPr>
              <a:t>（　　　　　　　　　　　　　）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5998946" cy="402336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ひとり</a:t>
            </a:r>
            <a:r>
              <a:rPr kumimoji="1" lang="ja-JP" altLang="en-US" sz="3200" dirty="0"/>
              <a:t>でいるのが怖い、</a:t>
            </a:r>
            <a:endParaRPr kumimoji="1" lang="en-US" altLang="ja-JP" sz="3200" dirty="0"/>
          </a:p>
          <a:p>
            <a:r>
              <a:rPr kumimoji="1" lang="ja-JP" altLang="en-US" sz="3200" dirty="0"/>
              <a:t>そわそわと落ち着かない、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じっと座っていられない、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部屋中をウロウロと歩き回る、</a:t>
            </a:r>
            <a:endParaRPr kumimoji="1" lang="en-US" altLang="ja-JP" sz="3200" dirty="0"/>
          </a:p>
          <a:p>
            <a:r>
              <a:rPr kumimoji="1" lang="ja-JP" altLang="en-US" sz="3200" dirty="0"/>
              <a:t>髪をかきむしる</a:t>
            </a:r>
          </a:p>
        </p:txBody>
      </p:sp>
      <p:pic>
        <p:nvPicPr>
          <p:cNvPr id="3074" name="Picture 2" descr="http://1.bp.blogspot.com/-6YTL61Cm9lE/VPQTz07UGwI/AAAAAAAAsCU/_19ygG8yfbQ/s800/apron_woman2-2sho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257" y="2218124"/>
            <a:ext cx="2168434" cy="374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うつの症状</a:t>
            </a:r>
            <a:br>
              <a:rPr kumimoji="1" lang="en-US" altLang="ja-JP" dirty="0"/>
            </a:br>
            <a:r>
              <a:rPr lang="ja-JP" altLang="en-US" dirty="0"/>
              <a:t>（４）</a:t>
            </a:r>
            <a:r>
              <a:rPr lang="ja-JP" altLang="en-US" b="1" dirty="0">
                <a:solidFill>
                  <a:srgbClr val="FF0000"/>
                </a:solidFill>
              </a:rPr>
              <a:t>（　　　　　　　　　　　　　）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2148" y="1845734"/>
            <a:ext cx="7543800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/>
              <a:t>眠れない、食欲がない、疲れやすい、</a:t>
            </a:r>
            <a:endParaRPr kumimoji="1" lang="en-US" altLang="ja-JP" sz="3200" dirty="0"/>
          </a:p>
          <a:p>
            <a:r>
              <a:rPr kumimoji="1" lang="ja-JP" altLang="en-US" sz="3200" dirty="0"/>
              <a:t>便秘、下痢、腹痛、微熱、頭痛、頭が重い、</a:t>
            </a:r>
            <a:endParaRPr kumimoji="1" lang="en-US" altLang="ja-JP" sz="3200" dirty="0"/>
          </a:p>
          <a:p>
            <a:r>
              <a:rPr kumimoji="1" lang="ja-JP" altLang="en-US" sz="3200" dirty="0"/>
              <a:t>目がかすむ、のどが渇く、発汗、</a:t>
            </a:r>
            <a:endParaRPr kumimoji="1" lang="en-US" altLang="ja-JP" sz="3200" dirty="0"/>
          </a:p>
          <a:p>
            <a:r>
              <a:rPr kumimoji="1" lang="ja-JP" altLang="en-US" sz="3200" dirty="0"/>
              <a:t>耳鳴り、心臓がドキドキする、</a:t>
            </a:r>
            <a:endParaRPr kumimoji="1" lang="en-US" altLang="ja-JP" sz="3200" dirty="0"/>
          </a:p>
          <a:p>
            <a:r>
              <a:rPr kumimoji="1" lang="ja-JP" altLang="en-US" sz="3200" dirty="0"/>
              <a:t>胸が苦しい、息苦しい、</a:t>
            </a:r>
            <a:endParaRPr kumimoji="1" lang="en-US" altLang="ja-JP" sz="3200" dirty="0"/>
          </a:p>
          <a:p>
            <a:r>
              <a:rPr kumimoji="1" lang="ja-JP" altLang="en-US" sz="3200" dirty="0"/>
              <a:t>過呼吸、肩こり、関節痛、筋肉痛、</a:t>
            </a:r>
          </a:p>
        </p:txBody>
      </p:sp>
      <p:pic>
        <p:nvPicPr>
          <p:cNvPr id="4098" name="Picture 2" descr="不眠症の人のイラスト（女性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245" y="3082834"/>
            <a:ext cx="2253710" cy="312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7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大切なのは、</a:t>
            </a:r>
            <a:r>
              <a:rPr lang="ja-JP" altLang="en-US" dirty="0"/>
              <a:t>きづくこと。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・まずは休養をすすめよう</a:t>
            </a:r>
            <a:endParaRPr kumimoji="1" lang="en-US" altLang="ja-JP" sz="3600" dirty="0"/>
          </a:p>
          <a:p>
            <a:endParaRPr kumimoji="1" lang="en-US" altLang="ja-JP" sz="3600" dirty="0"/>
          </a:p>
          <a:p>
            <a:r>
              <a:rPr lang="ja-JP" altLang="en-US" sz="3600" dirty="0"/>
              <a:t>・寄り添ってあげよう</a:t>
            </a:r>
            <a:endParaRPr lang="en-US" altLang="ja-JP" sz="3600" dirty="0"/>
          </a:p>
        </p:txBody>
      </p:sp>
      <p:pic>
        <p:nvPicPr>
          <p:cNvPr id="5122" name="Picture 2" descr="自分の殻に閉じこもる人の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996" y="2116183"/>
            <a:ext cx="258603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91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/>
              <a:t>それから　「つ な ぐ」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sz="3600" dirty="0"/>
              <a:t>命に</a:t>
            </a:r>
            <a:r>
              <a:rPr lang="ja-JP" altLang="en-US" sz="3600" dirty="0"/>
              <a:t>も</a:t>
            </a:r>
            <a:r>
              <a:rPr lang="ja-JP" altLang="ja-JP" sz="3600" dirty="0"/>
              <a:t>かかわることだから、</a:t>
            </a:r>
            <a:endParaRPr lang="en-US" altLang="ja-JP" sz="3600" dirty="0"/>
          </a:p>
          <a:p>
            <a:r>
              <a:rPr lang="ja-JP" altLang="ja-JP" sz="3600" dirty="0"/>
              <a:t>一人で抱えられない</a:t>
            </a:r>
            <a:r>
              <a:rPr lang="ja-JP" altLang="en-US" sz="3600" dirty="0"/>
              <a:t>よ</a:t>
            </a:r>
            <a:r>
              <a:rPr lang="ja-JP" altLang="ja-JP" sz="3600" dirty="0"/>
              <a:t>。</a:t>
            </a:r>
            <a:endParaRPr lang="en-US" altLang="ja-JP" sz="3600" dirty="0"/>
          </a:p>
          <a:p>
            <a:r>
              <a:rPr lang="ja-JP" altLang="ja-JP" sz="3600" dirty="0"/>
              <a:t>もちろん私にも。</a:t>
            </a:r>
            <a:endParaRPr lang="en-US" altLang="ja-JP" sz="3600" dirty="0"/>
          </a:p>
          <a:p>
            <a:endParaRPr lang="ja-JP" altLang="ja-JP" sz="1600" dirty="0"/>
          </a:p>
          <a:p>
            <a:r>
              <a:rPr lang="ja-JP" altLang="ja-JP" sz="3600"/>
              <a:t>あなたを</a:t>
            </a:r>
            <a:r>
              <a:rPr lang="ja-JP" altLang="en-US" sz="3600"/>
              <a:t>大切</a:t>
            </a:r>
            <a:r>
              <a:rPr lang="ja-JP" altLang="ja-JP" sz="3600"/>
              <a:t>に</a:t>
            </a:r>
            <a:r>
              <a:rPr lang="ja-JP" altLang="ja-JP" sz="3600" dirty="0"/>
              <a:t>思うから、</a:t>
            </a:r>
            <a:r>
              <a:rPr lang="ja-JP" altLang="en-US" sz="3600" dirty="0"/>
              <a:t>一緒に</a:t>
            </a:r>
            <a:r>
              <a:rPr lang="ja-JP" altLang="ja-JP" sz="3600" dirty="0"/>
              <a:t>大人に</a:t>
            </a:r>
            <a:r>
              <a:rPr lang="ja-JP" altLang="en-US" sz="3600" dirty="0"/>
              <a:t>相談しよう</a:t>
            </a:r>
            <a:r>
              <a:rPr lang="ja-JP" altLang="ja-JP" sz="3600" dirty="0"/>
              <a:t>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99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私の相談リスト</a:t>
            </a:r>
            <a:br>
              <a:rPr kumimoji="1" lang="en-US" altLang="ja-JP" dirty="0"/>
            </a:br>
            <a:r>
              <a:rPr lang="ja-JP" altLang="en-US" sz="3600" dirty="0"/>
              <a:t>（しんらいできる　大人たちのいるところ）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kumimoji="1" lang="ja-JP" altLang="en-US" sz="4400" dirty="0">
                <a:solidFill>
                  <a:schemeClr val="tx1"/>
                </a:solidFill>
              </a:rPr>
              <a:t>学校　　　　　　　（　　　　　　　　）</a:t>
            </a:r>
            <a:endParaRPr kumimoji="1" lang="en-US" altLang="ja-JP" sz="44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ja-JP" altLang="en-US" sz="4400" u="sng" dirty="0">
                <a:solidFill>
                  <a:schemeClr val="tx1"/>
                </a:solidFill>
              </a:rPr>
              <a:t>　　　　　　　　　　（　　　　　　　　）　</a:t>
            </a:r>
            <a:endParaRPr lang="en-US" altLang="ja-JP" sz="4400" u="sng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ja-JP" altLang="en-US" sz="4400" u="sng" dirty="0">
                <a:solidFill>
                  <a:schemeClr val="tx1"/>
                </a:solidFill>
              </a:rPr>
              <a:t>　　　　　　　　　　（　　　　　　　　）　</a:t>
            </a:r>
            <a:endParaRPr lang="en-US" altLang="ja-JP" sz="4400" u="sng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ja-JP" altLang="en-US" sz="4400" u="sng" dirty="0">
                <a:solidFill>
                  <a:schemeClr val="tx1"/>
                </a:solidFill>
              </a:rPr>
              <a:t>　　　　　　　　　　（　　　　　　　　）　</a:t>
            </a:r>
            <a:endParaRPr lang="en-US" altLang="ja-JP" sz="4400" u="sng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ja-JP" altLang="en-US" sz="4400" u="sng" dirty="0">
                <a:solidFill>
                  <a:schemeClr val="tx1"/>
                </a:solidFill>
              </a:rPr>
              <a:t>　　　　　　　　　　（　　　　　　　　）　</a:t>
            </a:r>
            <a:endParaRPr lang="en-US" altLang="ja-JP" sz="4400" u="sng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altLang="ja-JP" sz="44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6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2960" y="2211657"/>
            <a:ext cx="75438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ja-JP" dirty="0"/>
              <a:t>じっさいにどんな相談が</a:t>
            </a:r>
            <a:br>
              <a:rPr lang="en-US" altLang="ja-JP" dirty="0"/>
            </a:br>
            <a:r>
              <a:rPr lang="ja-JP" altLang="ja-JP" dirty="0"/>
              <a:t>どこでできるの？</a:t>
            </a:r>
            <a:br>
              <a:rPr lang="ja-JP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8457" y="3047516"/>
            <a:ext cx="7543800" cy="4023360"/>
          </a:xfrm>
        </p:spPr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226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239370"/>
              </p:ext>
            </p:extLst>
          </p:nvPr>
        </p:nvGraphicFramePr>
        <p:xfrm>
          <a:off x="239327" y="313497"/>
          <a:ext cx="8806702" cy="5701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3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名称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内容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3139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自殺防止</a:t>
                      </a:r>
                      <a:endParaRPr lang="en-US" alt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effectLst/>
                          <a:latin typeface="+mj-ea"/>
                          <a:ea typeface="+mj-ea"/>
                        </a:rPr>
                        <a:t>（</a:t>
                      </a:r>
                      <a:r>
                        <a:rPr lang="ja-JP" altLang="en-US" sz="1400" kern="100" dirty="0">
                          <a:effectLst/>
                          <a:latin typeface="+mj-ea"/>
                          <a:ea typeface="+mj-ea"/>
                        </a:rPr>
                        <a:t>精神科受診が必要</a:t>
                      </a:r>
                      <a:r>
                        <a:rPr lang="ja-JP" sz="1400" kern="100" dirty="0">
                          <a:effectLst/>
                          <a:latin typeface="+mj-ea"/>
                          <a:ea typeface="+mj-ea"/>
                        </a:rPr>
                        <a:t>）</a:t>
                      </a:r>
                      <a:endParaRPr lang="ja-JP" sz="14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①精神科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2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100" b="1" kern="100" dirty="0">
                          <a:effectLst/>
                          <a:latin typeface="+mj-ea"/>
                          <a:ea typeface="+mj-ea"/>
                        </a:rPr>
                        <a:t>　　　　</a:t>
                      </a:r>
                      <a:r>
                        <a:rPr lang="ja-JP" altLang="en-US" sz="600" b="1" kern="100" dirty="0">
                          <a:effectLst/>
                          <a:latin typeface="+mj-ea"/>
                          <a:ea typeface="+mj-ea"/>
                        </a:rPr>
                        <a:t>　　</a:t>
                      </a:r>
                      <a:r>
                        <a:rPr lang="ja-JP" altLang="en-US" sz="1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救急情報センター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・緊急の医療受診ができる</a:t>
                      </a: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ja-JP" altLang="en-US" sz="1800" kern="100" dirty="0">
                          <a:effectLst/>
                          <a:latin typeface="+mj-ea"/>
                          <a:ea typeface="+mj-ea"/>
                        </a:rPr>
                        <a:t>イライラ・不安で翌朝までに精神科受診が必要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・家族や本人からの電話相談</a:t>
                      </a: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・病気の治療が必要な人や暴力がある人は受けない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560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自殺防止</a:t>
                      </a: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effectLst/>
                          <a:latin typeface="+mj-ea"/>
                          <a:ea typeface="+mj-ea"/>
                        </a:rPr>
                        <a:t>（医療なし）</a:t>
                      </a:r>
                      <a:endParaRPr lang="ja-JP" sz="14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②兵庫県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12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いのちと心の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7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サポートダイヤル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深夜の相談</a:t>
                      </a: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心の健康相談広く対応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9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青少年・</a:t>
                      </a:r>
                      <a:endParaRPr lang="en-US" alt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こども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indent="-482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③ひょうごっ子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indent="-482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11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悩み相談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いじめ、不登校、友人関係、体罰、</a:t>
                      </a:r>
                      <a:endParaRPr lang="en-US" alt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子どものＳＯＳ全般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423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こころの</a:t>
                      </a:r>
                      <a:endParaRPr lang="en-US" alt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健康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④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兵庫県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11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精神保健福祉</a:t>
                      </a:r>
                      <a:endParaRPr lang="en-US" altLang="ja-JP" sz="2000" b="1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1100" b="1" kern="10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センター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ＭＳ Ｐゴシック"/>
                      </a:endParaRPr>
                    </a:p>
                  </a:txBody>
                  <a:tcPr marL="39679" marR="39679" marT="0" marB="0" anchor="ctr"/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悩み、精神的な病気、引きこもり、薬物、うつなど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79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どこにつなげばいいでしょう？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ja-JP" sz="2800" dirty="0"/>
              <a:t>①Ａさんは、学校の同じクラスのＢさんから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r>
              <a:rPr lang="ja-JP" altLang="ja-JP" sz="2800" dirty="0"/>
              <a:t>「死にた</a:t>
            </a:r>
            <a:r>
              <a:rPr lang="ja-JP" altLang="en-US" sz="2800" dirty="0"/>
              <a:t>くなる</a:t>
            </a:r>
            <a:r>
              <a:rPr lang="ja-JP" altLang="ja-JP" sz="2800" dirty="0"/>
              <a:t>ほど辛い」と悩みを打ち明け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r>
              <a:rPr lang="ja-JP" altLang="ja-JP" sz="2800" dirty="0"/>
              <a:t>ら</a:t>
            </a:r>
            <a:r>
              <a:rPr lang="ja-JP" altLang="ja-JP" sz="2800" dirty="0" err="1"/>
              <a:t>れま</a:t>
            </a:r>
            <a:r>
              <a:rPr lang="ja-JP" altLang="ja-JP" sz="2800" dirty="0"/>
              <a:t>した</a:t>
            </a:r>
            <a:r>
              <a:rPr lang="ja-JP" altLang="en-US" sz="2800" dirty="0"/>
              <a:t>。</a:t>
            </a:r>
            <a:endParaRPr lang="ja-JP" altLang="ja-JP" sz="2800" dirty="0"/>
          </a:p>
          <a:p>
            <a:endParaRPr kumimoji="1" lang="en-US" altLang="ja-JP" dirty="0"/>
          </a:p>
          <a:p>
            <a:endParaRPr lang="en-US" altLang="ja-JP" dirty="0"/>
          </a:p>
          <a:p>
            <a:pPr marL="0" indent="0" algn="ctr">
              <a:buNone/>
            </a:pPr>
            <a:r>
              <a:rPr lang="ja-JP" altLang="en-US" sz="6000" dirty="0">
                <a:solidFill>
                  <a:schemeClr val="tx1"/>
                </a:solidFill>
              </a:rPr>
              <a:t>（　　　　）</a:t>
            </a:r>
            <a:endParaRPr kumimoji="1" lang="ja-JP" altLang="en-US" sz="60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7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どこにつなげばいいでしょう？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7816074" cy="443314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ja-JP" sz="5100" dirty="0"/>
              <a:t>②Ａさんは、夜になるとつらい気持ちになり、すぐに</a:t>
            </a:r>
            <a:r>
              <a:rPr lang="en-US" altLang="ja-JP" sz="5100" dirty="0"/>
              <a:t> 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5100" dirty="0"/>
              <a:t>    </a:t>
            </a:r>
            <a:r>
              <a:rPr lang="ja-JP" altLang="ja-JP" sz="5100" dirty="0"/>
              <a:t>目が覚めてしまいます。</a:t>
            </a:r>
            <a:endParaRPr lang="en-US" altLang="ja-JP" sz="51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5100" dirty="0"/>
              <a:t>     </a:t>
            </a:r>
            <a:r>
              <a:rPr lang="ja-JP" altLang="ja-JP" sz="5100" dirty="0"/>
              <a:t>下痢をしやすかったり、以前までは関心があった</a:t>
            </a:r>
            <a:r>
              <a:rPr lang="en-US" altLang="ja-JP" sz="5100" dirty="0"/>
              <a:t>  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5100" dirty="0"/>
              <a:t>     </a:t>
            </a:r>
            <a:r>
              <a:rPr lang="ja-JP" altLang="ja-JP" sz="5100" dirty="0"/>
              <a:t>ダンスにも無関心になっ</a:t>
            </a:r>
            <a:r>
              <a:rPr lang="ja-JP" altLang="en-US" sz="5100" dirty="0"/>
              <a:t>たりし</a:t>
            </a:r>
            <a:r>
              <a:rPr lang="ja-JP" altLang="ja-JP" sz="5100" dirty="0"/>
              <a:t>ています</a:t>
            </a:r>
            <a:r>
              <a:rPr lang="ja-JP" altLang="en-US" sz="5100" dirty="0"/>
              <a:t>。</a:t>
            </a:r>
            <a:endParaRPr lang="en-US" altLang="ja-JP" sz="51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dirty="0"/>
          </a:p>
          <a:p>
            <a:pPr marL="0" indent="0" algn="ctr">
              <a:buNone/>
            </a:pPr>
            <a:endParaRPr lang="en-US" altLang="ja-JP" sz="1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ja-JP" altLang="en-US" sz="10900" dirty="0">
                <a:solidFill>
                  <a:schemeClr val="tx1"/>
                </a:solidFill>
              </a:rPr>
              <a:t>（　　　　　）</a:t>
            </a:r>
            <a:endParaRPr lang="ja-JP" altLang="ja-JP" sz="109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2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本時</a:t>
            </a:r>
            <a:r>
              <a:rPr kumimoji="1" lang="ja-JP" altLang="en-US" dirty="0"/>
              <a:t>の予定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１「つらい気分」と向かい合う</a:t>
            </a:r>
            <a:endParaRPr kumimoji="1" lang="en-US" altLang="ja-JP" sz="4000" dirty="0"/>
          </a:p>
          <a:p>
            <a:endParaRPr lang="en-US" altLang="ja-JP" sz="1000" dirty="0"/>
          </a:p>
          <a:p>
            <a:r>
              <a:rPr kumimoji="1" lang="ja-JP" altLang="en-US" sz="4000" dirty="0"/>
              <a:t>２「</a:t>
            </a:r>
            <a:r>
              <a:rPr lang="ja-JP" altLang="en-US" sz="4000" dirty="0"/>
              <a:t>こころの病</a:t>
            </a:r>
            <a:r>
              <a:rPr kumimoji="1" lang="ja-JP" altLang="en-US" sz="4000" dirty="0"/>
              <a:t>」</a:t>
            </a:r>
            <a:r>
              <a:rPr lang="ja-JP" altLang="en-US" sz="4000" dirty="0"/>
              <a:t>について、その特徴</a:t>
            </a:r>
            <a:endParaRPr lang="en-US" altLang="ja-JP" sz="4000" dirty="0"/>
          </a:p>
          <a:p>
            <a:endParaRPr lang="en-US" altLang="ja-JP" sz="1000" dirty="0"/>
          </a:p>
          <a:p>
            <a:r>
              <a:rPr kumimoji="1" lang="ja-JP" altLang="en-US" sz="4000" dirty="0"/>
              <a:t>３「</a:t>
            </a:r>
            <a:r>
              <a:rPr lang="ja-JP" altLang="en-US" sz="4000" dirty="0"/>
              <a:t>うつ病</a:t>
            </a:r>
            <a:r>
              <a:rPr kumimoji="1" lang="ja-JP" altLang="en-US" sz="4000" dirty="0"/>
              <a:t>」とは？</a:t>
            </a:r>
            <a:endParaRPr kumimoji="1" lang="en-US" altLang="ja-JP" sz="4000" dirty="0"/>
          </a:p>
          <a:p>
            <a:endParaRPr kumimoji="1" lang="en-US" altLang="ja-JP" sz="1000" dirty="0"/>
          </a:p>
          <a:p>
            <a:r>
              <a:rPr lang="ja-JP" altLang="en-US" sz="4000" dirty="0"/>
              <a:t>４「うつ病」かも？と気づいたら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9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まとめ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ja-JP" sz="2800" dirty="0"/>
              <a:t>しんどい時にしんどいと言うこと</a:t>
            </a:r>
            <a:r>
              <a:rPr lang="ja-JP" altLang="en-US" sz="2800" dirty="0"/>
              <a:t>が大切</a:t>
            </a:r>
            <a:endParaRPr lang="en-US" altLang="ja-JP" sz="2800" dirty="0"/>
          </a:p>
          <a:p>
            <a:pPr lvl="0"/>
            <a:endParaRPr lang="en-US" altLang="ja-JP" sz="2800" dirty="0"/>
          </a:p>
          <a:p>
            <a:pPr lvl="0"/>
            <a:r>
              <a:rPr lang="ja-JP" altLang="en-US" sz="2800" dirty="0"/>
              <a:t>友だちが困っていたら、教えてあげよう（友だちの味方になる人が増えます）</a:t>
            </a:r>
            <a:endParaRPr lang="en-US" altLang="ja-JP" sz="2800" dirty="0"/>
          </a:p>
          <a:p>
            <a:pPr lvl="0"/>
            <a:endParaRPr lang="en-US" altLang="ja-JP" sz="2800" dirty="0"/>
          </a:p>
          <a:p>
            <a:pPr lvl="0"/>
            <a:r>
              <a:rPr lang="ja-JP" altLang="en-US" sz="2800" dirty="0"/>
              <a:t>信頼できる大人は、このほかにも様々なところにいます。あきらめないで、声をかけましょう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478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さいごに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「つらさ」を吹っ飛ばす一工夫。</a:t>
            </a:r>
            <a:endParaRPr kumimoji="1" lang="en-US" altLang="ja-JP" sz="3200" dirty="0"/>
          </a:p>
          <a:p>
            <a:r>
              <a:rPr kumimoji="1" lang="ja-JP" altLang="en-US" sz="3200" dirty="0"/>
              <a:t>ちょっと楽しい、五七五の</a:t>
            </a:r>
            <a:endParaRPr kumimoji="1" lang="en-US" altLang="ja-JP" sz="3200" dirty="0"/>
          </a:p>
          <a:p>
            <a:r>
              <a:rPr kumimoji="1" lang="ja-JP" altLang="en-US" sz="3200" dirty="0"/>
              <a:t>「レジリエンス川柳」を作ってみよう</a:t>
            </a:r>
            <a:endParaRPr kumimoji="1"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/>
              <a:t>　</a:t>
            </a:r>
            <a:endParaRPr lang="en-US" altLang="ja-JP" sz="3200" dirty="0"/>
          </a:p>
          <a:p>
            <a:endParaRPr lang="en-US" altLang="ja-JP" sz="32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3366EDCB-E620-52BB-1B36-A6C7840E1852}"/>
              </a:ext>
            </a:extLst>
          </p:cNvPr>
          <p:cNvSpPr/>
          <p:nvPr/>
        </p:nvSpPr>
        <p:spPr>
          <a:xfrm>
            <a:off x="436724" y="4053387"/>
            <a:ext cx="2456597" cy="84616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86D4949-5A29-B3F3-4291-30B17DEC8F96}"/>
              </a:ext>
            </a:extLst>
          </p:cNvPr>
          <p:cNvSpPr/>
          <p:nvPr/>
        </p:nvSpPr>
        <p:spPr>
          <a:xfrm>
            <a:off x="2893321" y="4358187"/>
            <a:ext cx="3343702" cy="84616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6FCACFD-7997-62EE-AC91-8786C30D6C01}"/>
              </a:ext>
            </a:extLst>
          </p:cNvPr>
          <p:cNvSpPr/>
          <p:nvPr/>
        </p:nvSpPr>
        <p:spPr>
          <a:xfrm>
            <a:off x="6237023" y="4662987"/>
            <a:ext cx="2456597" cy="84616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77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こころの病のいろいろ</a:t>
            </a:r>
            <a:br>
              <a:rPr kumimoji="1" lang="en-US" altLang="ja-JP" sz="3600" dirty="0"/>
            </a:br>
            <a:r>
              <a:rPr kumimoji="1" lang="ja-JP" altLang="en-US" sz="3600" dirty="0"/>
              <a:t>　　</a:t>
            </a:r>
            <a:r>
              <a:rPr kumimoji="1" lang="ja-JP" altLang="en-US" sz="3600" dirty="0">
                <a:solidFill>
                  <a:schemeClr val="tx1"/>
                </a:solidFill>
              </a:rPr>
              <a:t>　</a:t>
            </a:r>
            <a:r>
              <a:rPr lang="ja-JP" altLang="en-US" sz="5400" b="1" dirty="0">
                <a:solidFill>
                  <a:schemeClr val="tx1"/>
                </a:solidFill>
              </a:rPr>
              <a:t>（　　　　　　　　　　　）</a:t>
            </a:r>
            <a:endParaRPr kumimoji="1" lang="ja-JP" altLang="en-US" sz="5400" b="1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45734"/>
            <a:ext cx="7909560" cy="402336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・青年期に発症しやすい</a:t>
            </a:r>
            <a:endParaRPr lang="en-US" altLang="ja-JP" sz="3200" dirty="0"/>
          </a:p>
          <a:p>
            <a:r>
              <a:rPr lang="ja-JP" altLang="en-US" sz="3200" dirty="0"/>
              <a:t>・おもな症状は幻覚・妄想</a:t>
            </a:r>
            <a:endParaRPr lang="en-US" altLang="ja-JP" sz="3200" dirty="0"/>
          </a:p>
          <a:p>
            <a:r>
              <a:rPr lang="ja-JP" altLang="en-US" sz="3200" dirty="0"/>
              <a:t>・他者が自己を脅かすものとして認識される</a:t>
            </a:r>
            <a:endParaRPr lang="en-US" altLang="ja-JP" sz="3200" dirty="0"/>
          </a:p>
          <a:p>
            <a:r>
              <a:rPr lang="ja-JP" altLang="en-US" sz="3200" dirty="0"/>
              <a:t>・幻想・妄想は被害的</a:t>
            </a:r>
            <a:endParaRPr lang="en-US" altLang="ja-JP" sz="3200" dirty="0"/>
          </a:p>
          <a:p>
            <a:r>
              <a:rPr lang="ja-JP" altLang="en-US" sz="3200" dirty="0"/>
              <a:t>　「悪口を言っている」「陥れようと企んでいる」</a:t>
            </a:r>
            <a:endParaRPr lang="en-US" altLang="ja-JP" sz="3200" dirty="0"/>
          </a:p>
          <a:p>
            <a:r>
              <a:rPr lang="ja-JP" altLang="en-US" sz="3200" dirty="0"/>
              <a:t>・重症化すると、おどおどと怯えて孤立する</a:t>
            </a:r>
            <a:endParaRPr lang="en-US" altLang="ja-JP" sz="3200" dirty="0"/>
          </a:p>
          <a:p>
            <a:endParaRPr lang="en-US" altLang="ja-JP" sz="3600" dirty="0"/>
          </a:p>
          <a:p>
            <a:endParaRPr kumimoji="1" lang="en-US" altLang="ja-JP" sz="3600" dirty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6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6929" y="1845734"/>
            <a:ext cx="8171234" cy="402336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・感情・情操・持続的な気分・意志・意欲に障害</a:t>
            </a:r>
            <a:endParaRPr lang="en-US" altLang="ja-JP" sz="3200" dirty="0"/>
          </a:p>
          <a:p>
            <a:r>
              <a:rPr lang="ja-JP" altLang="en-US" sz="3200" dirty="0"/>
              <a:t>・あまりにも急激にエネルギーを投入すると、</a:t>
            </a:r>
            <a:endParaRPr lang="en-US" altLang="ja-JP" sz="3200" dirty="0"/>
          </a:p>
          <a:p>
            <a:r>
              <a:rPr lang="ja-JP" altLang="en-US" sz="3200" dirty="0"/>
              <a:t>　そのあと突如うつ状態に陥る危険性がある</a:t>
            </a:r>
            <a:endParaRPr lang="en-US" altLang="ja-JP" sz="3200" dirty="0"/>
          </a:p>
          <a:p>
            <a:r>
              <a:rPr lang="ja-JP" altLang="en-US" sz="3200" dirty="0"/>
              <a:t>・自殺と関連が深く、回復期に頻度が高いとい</a:t>
            </a:r>
            <a:endParaRPr lang="en-US" altLang="ja-JP" sz="3200" dirty="0"/>
          </a:p>
          <a:p>
            <a:r>
              <a:rPr lang="ja-JP" altLang="en-US" sz="3200" dirty="0"/>
              <a:t>　われる</a:t>
            </a:r>
            <a:endParaRPr lang="en-US" altLang="ja-JP" sz="3200" dirty="0"/>
          </a:p>
          <a:p>
            <a:endParaRPr kumimoji="1" lang="en-US" altLang="ja-JP" sz="3600" dirty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ABA4B525-CE14-4943-174D-7EC8F922B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こころの病のいろいろ</a:t>
            </a:r>
            <a:br>
              <a:rPr kumimoji="1" lang="en-US" altLang="ja-JP" sz="3600" dirty="0"/>
            </a:br>
            <a:r>
              <a:rPr kumimoji="1" lang="ja-JP" altLang="en-US" sz="3600" dirty="0"/>
              <a:t>　　</a:t>
            </a:r>
            <a:r>
              <a:rPr kumimoji="1" lang="ja-JP" altLang="en-US" sz="3600" dirty="0">
                <a:solidFill>
                  <a:schemeClr val="tx1"/>
                </a:solidFill>
              </a:rPr>
              <a:t>　</a:t>
            </a:r>
            <a:r>
              <a:rPr lang="ja-JP" altLang="en-US" sz="5400" b="1" dirty="0">
                <a:solidFill>
                  <a:schemeClr val="tx1"/>
                </a:solidFill>
              </a:rPr>
              <a:t>（　　　　　　　　　　　）</a:t>
            </a:r>
            <a:endParaRPr kumimoji="1" lang="ja-JP" altLang="en-US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摂食障害</a:t>
            </a:r>
            <a:r>
              <a:rPr lang="en-US" altLang="ja-JP" sz="3200" dirty="0"/>
              <a:t>(</a:t>
            </a:r>
            <a:r>
              <a:rPr lang="ja-JP" altLang="en-US" sz="3200" dirty="0"/>
              <a:t>過食症・拒食症）</a:t>
            </a:r>
            <a:endParaRPr lang="en-US" altLang="ja-JP" sz="3200" dirty="0"/>
          </a:p>
          <a:p>
            <a:r>
              <a:rPr lang="ja-JP" altLang="en-US" sz="3200" dirty="0"/>
              <a:t>薬物乱用</a:t>
            </a:r>
            <a:endParaRPr lang="en-US" altLang="ja-JP" sz="3200" dirty="0"/>
          </a:p>
          <a:p>
            <a:r>
              <a:rPr lang="ja-JP" altLang="en-US" sz="3200" dirty="0"/>
              <a:t>　（シンナー、違法ドラッグ、麻薬等）</a:t>
            </a:r>
            <a:endParaRPr lang="en-US" altLang="ja-JP" sz="3200" dirty="0"/>
          </a:p>
          <a:p>
            <a:r>
              <a:rPr lang="ja-JP" altLang="en-US" sz="3200" dirty="0"/>
              <a:t>種々の嗜癖</a:t>
            </a:r>
            <a:endParaRPr lang="en-US" altLang="ja-JP" sz="3200" dirty="0"/>
          </a:p>
          <a:p>
            <a:r>
              <a:rPr lang="ja-JP" altLang="en-US" sz="3200" dirty="0"/>
              <a:t>　</a:t>
            </a:r>
            <a:r>
              <a:rPr lang="en-US" altLang="ja-JP" sz="3200" dirty="0"/>
              <a:t>(</a:t>
            </a:r>
            <a:r>
              <a:rPr lang="ja-JP" altLang="en-US" sz="3200" dirty="0"/>
              <a:t>アルコール、賭博、買い物、携帯電話）</a:t>
            </a:r>
            <a:endParaRPr lang="en-US" altLang="ja-JP" sz="3200" dirty="0"/>
          </a:p>
          <a:p>
            <a:r>
              <a:rPr lang="ja-JP" altLang="en-US" sz="3200" dirty="0"/>
              <a:t>手首自傷、過量服薬</a:t>
            </a:r>
            <a:endParaRPr lang="en-US" altLang="ja-JP" sz="3200" dirty="0"/>
          </a:p>
          <a:p>
            <a:endParaRPr kumimoji="1" lang="en-US" altLang="ja-JP" sz="3600" dirty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6DCAADB4-B3DC-39FD-7EDB-74FB459B8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こころの病のいろいろ</a:t>
            </a:r>
            <a:br>
              <a:rPr kumimoji="1" lang="en-US" altLang="ja-JP" sz="3600" dirty="0"/>
            </a:br>
            <a:r>
              <a:rPr kumimoji="1" lang="ja-JP" altLang="en-US" sz="3600" dirty="0"/>
              <a:t>　　</a:t>
            </a:r>
            <a:r>
              <a:rPr kumimoji="1" lang="ja-JP" altLang="en-US" sz="3600" dirty="0">
                <a:solidFill>
                  <a:schemeClr val="tx1"/>
                </a:solidFill>
              </a:rPr>
              <a:t>　</a:t>
            </a:r>
            <a:r>
              <a:rPr lang="ja-JP" altLang="en-US" sz="5400" b="1" dirty="0">
                <a:solidFill>
                  <a:schemeClr val="tx1"/>
                </a:solidFill>
              </a:rPr>
              <a:t>（　　　　　　　　　　　）</a:t>
            </a:r>
            <a:endParaRPr kumimoji="1" lang="ja-JP" altLang="en-US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7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 descr="http://www8.cao.go.jp/jisatsutaisaku/whitepaper/w-2015/html/img/chapter1-02-04-04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86604"/>
            <a:ext cx="7635239" cy="62665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5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2950" y="1159934"/>
            <a:ext cx="7543800" cy="4023360"/>
          </a:xfrm>
        </p:spPr>
        <p:txBody>
          <a:bodyPr>
            <a:normAutofit/>
          </a:bodyPr>
          <a:lstStyle/>
          <a:p>
            <a:pPr algn="ctr"/>
            <a:endParaRPr kumimoji="1" lang="en-US" altLang="ja-JP" sz="4800" dirty="0">
              <a:latin typeface="+mj-ea"/>
              <a:ea typeface="+mj-ea"/>
            </a:endParaRPr>
          </a:p>
          <a:p>
            <a:pPr algn="ctr"/>
            <a:endParaRPr lang="en-US" altLang="ja-JP" sz="4800" dirty="0">
              <a:latin typeface="+mj-ea"/>
              <a:ea typeface="+mj-ea"/>
            </a:endParaRPr>
          </a:p>
          <a:p>
            <a:pPr algn="ctr"/>
            <a:r>
              <a:rPr kumimoji="1" lang="ja-JP" altLang="en-US" sz="4800" dirty="0">
                <a:latin typeface="+mj-ea"/>
                <a:ea typeface="+mj-ea"/>
              </a:rPr>
              <a:t>うつ病を考える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763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912817" y="906796"/>
            <a:ext cx="991503" cy="914400"/>
          </a:xfrm>
          <a:prstGeom prst="ellipse">
            <a:avLst/>
          </a:prstGeom>
          <a:solidFill>
            <a:schemeClr val="accent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231921" y="1742819"/>
            <a:ext cx="354983" cy="156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880516" y="1868963"/>
            <a:ext cx="1175116" cy="2115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965903" y="3984171"/>
            <a:ext cx="416187" cy="18570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504949" y="3984171"/>
            <a:ext cx="416187" cy="1857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 rot="742814">
            <a:off x="3468547" y="1894380"/>
            <a:ext cx="428428" cy="2018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雲形吹き出し 9"/>
          <p:cNvSpPr/>
          <p:nvPr/>
        </p:nvSpPr>
        <p:spPr>
          <a:xfrm>
            <a:off x="2358144" y="906796"/>
            <a:ext cx="1554580" cy="768728"/>
          </a:xfrm>
          <a:prstGeom prst="cloudCallout">
            <a:avLst>
              <a:gd name="adj1" fmla="val 38222"/>
              <a:gd name="adj2" fmla="val 6114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 rot="21069133">
            <a:off x="5008995" y="1877976"/>
            <a:ext cx="428428" cy="1984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1559" y="1130441"/>
            <a:ext cx="124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睡眠障害</a:t>
            </a:r>
          </a:p>
        </p:txBody>
      </p:sp>
      <p:sp>
        <p:nvSpPr>
          <p:cNvPr id="13" name="雲形吹き出し 12"/>
          <p:cNvSpPr/>
          <p:nvPr/>
        </p:nvSpPr>
        <p:spPr>
          <a:xfrm>
            <a:off x="1775941" y="1648377"/>
            <a:ext cx="1712503" cy="992777"/>
          </a:xfrm>
          <a:prstGeom prst="cloudCallout">
            <a:avLst>
              <a:gd name="adj1" fmla="val 66371"/>
              <a:gd name="adj2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51485" y="1821598"/>
            <a:ext cx="116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熟眠障害</a:t>
            </a:r>
          </a:p>
        </p:txBody>
      </p:sp>
      <p:sp>
        <p:nvSpPr>
          <p:cNvPr id="17" name="雲形吹き出し 16"/>
          <p:cNvSpPr/>
          <p:nvPr/>
        </p:nvSpPr>
        <p:spPr>
          <a:xfrm>
            <a:off x="660782" y="990724"/>
            <a:ext cx="1712503" cy="992777"/>
          </a:xfrm>
          <a:prstGeom prst="cloudCallout">
            <a:avLst>
              <a:gd name="adj1" fmla="val 66371"/>
              <a:gd name="adj2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67321" y="1306192"/>
            <a:ext cx="1101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入眠障害</a:t>
            </a:r>
          </a:p>
        </p:txBody>
      </p:sp>
      <p:sp>
        <p:nvSpPr>
          <p:cNvPr id="18" name="雲形吹き出し 17"/>
          <p:cNvSpPr/>
          <p:nvPr/>
        </p:nvSpPr>
        <p:spPr>
          <a:xfrm>
            <a:off x="676543" y="1922938"/>
            <a:ext cx="1556680" cy="847136"/>
          </a:xfrm>
          <a:prstGeom prst="cloudCallout">
            <a:avLst>
              <a:gd name="adj1" fmla="val 50642"/>
              <a:gd name="adj2" fmla="val 48001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雲形吹き出し 20"/>
          <p:cNvSpPr/>
          <p:nvPr/>
        </p:nvSpPr>
        <p:spPr>
          <a:xfrm>
            <a:off x="1598210" y="2375596"/>
            <a:ext cx="1376713" cy="788956"/>
          </a:xfrm>
          <a:prstGeom prst="cloudCallout">
            <a:avLst>
              <a:gd name="adj1" fmla="val 67417"/>
              <a:gd name="adj2" fmla="val 31363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31460" y="2138404"/>
            <a:ext cx="120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早朝覚醒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836656" y="2641153"/>
            <a:ext cx="111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食欲減退</a:t>
            </a:r>
          </a:p>
        </p:txBody>
      </p:sp>
      <p:sp>
        <p:nvSpPr>
          <p:cNvPr id="24" name="雲形吹き出し 23"/>
          <p:cNvSpPr/>
          <p:nvPr/>
        </p:nvSpPr>
        <p:spPr>
          <a:xfrm>
            <a:off x="1693309" y="3036627"/>
            <a:ext cx="1841600" cy="696036"/>
          </a:xfrm>
          <a:prstGeom prst="cloudCallout">
            <a:avLst>
              <a:gd name="adj1" fmla="val 52084"/>
              <a:gd name="adj2" fmla="val 4093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996514" y="3201647"/>
            <a:ext cx="137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味覚障害</a:t>
            </a:r>
          </a:p>
        </p:txBody>
      </p:sp>
      <p:sp>
        <p:nvSpPr>
          <p:cNvPr id="27" name="雲形吹き出し 26"/>
          <p:cNvSpPr/>
          <p:nvPr/>
        </p:nvSpPr>
        <p:spPr>
          <a:xfrm>
            <a:off x="729140" y="2633451"/>
            <a:ext cx="1273271" cy="568196"/>
          </a:xfrm>
          <a:prstGeom prst="cloudCallout">
            <a:avLst>
              <a:gd name="adj1" fmla="val 50480"/>
              <a:gd name="adj2" fmla="val 5285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1972" y="2770074"/>
            <a:ext cx="118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性欲減退</a:t>
            </a:r>
          </a:p>
        </p:txBody>
      </p:sp>
      <p:sp>
        <p:nvSpPr>
          <p:cNvPr id="29" name="雲形吹き出し 28"/>
          <p:cNvSpPr/>
          <p:nvPr/>
        </p:nvSpPr>
        <p:spPr>
          <a:xfrm>
            <a:off x="2815352" y="2478719"/>
            <a:ext cx="468419" cy="522464"/>
          </a:xfrm>
          <a:prstGeom prst="cloudCallout">
            <a:avLst>
              <a:gd name="adj1" fmla="val 46251"/>
              <a:gd name="adj2" fmla="val 7294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788596" y="2555285"/>
            <a:ext cx="62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ＥＤ</a:t>
            </a:r>
          </a:p>
        </p:txBody>
      </p:sp>
      <p:sp>
        <p:nvSpPr>
          <p:cNvPr id="31" name="雲形吹き出し 30"/>
          <p:cNvSpPr/>
          <p:nvPr/>
        </p:nvSpPr>
        <p:spPr>
          <a:xfrm>
            <a:off x="769970" y="3242591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テキスト ボックス 1023"/>
          <p:cNvSpPr txBox="1"/>
          <p:nvPr/>
        </p:nvSpPr>
        <p:spPr>
          <a:xfrm>
            <a:off x="995435" y="3384645"/>
            <a:ext cx="100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不感症</a:t>
            </a:r>
          </a:p>
        </p:txBody>
      </p:sp>
      <p:sp>
        <p:nvSpPr>
          <p:cNvPr id="34" name="雲形吹き出し 33"/>
          <p:cNvSpPr/>
          <p:nvPr/>
        </p:nvSpPr>
        <p:spPr>
          <a:xfrm>
            <a:off x="2550658" y="4746119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雲形吹き出し 34"/>
          <p:cNvSpPr/>
          <p:nvPr/>
        </p:nvSpPr>
        <p:spPr>
          <a:xfrm>
            <a:off x="1202447" y="3753977"/>
            <a:ext cx="1528429" cy="586521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雲形吹き出し 35"/>
          <p:cNvSpPr/>
          <p:nvPr/>
        </p:nvSpPr>
        <p:spPr>
          <a:xfrm>
            <a:off x="1661251" y="4772507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雲形吹き出し 36"/>
          <p:cNvSpPr/>
          <p:nvPr/>
        </p:nvSpPr>
        <p:spPr>
          <a:xfrm>
            <a:off x="1362758" y="4288912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雲形吹き出し 37"/>
          <p:cNvSpPr/>
          <p:nvPr/>
        </p:nvSpPr>
        <p:spPr>
          <a:xfrm>
            <a:off x="2393311" y="4253035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雲形吹き出し 38"/>
          <p:cNvSpPr/>
          <p:nvPr/>
        </p:nvSpPr>
        <p:spPr>
          <a:xfrm>
            <a:off x="2229161" y="3693920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テキスト ボックス 1024"/>
          <p:cNvSpPr txBox="1"/>
          <p:nvPr/>
        </p:nvSpPr>
        <p:spPr>
          <a:xfrm>
            <a:off x="1202447" y="3862570"/>
            <a:ext cx="130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月経異常</a:t>
            </a:r>
          </a:p>
        </p:txBody>
      </p:sp>
      <p:sp>
        <p:nvSpPr>
          <p:cNvPr id="1027" name="テキスト ボックス 1026"/>
          <p:cNvSpPr txBox="1"/>
          <p:nvPr/>
        </p:nvSpPr>
        <p:spPr>
          <a:xfrm>
            <a:off x="2527685" y="3885763"/>
            <a:ext cx="87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疲労感</a:t>
            </a:r>
          </a:p>
        </p:txBody>
      </p:sp>
      <p:sp>
        <p:nvSpPr>
          <p:cNvPr id="1028" name="テキスト ボックス 1027"/>
          <p:cNvSpPr txBox="1"/>
          <p:nvPr/>
        </p:nvSpPr>
        <p:spPr>
          <a:xfrm>
            <a:off x="1507544" y="4403175"/>
            <a:ext cx="983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脱力感</a:t>
            </a:r>
          </a:p>
        </p:txBody>
      </p:sp>
      <p:sp>
        <p:nvSpPr>
          <p:cNvPr id="1029" name="テキスト ボックス 1028"/>
          <p:cNvSpPr txBox="1"/>
          <p:nvPr/>
        </p:nvSpPr>
        <p:spPr>
          <a:xfrm>
            <a:off x="2594686" y="4378980"/>
            <a:ext cx="96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無力感</a:t>
            </a:r>
          </a:p>
        </p:txBody>
      </p:sp>
      <p:sp>
        <p:nvSpPr>
          <p:cNvPr id="1030" name="テキスト ボックス 1029"/>
          <p:cNvSpPr txBox="1"/>
          <p:nvPr/>
        </p:nvSpPr>
        <p:spPr>
          <a:xfrm>
            <a:off x="1949376" y="4912706"/>
            <a:ext cx="7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疼痛</a:t>
            </a:r>
          </a:p>
        </p:txBody>
      </p:sp>
      <p:sp>
        <p:nvSpPr>
          <p:cNvPr id="1031" name="テキスト ボックス 1030"/>
          <p:cNvSpPr txBox="1"/>
          <p:nvPr/>
        </p:nvSpPr>
        <p:spPr>
          <a:xfrm>
            <a:off x="2884699" y="4850893"/>
            <a:ext cx="825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便秘</a:t>
            </a:r>
          </a:p>
        </p:txBody>
      </p:sp>
      <p:sp>
        <p:nvSpPr>
          <p:cNvPr id="1032" name="角丸四角形 1031"/>
          <p:cNvSpPr/>
          <p:nvPr/>
        </p:nvSpPr>
        <p:spPr>
          <a:xfrm>
            <a:off x="518652" y="354842"/>
            <a:ext cx="3530115" cy="55195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テキスト ボックス 1032"/>
          <p:cNvSpPr txBox="1"/>
          <p:nvPr/>
        </p:nvSpPr>
        <p:spPr>
          <a:xfrm>
            <a:off x="1202447" y="464024"/>
            <a:ext cx="221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うつ病の身体的状態</a:t>
            </a:r>
          </a:p>
        </p:txBody>
      </p:sp>
      <p:sp>
        <p:nvSpPr>
          <p:cNvPr id="1034" name="雲形吹き出し 1033"/>
          <p:cNvSpPr/>
          <p:nvPr/>
        </p:nvSpPr>
        <p:spPr>
          <a:xfrm>
            <a:off x="5195350" y="1105122"/>
            <a:ext cx="152827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雲形吹き出し 48"/>
          <p:cNvSpPr/>
          <p:nvPr/>
        </p:nvSpPr>
        <p:spPr>
          <a:xfrm>
            <a:off x="6917200" y="1684046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雲形吹き出し 50"/>
          <p:cNvSpPr/>
          <p:nvPr/>
        </p:nvSpPr>
        <p:spPr>
          <a:xfrm>
            <a:off x="5361781" y="4527789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雲形吹き出し 51"/>
          <p:cNvSpPr/>
          <p:nvPr/>
        </p:nvSpPr>
        <p:spPr>
          <a:xfrm>
            <a:off x="6194295" y="1064581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雲形吹き出し 54"/>
          <p:cNvSpPr/>
          <p:nvPr/>
        </p:nvSpPr>
        <p:spPr>
          <a:xfrm>
            <a:off x="5203882" y="1810279"/>
            <a:ext cx="1451539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雲形吹き出し 52"/>
          <p:cNvSpPr/>
          <p:nvPr/>
        </p:nvSpPr>
        <p:spPr>
          <a:xfrm>
            <a:off x="7157205" y="2478719"/>
            <a:ext cx="1536796" cy="1428834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雲形吹き出し 53"/>
          <p:cNvSpPr/>
          <p:nvPr/>
        </p:nvSpPr>
        <p:spPr>
          <a:xfrm rot="21062715">
            <a:off x="6121154" y="2033977"/>
            <a:ext cx="1240522" cy="962523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雲形吹き出し 56"/>
          <p:cNvSpPr/>
          <p:nvPr/>
        </p:nvSpPr>
        <p:spPr>
          <a:xfrm>
            <a:off x="6115968" y="2904990"/>
            <a:ext cx="1787248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雲形吹き出し 55"/>
          <p:cNvSpPr/>
          <p:nvPr/>
        </p:nvSpPr>
        <p:spPr>
          <a:xfrm>
            <a:off x="6490283" y="3629078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雲形吹き出し 57"/>
          <p:cNvSpPr/>
          <p:nvPr/>
        </p:nvSpPr>
        <p:spPr>
          <a:xfrm>
            <a:off x="5339605" y="2954741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雲形吹き出し 59"/>
          <p:cNvSpPr/>
          <p:nvPr/>
        </p:nvSpPr>
        <p:spPr>
          <a:xfrm>
            <a:off x="4814426" y="3832727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雲形吹き出し 58"/>
          <p:cNvSpPr/>
          <p:nvPr/>
        </p:nvSpPr>
        <p:spPr>
          <a:xfrm>
            <a:off x="5604969" y="3709479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テキスト ボックス 1035"/>
          <p:cNvSpPr txBox="1"/>
          <p:nvPr/>
        </p:nvSpPr>
        <p:spPr>
          <a:xfrm>
            <a:off x="5391655" y="1253243"/>
            <a:ext cx="1210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気分・感情の異常</a:t>
            </a:r>
          </a:p>
        </p:txBody>
      </p:sp>
      <p:sp>
        <p:nvSpPr>
          <p:cNvPr id="1037" name="テキスト ボックス 1036"/>
          <p:cNvSpPr txBox="1"/>
          <p:nvPr/>
        </p:nvSpPr>
        <p:spPr>
          <a:xfrm>
            <a:off x="6457607" y="1253243"/>
            <a:ext cx="97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気分の抑うつ</a:t>
            </a:r>
          </a:p>
        </p:txBody>
      </p:sp>
      <p:sp>
        <p:nvSpPr>
          <p:cNvPr id="1038" name="テキスト ボックス 1037"/>
          <p:cNvSpPr txBox="1"/>
          <p:nvPr/>
        </p:nvSpPr>
        <p:spPr>
          <a:xfrm>
            <a:off x="7130689" y="1797497"/>
            <a:ext cx="1018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思考の異常</a:t>
            </a:r>
          </a:p>
        </p:txBody>
      </p:sp>
      <p:sp>
        <p:nvSpPr>
          <p:cNvPr id="1039" name="テキスト ボックス 1038"/>
          <p:cNvSpPr txBox="1"/>
          <p:nvPr/>
        </p:nvSpPr>
        <p:spPr>
          <a:xfrm>
            <a:off x="5375793" y="1999905"/>
            <a:ext cx="1101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考えがまとまらない</a:t>
            </a:r>
          </a:p>
        </p:txBody>
      </p:sp>
      <p:sp>
        <p:nvSpPr>
          <p:cNvPr id="1040" name="テキスト ボックス 1039"/>
          <p:cNvSpPr txBox="1"/>
          <p:nvPr/>
        </p:nvSpPr>
        <p:spPr>
          <a:xfrm>
            <a:off x="6220870" y="2191817"/>
            <a:ext cx="110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集中できない</a:t>
            </a:r>
          </a:p>
        </p:txBody>
      </p:sp>
      <p:sp>
        <p:nvSpPr>
          <p:cNvPr id="1041" name="テキスト ボックス 1040"/>
          <p:cNvSpPr txBox="1"/>
          <p:nvPr/>
        </p:nvSpPr>
        <p:spPr>
          <a:xfrm>
            <a:off x="7344051" y="2738315"/>
            <a:ext cx="142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判断力・決断力が鈍る</a:t>
            </a:r>
          </a:p>
        </p:txBody>
      </p:sp>
      <p:sp>
        <p:nvSpPr>
          <p:cNvPr id="1042" name="テキスト ボックス 1041"/>
          <p:cNvSpPr txBox="1"/>
          <p:nvPr/>
        </p:nvSpPr>
        <p:spPr>
          <a:xfrm>
            <a:off x="5527597" y="3114516"/>
            <a:ext cx="1074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絶望感・劣等感</a:t>
            </a:r>
          </a:p>
        </p:txBody>
      </p:sp>
      <p:sp>
        <p:nvSpPr>
          <p:cNvPr id="1044" name="テキスト ボックス 1043"/>
          <p:cNvSpPr txBox="1"/>
          <p:nvPr/>
        </p:nvSpPr>
        <p:spPr>
          <a:xfrm>
            <a:off x="6383475" y="3063148"/>
            <a:ext cx="120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意欲・行動の異常</a:t>
            </a:r>
          </a:p>
        </p:txBody>
      </p:sp>
      <p:sp>
        <p:nvSpPr>
          <p:cNvPr id="1045" name="テキスト ボックス 1044"/>
          <p:cNvSpPr txBox="1"/>
          <p:nvPr/>
        </p:nvSpPr>
        <p:spPr>
          <a:xfrm>
            <a:off x="6722781" y="3813682"/>
            <a:ext cx="99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行動量の低下</a:t>
            </a:r>
          </a:p>
        </p:txBody>
      </p:sp>
      <p:sp>
        <p:nvSpPr>
          <p:cNvPr id="1046" name="テキスト ボックス 1045"/>
          <p:cNvSpPr txBox="1"/>
          <p:nvPr/>
        </p:nvSpPr>
        <p:spPr>
          <a:xfrm>
            <a:off x="4882869" y="3933352"/>
            <a:ext cx="110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表情・身振りの減少</a:t>
            </a:r>
          </a:p>
        </p:txBody>
      </p:sp>
      <p:sp>
        <p:nvSpPr>
          <p:cNvPr id="1047" name="テキスト ボックス 1046"/>
          <p:cNvSpPr txBox="1"/>
          <p:nvPr/>
        </p:nvSpPr>
        <p:spPr>
          <a:xfrm>
            <a:off x="5790313" y="3933353"/>
            <a:ext cx="868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生気に乏しい</a:t>
            </a:r>
          </a:p>
        </p:txBody>
      </p:sp>
      <p:sp>
        <p:nvSpPr>
          <p:cNvPr id="1048" name="テキスト ボックス 1047"/>
          <p:cNvSpPr txBox="1"/>
          <p:nvPr/>
        </p:nvSpPr>
        <p:spPr>
          <a:xfrm>
            <a:off x="5558891" y="4697647"/>
            <a:ext cx="102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不安・焦燥感</a:t>
            </a:r>
          </a:p>
        </p:txBody>
      </p:sp>
      <p:sp>
        <p:nvSpPr>
          <p:cNvPr id="75" name="角丸四角形 74"/>
          <p:cNvSpPr/>
          <p:nvPr/>
        </p:nvSpPr>
        <p:spPr>
          <a:xfrm>
            <a:off x="5100351" y="372713"/>
            <a:ext cx="3530115" cy="5519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テキスト ボックス 1048"/>
          <p:cNvSpPr txBox="1"/>
          <p:nvPr/>
        </p:nvSpPr>
        <p:spPr>
          <a:xfrm>
            <a:off x="5886024" y="473449"/>
            <a:ext cx="198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うつ病の精神状態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1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+mj-ea"/>
              </a:rPr>
              <a:t>うつの症状</a:t>
            </a:r>
            <a:br>
              <a:rPr kumimoji="1" lang="en-US" altLang="ja-JP" dirty="0">
                <a:latin typeface="+mj-ea"/>
              </a:rPr>
            </a:br>
            <a:r>
              <a:rPr lang="ja-JP" altLang="en-US" dirty="0">
                <a:latin typeface="+mj-ea"/>
              </a:rPr>
              <a:t>（１）</a:t>
            </a:r>
            <a:r>
              <a:rPr lang="ja-JP" altLang="en-US" b="1" dirty="0">
                <a:solidFill>
                  <a:srgbClr val="FF0000"/>
                </a:solidFill>
                <a:latin typeface="+mj-ea"/>
              </a:rPr>
              <a:t>（　　　　　　　　　　）気分</a:t>
            </a:r>
            <a:endParaRPr kumimoji="1" lang="ja-JP" altLang="en-US" b="1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6021187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/>
              <a:t>気分がふさぐ、落ち込む、</a:t>
            </a:r>
            <a:endParaRPr kumimoji="1" lang="en-US" altLang="ja-JP" sz="3200" dirty="0"/>
          </a:p>
          <a:p>
            <a:r>
              <a:rPr kumimoji="1" lang="ja-JP" altLang="en-US" sz="3200" dirty="0"/>
              <a:t>笑顔がない</a:t>
            </a:r>
            <a:r>
              <a:rPr lang="ja-JP" altLang="en-US" sz="3200" dirty="0"/>
              <a:t>、</a:t>
            </a:r>
            <a:r>
              <a:rPr kumimoji="1" lang="ja-JP" altLang="en-US" sz="3200" dirty="0"/>
              <a:t>寂しい、情けない、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切ない、悲観的、希望がない、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何の役にも立たない、</a:t>
            </a:r>
            <a:endParaRPr kumimoji="1" lang="en-US" altLang="ja-JP" sz="3200" dirty="0"/>
          </a:p>
          <a:p>
            <a:r>
              <a:rPr kumimoji="1" lang="ja-JP" altLang="en-US" sz="3200" dirty="0"/>
              <a:t>皆に迷惑をかける、</a:t>
            </a:r>
            <a:r>
              <a:rPr lang="ja-JP" altLang="en-US" sz="3200" dirty="0"/>
              <a:t>自分を責める</a:t>
            </a:r>
            <a:endParaRPr kumimoji="1" lang="ja-JP" altLang="en-US" sz="3200" dirty="0"/>
          </a:p>
        </p:txBody>
      </p:sp>
      <p:pic>
        <p:nvPicPr>
          <p:cNvPr id="1026" name="Picture 2" descr="http://4.bp.blogspot.com/-6JPC9gxdRk8/VYJrdfh2OxI/AAAAAAAAudw/n3vaFho1pok/s800/gakkari_tameiki_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44148" y="2893422"/>
            <a:ext cx="2070370" cy="286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1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レトロスペクト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3310</TotalTime>
  <Words>884</Words>
  <Application>Microsoft Office PowerPoint</Application>
  <PresentationFormat>画面に合わせる (4:3)</PresentationFormat>
  <Paragraphs>184</Paragraphs>
  <Slides>21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レトロスペクト</vt:lpstr>
      <vt:lpstr>こころの病と 　　　　　　出会ったら</vt:lpstr>
      <vt:lpstr>本時の予定</vt:lpstr>
      <vt:lpstr>こころの病のいろいろ 　　　（　　　　　　　　　　　）</vt:lpstr>
      <vt:lpstr>こころの病のいろいろ 　　　（　　　　　　　　　　　）</vt:lpstr>
      <vt:lpstr>こころの病のいろいろ 　　　（　　　　　　　　　　　）</vt:lpstr>
      <vt:lpstr>PowerPoint プレゼンテーション</vt:lpstr>
      <vt:lpstr>PowerPoint プレゼンテーション</vt:lpstr>
      <vt:lpstr>PowerPoint プレゼンテーション</vt:lpstr>
      <vt:lpstr>うつの症状 （１）（　　　　　　　　　　）気分</vt:lpstr>
      <vt:lpstr>うつの症状 （２）（　　　　　　　　　　）制止</vt:lpstr>
      <vt:lpstr>うつの症状 （３）（　　　　　　　　　　　　　）</vt:lpstr>
      <vt:lpstr>うつの症状 （４）（　　　　　　　　　　　　　）</vt:lpstr>
      <vt:lpstr>大切なのは、きづくこと。</vt:lpstr>
      <vt:lpstr>それから　「つ な ぐ」</vt:lpstr>
      <vt:lpstr>私の相談リスト （しんらいできる　大人たちのいるところ）</vt:lpstr>
      <vt:lpstr>じっさいにどんな相談が どこでできるの？ </vt:lpstr>
      <vt:lpstr>PowerPoint プレゼンテーション</vt:lpstr>
      <vt:lpstr>どこにつなげばいいでしょう？</vt:lpstr>
      <vt:lpstr>どこにつなげばいいでしょう？</vt:lpstr>
      <vt:lpstr>まとめ</vt:lpstr>
      <vt:lpstr>さいごに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うつっぽい気分と向かい合う</dc:title>
  <dc:creator>teacher202</dc:creator>
  <cp:lastModifiedBy>福田　裕子</cp:lastModifiedBy>
  <cp:revision>99</cp:revision>
  <cp:lastPrinted>2025-01-29T04:48:03Z</cp:lastPrinted>
  <dcterms:created xsi:type="dcterms:W3CDTF">2016-07-26T05:16:38Z</dcterms:created>
  <dcterms:modified xsi:type="dcterms:W3CDTF">2025-01-29T05:05:38Z</dcterms:modified>
</cp:coreProperties>
</file>