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77" r:id="rId2"/>
    <p:sldId id="276" r:id="rId3"/>
    <p:sldId id="292" r:id="rId4"/>
    <p:sldId id="287" r:id="rId5"/>
    <p:sldId id="286" r:id="rId6"/>
    <p:sldId id="266" r:id="rId7"/>
    <p:sldId id="268" r:id="rId8"/>
    <p:sldId id="289" r:id="rId9"/>
    <p:sldId id="290" r:id="rId10"/>
    <p:sldId id="296" r:id="rId11"/>
    <p:sldId id="269" r:id="rId12"/>
    <p:sldId id="285" r:id="rId13"/>
  </p:sldIdLst>
  <p:sldSz cx="9144000" cy="6858000" type="screen4x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97" autoAdjust="0"/>
    <p:restoredTop sz="86464" autoAdjust="0"/>
  </p:normalViewPr>
  <p:slideViewPr>
    <p:cSldViewPr snapToGrid="0">
      <p:cViewPr varScale="1">
        <p:scale>
          <a:sx n="58" d="100"/>
          <a:sy n="58" d="100"/>
        </p:scale>
        <p:origin x="72" y="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0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21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6" y="4"/>
            <a:ext cx="3079041" cy="511978"/>
          </a:xfrm>
          <a:prstGeom prst="rect">
            <a:avLst/>
          </a:prstGeom>
        </p:spPr>
        <p:txBody>
          <a:bodyPr vert="horz" lIns="95836" tIns="47918" rIns="95836" bIns="479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6" y="9720990"/>
            <a:ext cx="3079041" cy="511977"/>
          </a:xfrm>
          <a:prstGeom prst="rect">
            <a:avLst/>
          </a:prstGeom>
        </p:spPr>
        <p:txBody>
          <a:bodyPr vert="horz" lIns="95836" tIns="47918" rIns="95836" bIns="479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62555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78427" cy="513508"/>
          </a:xfrm>
          <a:prstGeom prst="rect">
            <a:avLst/>
          </a:prstGeom>
        </p:spPr>
        <p:txBody>
          <a:bodyPr vert="horz" lIns="95836" tIns="47918" rIns="95836" bIns="479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7" cy="513508"/>
          </a:xfrm>
          <a:prstGeom prst="rect">
            <a:avLst/>
          </a:prstGeom>
        </p:spPr>
        <p:txBody>
          <a:bodyPr vert="horz" lIns="95836" tIns="47918" rIns="95836" bIns="47918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7938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836" tIns="47918" rIns="95836" bIns="479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8" y="4925411"/>
            <a:ext cx="5683250" cy="4029879"/>
          </a:xfrm>
          <a:prstGeom prst="rect">
            <a:avLst/>
          </a:prstGeom>
        </p:spPr>
        <p:txBody>
          <a:bodyPr vert="horz" lIns="95836" tIns="47918" rIns="95836" bIns="479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721107"/>
            <a:ext cx="3078427" cy="513507"/>
          </a:xfrm>
          <a:prstGeom prst="rect">
            <a:avLst/>
          </a:prstGeom>
        </p:spPr>
        <p:txBody>
          <a:bodyPr vert="horz" lIns="95836" tIns="47918" rIns="95836" bIns="479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5836" tIns="47918" rIns="95836" bIns="47918" rtlCol="0" anchor="b"/>
          <a:lstStyle>
            <a:lvl1pPr algn="r">
              <a:defRPr sz="1200"/>
            </a:lvl1pPr>
          </a:lstStyle>
          <a:p>
            <a:fld id="{383C02D0-F12C-478B-A1BE-E22CBDE44AE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256222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080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285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061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254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31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331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5392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691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605337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74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489C-EABD-4A7D-9AD8-1D573E519560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841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77F51-98B3-4568-8DE2-D7B792A3B3AC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446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0B20F-ECB4-4A5A-B73A-3E2E18ECF95F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021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F426E-3E66-41E2-BF0D-D5F08ECF10C6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512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1E19E-1A7E-4768-8290-719C3933C4E5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649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58AB1-7CBC-49D1-BAFA-58295580580F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57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01DCA-2296-4615-9FE9-586129F65FFE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240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FB51A-32F0-4F2F-815E-6ADD75F17B8A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869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D83A-3985-42E3-B031-284628B57C16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699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18B5A-A462-4106-83D8-BBE336D81FA0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392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536AA-D507-45AA-9F50-8E9559E0BEE6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2292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94BB9-7F65-43CA-BE01-5AFDFC51BF3C}" type="datetime1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7783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131095"/>
            <a:ext cx="7886700" cy="501897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830" y="2343955"/>
            <a:ext cx="8628434" cy="38330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ja-JP" altLang="en-US" sz="4950" b="1" dirty="0">
                <a:latin typeface="HG丸ｺﾞｼｯｸM-PRO" pitchFamily="50" charset="-128"/>
                <a:ea typeface="HG丸ｺﾞｼｯｸM-PRO" pitchFamily="50" charset="-128"/>
              </a:rPr>
              <a:t>誰かにつなごう</a:t>
            </a:r>
            <a:endParaRPr lang="en-US" altLang="ja-JP" sz="495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buNone/>
            </a:pPr>
            <a:r>
              <a:rPr lang="ja-JP" altLang="en-US" sz="30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endParaRPr lang="en-US" altLang="ja-JP" sz="30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buNone/>
            </a:pPr>
            <a:r>
              <a:rPr lang="en-US" altLang="ja-JP" sz="3000" dirty="0">
                <a:latin typeface="HG丸ｺﾞｼｯｸM-PRO" pitchFamily="50" charset="-128"/>
                <a:ea typeface="HG丸ｺﾞｼｯｸM-PRO" pitchFamily="50" charset="-128"/>
              </a:rPr>
              <a:t>―</a:t>
            </a:r>
            <a:r>
              <a:rPr lang="ja-JP" altLang="en-US" sz="3000" dirty="0">
                <a:latin typeface="HG丸ｺﾞｼｯｸM-PRO" pitchFamily="50" charset="-128"/>
                <a:ea typeface="HG丸ｺﾞｼｯｸM-PRO" pitchFamily="50" charset="-128"/>
              </a:rPr>
              <a:t>大切な友だちと自分のために</a:t>
            </a:r>
            <a:r>
              <a:rPr lang="en-US" altLang="ja-JP" sz="3000" dirty="0">
                <a:latin typeface="HG丸ｺﾞｼｯｸM-PRO" pitchFamily="50" charset="-128"/>
                <a:ea typeface="HG丸ｺﾞｼｯｸM-PRO" pitchFamily="50" charset="-128"/>
              </a:rPr>
              <a:t>―</a:t>
            </a:r>
            <a:endParaRPr lang="ja-JP" altLang="en-US" sz="30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08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1337" y="875764"/>
            <a:ext cx="7416899" cy="1091166"/>
          </a:xfrm>
        </p:spPr>
        <p:txBody>
          <a:bodyPr>
            <a:normAutofit/>
          </a:bodyPr>
          <a:lstStyle/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ロールプレイの感想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2251335"/>
            <a:ext cx="7886700" cy="3238637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　　　　　　　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     </a:t>
            </a:r>
            <a:r>
              <a:rPr lang="en-US" altLang="ja-JP" u="sng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                                                   </a:t>
            </a:r>
            <a:r>
              <a:rPr lang="en-US" altLang="ja-JP" u="sng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135118" y="2060620"/>
            <a:ext cx="7250413" cy="305331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951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tretch>
            <a:fillRect/>
          </a:stretch>
        </p:blipFill>
        <p:spPr>
          <a:xfrm>
            <a:off x="0" y="0"/>
            <a:ext cx="9285667" cy="6858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28790" y="360609"/>
            <a:ext cx="9414457" cy="1056068"/>
          </a:xfrm>
        </p:spPr>
        <p:txBody>
          <a:bodyPr>
            <a:normAutofit fontScale="90000"/>
          </a:bodyPr>
          <a:lstStyle/>
          <a:p>
            <a:r>
              <a:rPr kumimoji="1"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「こころの危機」を救う</a:t>
            </a:r>
            <a:r>
              <a:rPr kumimoji="1"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kumimoji="1"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きようしつ</a:t>
            </a:r>
            <a:r>
              <a:rPr kumimoji="1"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r>
              <a:rPr kumimoji="1"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13644" y="1236373"/>
            <a:ext cx="7830355" cy="247274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sz="4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 </a:t>
            </a:r>
            <a:r>
              <a:rPr lang="ja-JP" altLang="ja-JP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</a:t>
            </a:r>
            <a:r>
              <a:rPr lang="ja-JP" altLang="ja-JP" sz="3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づいて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よ</a:t>
            </a:r>
            <a:r>
              <a:rPr lang="ja-JP" altLang="ja-JP" sz="3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りそい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う</a:t>
            </a:r>
            <a:r>
              <a:rPr lang="ja-JP" altLang="ja-JP" sz="3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けとめて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</a:t>
            </a:r>
            <a:r>
              <a:rPr lang="ja-JP" altLang="ja-JP" sz="3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んらいできる大人に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</a:t>
            </a:r>
            <a:r>
              <a:rPr lang="ja-JP" altLang="ja-JP" sz="3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なげよう</a:t>
            </a:r>
            <a:endParaRPr lang="ja-JP" altLang="en-US" sz="3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4551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3183" y="540913"/>
            <a:ext cx="8628845" cy="1816525"/>
          </a:xfrm>
        </p:spPr>
        <p:txBody>
          <a:bodyPr>
            <a:normAutofit/>
          </a:bodyPr>
          <a:lstStyle/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あなたにとって</a:t>
            </a:r>
            <a:b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kumimoji="1" lang="ja-JP" altLang="en-US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「しんらいできる大人」ってどんな人？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2251335"/>
            <a:ext cx="7886700" cy="3238637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　　　　　　　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     </a:t>
            </a:r>
            <a:r>
              <a:rPr lang="en-US" altLang="ja-JP" u="sng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                                                   </a:t>
            </a:r>
            <a:r>
              <a:rPr lang="en-US" altLang="ja-JP" u="sng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146572" y="2357438"/>
            <a:ext cx="6941360" cy="280699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9937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初めに</a:t>
            </a:r>
            <a:r>
              <a:rPr kumimoji="1"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</a:t>
            </a:r>
            <a:r>
              <a:rPr kumimoji="1"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「私ってこんな人」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957589"/>
            <a:ext cx="7886700" cy="40053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400" dirty="0">
              <a:solidFill>
                <a:schemeClr val="tx1">
                  <a:lumMod val="65000"/>
                  <a:lumOff val="3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   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自分が考えていることを３人で話してみよう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1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 </a:t>
            </a:r>
            <a:r>
              <a:rPr lang="en-US" altLang="ja-JP" sz="1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	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</a:t>
            </a:r>
            <a:r>
              <a:rPr lang="ja-JP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私が今、ワクワクしていること</a:t>
            </a:r>
          </a:p>
          <a:p>
            <a:pPr marL="0" indent="0"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  ●</a:t>
            </a:r>
            <a:r>
              <a:rPr lang="ja-JP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私が今、気になっていること</a:t>
            </a:r>
          </a:p>
          <a:p>
            <a:pPr marL="0" indent="0"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  ●</a:t>
            </a:r>
            <a:r>
              <a:rPr lang="ja-JP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私が高校生活の中で、一番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がんばっていること</a:t>
            </a:r>
            <a:endParaRPr lang="ja-JP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  ●</a:t>
            </a:r>
            <a:r>
              <a:rPr lang="ja-JP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もし経済的な心配がなかったらやりたいこと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312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829174"/>
            <a:ext cx="7886700" cy="1024128"/>
          </a:xfrm>
        </p:spPr>
        <p:txBody>
          <a:bodyPr>
            <a:normAutofit fontScale="90000"/>
          </a:bodyPr>
          <a:lstStyle/>
          <a:p>
            <a:pPr algn="ctr"/>
            <a:b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3675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こころの危機のサイン</a:t>
            </a:r>
            <a:b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〈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教師が知っておきたい子どもの自殺予防　平成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21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月文部科学省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〉</a:t>
            </a:r>
            <a:br>
              <a:rPr lang="ja-JP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br>
              <a:rPr lang="en-US" altLang="ja-JP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85611" y="1751527"/>
            <a:ext cx="7868992" cy="3738446"/>
          </a:xfrm>
        </p:spPr>
        <p:txBody>
          <a:bodyPr>
            <a:normAutofit fontScale="92500"/>
          </a:bodyPr>
          <a:lstStyle/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これまでに関心のあった事柄に対して興味を失う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成績が急に落ちる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不安やイライラがまし、落ち着きがなくなる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投げやりな態度が目立つ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身だしなみを気にしなくなる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不眠、食欲不振、体重減少などの様々な不調を訴える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学校に通わなくなる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727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友だちのこころの危機に気づいたら</a:t>
            </a:r>
            <a:br>
              <a:rPr lang="en-US" altLang="ja-JP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あなたならどうする？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39365" y="2151460"/>
            <a:ext cx="7886700" cy="3263504"/>
          </a:xfrm>
        </p:spPr>
        <p:txBody>
          <a:bodyPr/>
          <a:lstStyle/>
          <a:p>
            <a:pPr>
              <a:buNone/>
            </a:pP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1135857" y="2646759"/>
            <a:ext cx="6847285" cy="2464594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158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614324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571223"/>
            <a:ext cx="7886700" cy="39187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4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45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「上手な聞き方」</a:t>
            </a:r>
            <a:endParaRPr lang="en-US" altLang="ja-JP" sz="6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を体験しよう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466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540914"/>
            <a:ext cx="7886700" cy="978794"/>
          </a:xfrm>
        </p:spPr>
        <p:txBody>
          <a:bodyPr>
            <a:noAutofit/>
          </a:bodyPr>
          <a:lstStyle/>
          <a:p>
            <a:pPr algn="ctr"/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ロールプレイ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519708"/>
            <a:ext cx="8190311" cy="49445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</a:t>
            </a:r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A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は最近部活で他のメンバーと関係がうまくいかず、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学校も休みがちだ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ある日の放課後Ａが教室に一人ポツンと座っていた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・Ｂ（聞き役）「どうしたん？」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・Ａ（相談者）「もう何もかもイヤになった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消えてしまいたい</a:t>
            </a:r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」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・Ｂ（聞き役）「〇〇〇〇〇〇〇〇〇〇」</a:t>
            </a:r>
            <a:endParaRPr lang="ja-JP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観察役は二人の様子を観察する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ja-JP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役割を交代して演習を行う</a:t>
            </a: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ja-JP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ロールプレイをした感想を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話し合う</a:t>
            </a:r>
            <a:endParaRPr lang="ja-JP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441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656824"/>
            <a:ext cx="7886700" cy="1043187"/>
          </a:xfrm>
        </p:spPr>
        <p:txBody>
          <a:bodyPr>
            <a:normAutofit/>
          </a:bodyPr>
          <a:lstStyle/>
          <a:p>
            <a:pPr algn="ctr"/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聞くときの心構え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81825" y="1817147"/>
            <a:ext cx="7433525" cy="3978345"/>
          </a:xfrm>
        </p:spPr>
        <p:txBody>
          <a:bodyPr>
            <a:normAutofit fontScale="92500" lnSpcReduction="10000"/>
          </a:bodyPr>
          <a:lstStyle/>
          <a:p>
            <a:endParaRPr lang="en-US" altLang="ja-JP" sz="3000" spc="75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ja-JP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ゆったり</a:t>
            </a:r>
            <a:r>
              <a:rPr lang="ja-JP" altLang="en-US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と聞くつもりで</a:t>
            </a:r>
            <a:endParaRPr lang="en-US" altLang="ja-JP" sz="3000" spc="75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「今から</a:t>
            </a:r>
            <a:r>
              <a:rPr lang="en-US" altLang="ja-JP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lang="ja-JP" altLang="en-US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上手な聞き方</a:t>
            </a:r>
            <a:r>
              <a:rPr lang="en-US" altLang="ja-JP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r>
              <a:rPr lang="ja-JP" altLang="en-US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を意識して悩みを聞こう」と心のスイッチを入れる</a:t>
            </a:r>
            <a:endParaRPr lang="en-US" altLang="ja-JP" sz="3000" spc="75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話を一つずつ十分に聞く</a:t>
            </a:r>
            <a:endParaRPr lang="en-US" altLang="ja-JP" sz="3000" spc="75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自分より相手の人にたくさん話をしてもらえるように</a:t>
            </a:r>
            <a:r>
              <a:rPr lang="ja-JP" altLang="en-US" sz="322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3225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6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こんな感じで聞いてみよう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8649" y="1690689"/>
            <a:ext cx="8180499" cy="425934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　①うなずきながら聞く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　②あいづちをうつ　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　　　　「うんうん」「なるほど」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　③話される言葉をそのまま繰り返す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　　相談者「Ｙたちが私のことを無視するの」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　　聞き役「Ｙたちが無視するんだ」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こんな感じで聞いてみよう</a:t>
            </a:r>
            <a:endParaRPr lang="ja-JP" altLang="en-US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49317" y="1690689"/>
            <a:ext cx="8282559" cy="436238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④たとえ自分の考えと違い、「そうじゃない」と言いたく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なるようなことでもそのまま受け取る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相談者</a:t>
            </a:r>
            <a:r>
              <a:rPr lang="en-US" altLang="ja-JP" sz="2400" dirty="0">
                <a:latin typeface="HG丸ｺﾞｼｯｸM-PRO" pitchFamily="50" charset="-128"/>
                <a:ea typeface="HG丸ｺﾞｼｯｸM-PRO" pitchFamily="50" charset="-128"/>
              </a:rPr>
              <a:t>:</a:t>
            </a: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「私はみんなに嫌われてると思う」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聞き役</a:t>
            </a:r>
            <a:r>
              <a:rPr lang="en-US" altLang="ja-JP" sz="2400" dirty="0">
                <a:latin typeface="HG丸ｺﾞｼｯｸM-PRO" pitchFamily="50" charset="-128"/>
                <a:ea typeface="HG丸ｺﾞｼｯｸM-PRO" pitchFamily="50" charset="-128"/>
              </a:rPr>
              <a:t>:</a:t>
            </a: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「みんなに嫌われてるような気がしてるんだ」</a:t>
            </a: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⑤話をした後は、温かくてやさしい言葉をかける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「</a:t>
            </a:r>
            <a:r>
              <a:rPr lang="en-US" altLang="ja-JP" sz="2400" dirty="0">
                <a:latin typeface="HG丸ｺﾞｼｯｸM-PRO" pitchFamily="50" charset="-128"/>
                <a:ea typeface="HG丸ｺﾞｼｯｸM-PRO" pitchFamily="50" charset="-128"/>
              </a:rPr>
              <a:t>1</a:t>
            </a: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人でつらかったね。私に何かできることないかな」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「今日は話してくれてうれしかった。また話しようよ」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「よく耐えてきたね」「とても心配してる」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11092</TotalTime>
  <Words>565</Words>
  <Application>Microsoft Office PowerPoint</Application>
  <PresentationFormat>画面に合わせる (4:3)</PresentationFormat>
  <Paragraphs>94</Paragraphs>
  <Slides>12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HG丸ｺﾞｼｯｸM-PRO</vt:lpstr>
      <vt:lpstr>office theme</vt:lpstr>
      <vt:lpstr>PowerPoint プレゼンテーション</vt:lpstr>
      <vt:lpstr>初めに…「私ってこんな人」</vt:lpstr>
      <vt:lpstr> こころの危機のサイン 　　　　　　〈教師が知っておきたい子どもの自殺予防　平成21年3月文部科学省〉  </vt:lpstr>
      <vt:lpstr>友だちのこころの危機に気づいたら あなたならどうする？</vt:lpstr>
      <vt:lpstr>PowerPoint プレゼンテーション</vt:lpstr>
      <vt:lpstr>ロールプレイ</vt:lpstr>
      <vt:lpstr>聞くときの心構え</vt:lpstr>
      <vt:lpstr>こんな感じで聞いてみよう</vt:lpstr>
      <vt:lpstr>こんな感じで聞いてみよう</vt:lpstr>
      <vt:lpstr>　　 ロールプレイの感想</vt:lpstr>
      <vt:lpstr>「こころの危機」を救う『きようしつ』　</vt:lpstr>
      <vt:lpstr>　　　　　あなたにとって 「しんらいできる大人」ってどんな人？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友だちから「死にたい」といわれたことがありますか？ </dc:title>
  <dc:creator>萩原菜穂美</dc:creator>
  <cp:lastModifiedBy>福田　裕子</cp:lastModifiedBy>
  <cp:revision>229</cp:revision>
  <cp:lastPrinted>2025-01-29T05:38:13Z</cp:lastPrinted>
  <dcterms:created xsi:type="dcterms:W3CDTF">2016-07-25T14:18:49Z</dcterms:created>
  <dcterms:modified xsi:type="dcterms:W3CDTF">2025-03-25T01:38:08Z</dcterms:modified>
</cp:coreProperties>
</file>