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77" r:id="rId2"/>
    <p:sldId id="276" r:id="rId3"/>
    <p:sldId id="292" r:id="rId4"/>
    <p:sldId id="287" r:id="rId5"/>
    <p:sldId id="286" r:id="rId6"/>
    <p:sldId id="266" r:id="rId7"/>
    <p:sldId id="268" r:id="rId8"/>
    <p:sldId id="289" r:id="rId9"/>
    <p:sldId id="290" r:id="rId10"/>
    <p:sldId id="296" r:id="rId11"/>
    <p:sldId id="264" r:id="rId12"/>
    <p:sldId id="256" r:id="rId13"/>
    <p:sldId id="269" r:id="rId14"/>
    <p:sldId id="273" r:id="rId15"/>
    <p:sldId id="285" r:id="rId16"/>
    <p:sldId id="272" r:id="rId17"/>
    <p:sldId id="297" r:id="rId18"/>
    <p:sldId id="293" r:id="rId19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97" autoAdjust="0"/>
    <p:restoredTop sz="86464" autoAdjust="0"/>
  </p:normalViewPr>
  <p:slideViewPr>
    <p:cSldViewPr snapToGrid="0">
      <p:cViewPr varScale="1">
        <p:scale>
          <a:sx n="58" d="100"/>
          <a:sy n="58" d="100"/>
        </p:scale>
        <p:origin x="72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1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079042" cy="511978"/>
          </a:xfrm>
          <a:prstGeom prst="rect">
            <a:avLst/>
          </a:prstGeom>
        </p:spPr>
        <p:txBody>
          <a:bodyPr vert="horz" lIns="95848" tIns="47924" rIns="95848" bIns="4792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720990"/>
            <a:ext cx="3079042" cy="511977"/>
          </a:xfrm>
          <a:prstGeom prst="rect">
            <a:avLst/>
          </a:prstGeom>
        </p:spPr>
        <p:txBody>
          <a:bodyPr vert="horz" lIns="95848" tIns="47924" rIns="95848" bIns="4792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62555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427" cy="513508"/>
          </a:xfrm>
          <a:prstGeom prst="rect">
            <a:avLst/>
          </a:prstGeom>
        </p:spPr>
        <p:txBody>
          <a:bodyPr vert="horz" lIns="95848" tIns="47924" rIns="95848" bIns="4792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2"/>
            <a:ext cx="3078427" cy="513508"/>
          </a:xfrm>
          <a:prstGeom prst="rect">
            <a:avLst/>
          </a:prstGeom>
        </p:spPr>
        <p:txBody>
          <a:bodyPr vert="horz" lIns="95848" tIns="47924" rIns="95848" bIns="47924" rtlCol="0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7938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48" tIns="47924" rIns="95848" bIns="479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11"/>
            <a:ext cx="5683250" cy="4029879"/>
          </a:xfrm>
          <a:prstGeom prst="rect">
            <a:avLst/>
          </a:prstGeom>
        </p:spPr>
        <p:txBody>
          <a:bodyPr vert="horz" lIns="95848" tIns="47924" rIns="95848" bIns="479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106"/>
            <a:ext cx="3078427" cy="513507"/>
          </a:xfrm>
          <a:prstGeom prst="rect">
            <a:avLst/>
          </a:prstGeom>
        </p:spPr>
        <p:txBody>
          <a:bodyPr vert="horz" lIns="95848" tIns="47924" rIns="95848" bIns="4792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5848" tIns="47924" rIns="95848" bIns="47924" rtlCol="0" anchor="b"/>
          <a:lstStyle>
            <a:lvl1pPr algn="r">
              <a:defRPr sz="1100"/>
            </a:lvl1pPr>
          </a:lstStyle>
          <a:p>
            <a:fld id="{383C02D0-F12C-478B-A1BE-E22CBDE44A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562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080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026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874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010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26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29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8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061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5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1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331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3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69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02D0-F12C-478B-A1BE-E22CBDE44AE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5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489C-EABD-4A7D-9AD8-1D573E519560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4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77F51-98B3-4568-8DE2-D7B792A3B3AC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4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B20F-ECB4-4A5A-B73A-3E2E18ECF95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02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426E-3E66-41E2-BF0D-D5F08ECF10C6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E19E-1A7E-4768-8290-719C3933C4E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4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AB1-7CBC-49D1-BAFA-58295580580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1DCA-2296-4615-9FE9-586129F65FFE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24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B51A-32F0-4F2F-815E-6ADD75F17B8A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86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83A-3985-42E3-B031-284628B57C16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9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8B5A-A462-4106-83D8-BBE336D81FA0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39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36AA-D507-45AA-9F50-8E9559E0BEE6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4BB9-7F65-43CA-BE01-5AFDFC51BF3C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88B9-5BD6-4060-A456-7F0C255088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8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01897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830" y="2343955"/>
            <a:ext cx="8628434" cy="3833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en-US" sz="4950" b="1" dirty="0">
                <a:latin typeface="HG丸ｺﾞｼｯｸM-PRO" pitchFamily="50" charset="-128"/>
                <a:ea typeface="HG丸ｺﾞｼｯｸM-PRO" pitchFamily="50" charset="-128"/>
              </a:rPr>
              <a:t>誰かにつなごう</a:t>
            </a:r>
            <a:endParaRPr lang="en-US" altLang="ja-JP" sz="495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buNone/>
            </a:pPr>
            <a:r>
              <a:rPr lang="en-US" altLang="ja-JP" sz="3000" dirty="0">
                <a:latin typeface="HG丸ｺﾞｼｯｸM-PRO" pitchFamily="50" charset="-128"/>
                <a:ea typeface="HG丸ｺﾞｼｯｸM-PRO" pitchFamily="50" charset="-128"/>
              </a:rPr>
              <a:t>―</a:t>
            </a: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大切な友だちと自分のために</a:t>
            </a:r>
            <a:r>
              <a:rPr lang="en-US" altLang="ja-JP" sz="3000" dirty="0">
                <a:latin typeface="HG丸ｺﾞｼｯｸM-PRO" pitchFamily="50" charset="-128"/>
                <a:ea typeface="HG丸ｺﾞｼｯｸM-PRO" pitchFamily="50" charset="-128"/>
              </a:rPr>
              <a:t>―</a:t>
            </a:r>
            <a:endParaRPr lang="ja-JP" altLang="en-US" sz="3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0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1337" y="875764"/>
            <a:ext cx="7416899" cy="1091166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ロールプレイの感想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251335"/>
            <a:ext cx="7886700" cy="3238637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　　　　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</a:t>
            </a:r>
            <a: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</a:t>
            </a:r>
            <a: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35118" y="2060620"/>
            <a:ext cx="7250413" cy="30533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95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918"/>
            <a:ext cx="9144000" cy="680608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935950"/>
            <a:ext cx="7886700" cy="2116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6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7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１９．５％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2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672277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1421" y="598141"/>
            <a:ext cx="8072203" cy="1684824"/>
          </a:xfrm>
        </p:spPr>
        <p:txBody>
          <a:bodyPr>
            <a:noAutofit/>
          </a:bodyPr>
          <a:lstStyle/>
          <a:p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sz="4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友だちから「死にたい」と</a:t>
            </a:r>
            <a:b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言われたことがありますか？</a:t>
            </a:r>
            <a:br>
              <a:rPr lang="en-US" altLang="ja-JP" sz="3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sz="36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9549" y="2034862"/>
            <a:ext cx="8371268" cy="1571223"/>
          </a:xfrm>
        </p:spPr>
        <p:txBody>
          <a:bodyPr>
            <a:normAutofit lnSpcReduction="10000"/>
          </a:bodyPr>
          <a:lstStyle/>
          <a:p>
            <a:r>
              <a:rPr lang="ja-JP" altLang="en-US" sz="4725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4725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（１９．５％）</a:t>
            </a:r>
            <a:endParaRPr lang="en-US" altLang="ja-JP" sz="4725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近畿圏：Ａ中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2007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2013</a:t>
            </a:r>
            <a:r>
              <a:rPr lang="ja-JP" altLang="en-US" sz="1500" dirty="0" err="1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2014</a:t>
            </a:r>
            <a:r>
              <a:rPr lang="ja-JP" altLang="en-US" sz="1500" dirty="0" err="1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Ｎ＝４８５</a:t>
            </a:r>
            <a:endParaRPr lang="en-US" altLang="ja-JP" sz="15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北海道：Ｃ高校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2014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Ｄ・Ｅ高校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Ｆ・Ｇ中学</a:t>
            </a:r>
            <a:r>
              <a:rPr lang="en-US" altLang="ja-JP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5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Ｎ＝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３６８     計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853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   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阪中，</a:t>
            </a:r>
            <a:r>
              <a:rPr lang="en-US" altLang="ja-JP" sz="1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2015)</a:t>
            </a:r>
            <a:r>
              <a:rPr lang="en-US" altLang="ja-JP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767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85667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28790" y="360609"/>
            <a:ext cx="9414457" cy="105606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「こころの危機」を救う</a:t>
            </a:r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きようしつ</a:t>
            </a:r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13644" y="1236373"/>
            <a:ext cx="7830355" cy="24727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づいて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りそい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けとめて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んらいできる大人に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なげよう</a:t>
            </a:r>
            <a:endParaRPr lang="ja-JP" altLang="en-US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55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しんらいできる大人</a:t>
            </a: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って？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5117" y="1918951"/>
            <a:ext cx="7380233" cy="35710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・金八先生みたいな人</a:t>
            </a:r>
            <a:r>
              <a:rPr lang="en-US" altLang="ja-JP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・松岡修造みたいな人</a:t>
            </a:r>
            <a:r>
              <a:rPr lang="en-US" altLang="ja-JP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・「仰げば</a:t>
            </a:r>
            <a:r>
              <a:rPr lang="ja-JP" altLang="en-US" sz="3600" dirty="0" err="1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尊し</a:t>
            </a: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」の樋熊先生</a:t>
            </a:r>
            <a:r>
              <a:rPr lang="en-US" altLang="ja-JP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・イチロー選手のような人</a:t>
            </a:r>
            <a:r>
              <a:rPr lang="en-US" altLang="ja-JP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?</a:t>
            </a:r>
          </a:p>
          <a:p>
            <a:pPr marL="0" indent="0">
              <a:buNone/>
            </a:pPr>
            <a:r>
              <a:rPr lang="ja-JP" altLang="en-US" sz="3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？？？？？？？？</a:t>
            </a:r>
            <a:endParaRPr lang="en-US" altLang="ja-JP" sz="3600" dirty="0">
              <a:solidFill>
                <a:schemeClr val="bg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600" dirty="0">
              <a:solidFill>
                <a:schemeClr val="bg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生徒の状況に合わせて変更してください</a:t>
            </a:r>
            <a:r>
              <a:rPr lang="en-US" altLang="ja-JP" sz="26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600" dirty="0">
              <a:solidFill>
                <a:schemeClr val="bg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183" y="540913"/>
            <a:ext cx="8628845" cy="1816525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あなたにとって</a:t>
            </a:r>
            <a:b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「しんらいできる大人」ってどんな人？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251335"/>
            <a:ext cx="7886700" cy="3238637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　　　　　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</a:t>
            </a:r>
            <a: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</a:t>
            </a:r>
            <a:r>
              <a:rPr lang="en-US" altLang="ja-JP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46572" y="2357438"/>
            <a:ext cx="6941360" cy="280699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937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5226" y="1351026"/>
            <a:ext cx="7886700" cy="804672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相談できる専門機関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0150" y="2475738"/>
            <a:ext cx="7315200" cy="35948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・カウンセラー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・ひょうごっ子悩み相談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・よりそいホットライン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・いのちの電話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生徒の</a:t>
            </a:r>
            <a:r>
              <a:rPr lang="ja-JP" altLang="en-US" sz="28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状況に合わせて変更してください</a:t>
            </a:r>
            <a:r>
              <a:rPr lang="en-US" altLang="ja-JP" sz="2800" dirty="0">
                <a:solidFill>
                  <a:schemeClr val="bg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340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9" cy="704474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28790" y="360609"/>
            <a:ext cx="9414457" cy="1056068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「こころの危機」を救う</a:t>
            </a:r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きようしつ</a:t>
            </a:r>
            <a:r>
              <a:rPr kumimoji="1" lang="en-US" altLang="ja-JP" b="1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13644" y="1326524"/>
            <a:ext cx="7340959" cy="26530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づいて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りそい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けとめて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ja-JP" sz="3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んらいできる大人に</a:t>
            </a:r>
          </a:p>
          <a:p>
            <a:pPr marL="0" indent="0">
              <a:buNone/>
            </a:pPr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3000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r>
              <a:rPr lang="ja-JP" altLang="ja-JP" sz="3000" dirty="0">
                <a:solidFill>
                  <a:schemeClr val="bg1">
                    <a:lumMod val="9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なげよう</a:t>
            </a:r>
            <a:endParaRPr lang="ja-JP" altLang="en-US" sz="3000" dirty="0">
              <a:solidFill>
                <a:schemeClr val="bg1">
                  <a:lumMod val="9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26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最後に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097" y="2314574"/>
            <a:ext cx="7885700" cy="32013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   自分や友だちのことで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   話したいこと、伝えたいことがある人は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3000" dirty="0">
                <a:latin typeface="HG丸ｺﾞｼｯｸM-PRO" pitchFamily="50" charset="-128"/>
                <a:ea typeface="HG丸ｺﾞｼｯｸM-PRO" pitchFamily="50" charset="-128"/>
              </a:rPr>
              <a:t>　    </a:t>
            </a:r>
            <a:r>
              <a:rPr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いつでも話しに来てください</a:t>
            </a:r>
            <a:r>
              <a:rPr lang="ja-JP" altLang="en-US" sz="3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3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4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初めに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「私ってこんな人」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957589"/>
            <a:ext cx="7886700" cy="4005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自分が考えていることを３人で話してみよう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私が今、ワクワクしていること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私が今、気になっていること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私が高校生活の中で、一番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がんばっていること</a:t>
            </a:r>
            <a:endParaRPr lang="ja-JP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●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もし経済的な心配がなかったらやりたいこと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31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829174"/>
            <a:ext cx="7886700" cy="1024128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75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こころの危機のサイン</a:t>
            </a:r>
            <a:b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教師が知っておきたい子どもの自殺予防　平成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月文部科学省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b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kumimoji="1" lang="ja-JP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5611" y="1751527"/>
            <a:ext cx="7868992" cy="3738446"/>
          </a:xfrm>
        </p:spPr>
        <p:txBody>
          <a:bodyPr>
            <a:normAutofit fontScale="92500"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これまでに関心のあった事柄に対して興味を失う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成績が急に落ちる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不安やイライラがまし、落ち着きがなくなる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投げやりな態度が目立つ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身だしなみを気にしなくなる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不眠、食欲不振、体重減少などの様々な不調を訴える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学校に通わなくなる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2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友だちのこころの危機に気づいたら</a:t>
            </a:r>
            <a:b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あなたならどうする？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9365" y="2151460"/>
            <a:ext cx="7886700" cy="3263504"/>
          </a:xfrm>
        </p:spPr>
        <p:txBody>
          <a:bodyPr/>
          <a:lstStyle/>
          <a:p>
            <a:pPr>
              <a:buNone/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35857" y="2646759"/>
            <a:ext cx="6847285" cy="246459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15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14324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71223"/>
            <a:ext cx="7886700" cy="3918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4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6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「上手な聞き方」</a:t>
            </a:r>
            <a:endParaRPr lang="en-US" altLang="ja-JP" sz="6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6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を体験しよう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46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540914"/>
            <a:ext cx="7886700" cy="978794"/>
          </a:xfrm>
        </p:spPr>
        <p:txBody>
          <a:bodyPr>
            <a:no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19708"/>
            <a:ext cx="8190311" cy="4944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は最近部活で他のメンバーと関係がうまくいかず、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学校も休みがちだ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ある日の放課後Ａが教室に一人ポツンと座っていた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・Ｂ（聞き役）「どうしたん？」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・Ａ（相談者）「もう何もかもイヤになった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消えてしまいたい</a:t>
            </a: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・Ｂ（聞き役）「〇〇〇〇〇〇〇〇〇〇」</a:t>
            </a:r>
            <a:endParaRPr lang="ja-JP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観察役は二人の様子を観察する</a:t>
            </a:r>
            <a:endParaRPr lang="en-US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役割を交代して演習を行う</a:t>
            </a:r>
          </a:p>
          <a:p>
            <a:pPr marL="0" indent="0">
              <a:buNone/>
            </a:pP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ロールプレイをした感想を</a:t>
            </a:r>
            <a:r>
              <a:rPr lang="ja-JP" altLang="en-US" sz="2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話し合う</a:t>
            </a:r>
            <a:endParaRPr lang="ja-JP" altLang="ja-JP" sz="2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44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56824"/>
            <a:ext cx="7886700" cy="1043187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聞くときの心構え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1825" y="1817147"/>
            <a:ext cx="7433525" cy="3978345"/>
          </a:xfrm>
        </p:spPr>
        <p:txBody>
          <a:bodyPr>
            <a:normAutofit fontScale="92500" lnSpcReduction="10000"/>
          </a:bodyPr>
          <a:lstStyle/>
          <a:p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ゆったり</a:t>
            </a:r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と聞くつもりで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「今から</a:t>
            </a:r>
            <a:r>
              <a:rPr lang="en-US" altLang="ja-JP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上手な聞き方</a:t>
            </a:r>
            <a:r>
              <a:rPr lang="en-US" altLang="ja-JP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を意識して悩みを聞こう」と心のスイッチを入れる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話を一つずつ十分に聞く</a:t>
            </a:r>
            <a:endParaRPr lang="en-US" altLang="ja-JP" sz="3000" spc="7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000" spc="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自分より相手の人にたくさん話をしてもらえるように</a:t>
            </a:r>
            <a:r>
              <a:rPr lang="ja-JP" altLang="en-US" sz="322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22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こんな感じで聞いてみよう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28649" y="1690689"/>
            <a:ext cx="8180499" cy="42593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①うなずきながら聞く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②あいづちをうつ　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　　「うんうん」「なるほど」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③話される言葉をそのまま繰り返す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相談者「Ｙたちが私のことを無視するの」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700" dirty="0">
                <a:latin typeface="HG丸ｺﾞｼｯｸM-PRO" pitchFamily="50" charset="-128"/>
                <a:ea typeface="HG丸ｺﾞｼｯｸM-PRO" pitchFamily="50" charset="-128"/>
              </a:rPr>
              <a:t>　　聞き役「Ｙたちが無視するんだ」</a:t>
            </a:r>
            <a:endParaRPr lang="en-US" altLang="ja-JP" sz="27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こんな感じで聞いてみよう</a:t>
            </a:r>
            <a:endParaRPr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49317" y="1690689"/>
            <a:ext cx="8282559" cy="43623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④たとえ自分の考えと違い、「そうじゃない」と言いたく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なるようなことでもそのまま受け取る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相談者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「私はみんなに嫌われてると思う」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聞き役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: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「みんなに嫌われてるような気がしてるんだ」</a:t>
            </a: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⑤話をした後は、温かくてやさしい言葉をかける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</a:t>
            </a:r>
            <a:r>
              <a:rPr lang="en-US" altLang="ja-JP" sz="24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人でつらかったね。私に何かできることないかな」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「今日は話してくれてうれしかった。また話しようよ」</a:t>
            </a:r>
            <a:endParaRPr lang="en-US" altLang="ja-JP" sz="2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</a:rPr>
              <a:t>　「よく耐えてきたね」「とても心配してる」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88B9-5BD6-4060-A456-7F0C2550887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10937</TotalTime>
  <Words>777</Words>
  <Application>Microsoft Office PowerPoint</Application>
  <PresentationFormat>画面に合わせる (4:3)</PresentationFormat>
  <Paragraphs>138</Paragraphs>
  <Slides>18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HG丸ｺﾞｼｯｸM-PRO</vt:lpstr>
      <vt:lpstr>office theme</vt:lpstr>
      <vt:lpstr>PowerPoint プレゼンテーション</vt:lpstr>
      <vt:lpstr>初めに…「私ってこんな人」</vt:lpstr>
      <vt:lpstr> こころの危機のサイン 　　　　　　〈教師が知っておきたい子どもの自殺予防　平成21年3月文部科学省〉  </vt:lpstr>
      <vt:lpstr>友だちのこころの危機に気づいたら あなたならどうする？</vt:lpstr>
      <vt:lpstr>PowerPoint プレゼンテーション</vt:lpstr>
      <vt:lpstr>ロールプレイ</vt:lpstr>
      <vt:lpstr>聞くときの心構え</vt:lpstr>
      <vt:lpstr>こんな感じで聞いてみよう</vt:lpstr>
      <vt:lpstr>こんな感じで聞いてみよう</vt:lpstr>
      <vt:lpstr>　　 ロールプレイの感想</vt:lpstr>
      <vt:lpstr>PowerPoint プレゼンテーション</vt:lpstr>
      <vt:lpstr>      友だちから「死にたい」と 言われたことがありますか？ </vt:lpstr>
      <vt:lpstr>「こころの危機」を救う『きようしつ』　</vt:lpstr>
      <vt:lpstr>しんらいできる大人って？</vt:lpstr>
      <vt:lpstr>　　　　　あなたにとって 「しんらいできる大人」ってどんな人？</vt:lpstr>
      <vt:lpstr>相談できる専門機関</vt:lpstr>
      <vt:lpstr>「こころの危機」を救う『きようしつ』　</vt:lpstr>
      <vt:lpstr>最後に…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友だちから「死にたい」といわれたことがありますか？ </dc:title>
  <dc:creator>萩原菜穂美</dc:creator>
  <cp:lastModifiedBy>福田　裕子</cp:lastModifiedBy>
  <cp:revision>228</cp:revision>
  <cp:lastPrinted>2025-01-29T05:39:22Z</cp:lastPrinted>
  <dcterms:created xsi:type="dcterms:W3CDTF">2016-07-25T14:18:49Z</dcterms:created>
  <dcterms:modified xsi:type="dcterms:W3CDTF">2025-03-25T01:37:36Z</dcterms:modified>
</cp:coreProperties>
</file>