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47" r:id="rId1"/>
    <p:sldMasterId id="2147483781" r:id="rId2"/>
    <p:sldMasterId id="2147483789" r:id="rId3"/>
    <p:sldMasterId id="2147483796" r:id="rId4"/>
  </p:sldMasterIdLst>
  <p:notesMasterIdLst>
    <p:notesMasterId r:id="rId32"/>
  </p:notesMasterIdLst>
  <p:handoutMasterIdLst>
    <p:handoutMasterId r:id="rId33"/>
  </p:handoutMasterIdLst>
  <p:sldIdLst>
    <p:sldId id="592" r:id="rId5"/>
    <p:sldId id="780" r:id="rId6"/>
    <p:sldId id="782" r:id="rId7"/>
    <p:sldId id="783" r:id="rId8"/>
    <p:sldId id="810" r:id="rId9"/>
    <p:sldId id="784" r:id="rId10"/>
    <p:sldId id="785" r:id="rId11"/>
    <p:sldId id="786" r:id="rId12"/>
    <p:sldId id="787" r:id="rId13"/>
    <p:sldId id="788" r:id="rId14"/>
    <p:sldId id="789" r:id="rId15"/>
    <p:sldId id="794" r:id="rId16"/>
    <p:sldId id="795" r:id="rId17"/>
    <p:sldId id="796" r:id="rId18"/>
    <p:sldId id="797" r:id="rId19"/>
    <p:sldId id="790" r:id="rId20"/>
    <p:sldId id="792" r:id="rId21"/>
    <p:sldId id="798" r:id="rId22"/>
    <p:sldId id="800" r:id="rId23"/>
    <p:sldId id="799" r:id="rId24"/>
    <p:sldId id="801" r:id="rId25"/>
    <p:sldId id="802" r:id="rId26"/>
    <p:sldId id="803" r:id="rId27"/>
    <p:sldId id="807" r:id="rId28"/>
    <p:sldId id="808" r:id="rId29"/>
    <p:sldId id="809" r:id="rId30"/>
    <p:sldId id="686" r:id="rId31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17D3"/>
    <a:srgbClr val="DEF3F7"/>
    <a:srgbClr val="7ECEFD"/>
    <a:srgbClr val="F0FAFE"/>
    <a:srgbClr val="FF81E7"/>
    <a:srgbClr val="FFAFF0"/>
    <a:srgbClr val="CDE1F0"/>
    <a:srgbClr val="FDEEED"/>
    <a:srgbClr val="E6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A06EC-BE38-4498-A498-4BDBE42373F9}">
  <a:tblStyle styleId="{9F1A06EC-BE38-4498-A498-4BDBE42373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9" autoAdjust="0"/>
    <p:restoredTop sz="92318" autoAdjust="0"/>
  </p:normalViewPr>
  <p:slideViewPr>
    <p:cSldViewPr>
      <p:cViewPr varScale="1">
        <p:scale>
          <a:sx n="98" d="100"/>
          <a:sy n="98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278" y="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1730"/>
          </a:xfrm>
          <a:prstGeom prst="rect">
            <a:avLst/>
          </a:prstGeom>
        </p:spPr>
        <p:txBody>
          <a:bodyPr vert="horz" lIns="95476" tIns="47738" rIns="95476" bIns="477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046" y="9522963"/>
            <a:ext cx="3078428" cy="511730"/>
          </a:xfrm>
          <a:prstGeom prst="rect">
            <a:avLst/>
          </a:prstGeom>
        </p:spPr>
        <p:txBody>
          <a:bodyPr vert="horz" lIns="95476" tIns="47738" rIns="95476" bIns="47738" rtlCol="0" anchor="b"/>
          <a:lstStyle>
            <a:lvl1pPr algn="r">
              <a:defRPr sz="1300"/>
            </a:lvl1pPr>
          </a:lstStyle>
          <a:p>
            <a:fld id="{F02314F7-96C6-43E9-B95E-A760311F58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0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3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61" tIns="95461" rIns="95461" bIns="95461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22517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6400" y="484188"/>
            <a:ext cx="3492500" cy="2620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1040580" y="3318924"/>
            <a:ext cx="5093591" cy="5383792"/>
          </a:xfrm>
          <a:prstGeom prst="rect">
            <a:avLst/>
          </a:prstGeom>
        </p:spPr>
        <p:txBody>
          <a:bodyPr spcFirstLastPara="1" wrap="square" lIns="95461" tIns="95461" rIns="95461" bIns="9546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82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47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36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95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91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87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485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46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29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054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60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606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71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144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748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1111250"/>
            <a:ext cx="5259387" cy="3944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476204" y="7034589"/>
            <a:ext cx="3809618" cy="6664344"/>
          </a:xfrm>
          <a:prstGeom prst="rect">
            <a:avLst/>
          </a:prstGeom>
        </p:spPr>
        <p:txBody>
          <a:bodyPr spcFirstLastPara="1" wrap="square" lIns="94054" tIns="94054" rIns="94054" bIns="9405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31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70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81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47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95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49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08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0100"/>
            <a:ext cx="5340350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4" y="5073750"/>
            <a:ext cx="6045039" cy="4806707"/>
          </a:xfrm>
          <a:prstGeom prst="rect">
            <a:avLst/>
          </a:prstGeom>
        </p:spPr>
        <p:txBody>
          <a:bodyPr spcFirstLastPara="1" wrap="square" lIns="100372" tIns="100372" rIns="100372" bIns="1003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7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1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6" name="正方形/長方形 25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;p2"/>
          <p:cNvSpPr/>
          <p:nvPr userDrawn="1"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;p2"/>
          <p:cNvSpPr/>
          <p:nvPr userDrawn="1"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3;p2"/>
          <p:cNvSpPr/>
          <p:nvPr userDrawn="1"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4;p2"/>
          <p:cNvSpPr/>
          <p:nvPr userDrawn="1"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0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グループ化 20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2" name="正方形/長方形 21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</p:grpSp>
      <p:sp>
        <p:nvSpPr>
          <p:cNvPr id="26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43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4" name="正方形/長方形 13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9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20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4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;p4"/>
          <p:cNvSpPr/>
          <p:nvPr userDrawn="1"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7;p4"/>
          <p:cNvSpPr/>
          <p:nvPr userDrawn="1"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8;p4"/>
          <p:cNvSpPr/>
          <p:nvPr userDrawn="1"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29;p4"/>
          <p:cNvSpPr/>
          <p:nvPr userDrawn="1"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19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9" name="正方形/長方形 8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5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1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6" name="正方形/長方形 25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911E-D1F4-47A7-8951-B1C72A22941D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25EF-B0FF-4656-8F00-D3F134504D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109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08DB-7319-4E13-927D-2AECED4E6921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02A4-9CE8-4A8E-9A1E-3011094AAA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06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1"/>
            <a:ext cx="7772400" cy="2505075"/>
          </a:xfrm>
        </p:spPr>
        <p:txBody>
          <a:bodyPr/>
          <a:lstStyle>
            <a:lvl1pPr algn="ctr" defTabSz="9142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AD93-6ECA-4FB9-A660-CE004A6858FD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5116A-732E-47B8-9C67-4FDCBCEB3A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1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1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endParaRPr kumimoji="0" sz="9600" b="1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9247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C471-F980-40F3-B3A7-1B219E1BDA0F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685941-F7CE-4136-825E-65FF15D330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998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9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49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B919-2C67-44E8-B941-E952BE0C1AE6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008E30D-2297-4317-BFCD-B266097885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074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F4E7-85A3-400D-8467-8B81F13E7CDC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7A025-1870-4F8B-9899-0F189AE1A1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936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628A-A867-4937-BBE5-207DB6F9C51A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41B223F4-233F-42F1-A9EA-EEFFCE8AF7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8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0C4E-9425-4066-A61B-AD8F797B42EE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1B72-6E63-420F-BB5F-75C1A4CD52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051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E201-86FA-4D78-BD4D-FB62CAA25ED2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A3138-8871-44A3-BE43-C16FD9C8DC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4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BA4B-D3C2-4091-B2BF-A452D13511CC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BA00F-307F-480C-B7F8-097541F78E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21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1BA4-6795-4432-80AA-855448CC6373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BFF0-FDFB-4801-B5BA-BBF5073CD8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390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19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grpSp>
        <p:nvGrpSpPr>
          <p:cNvPr id="10" name="グループ化 9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1" name="正方形/長方形 10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29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7" name="正方形/長方形 16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2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7" name="正方形/長方形 16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8021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1412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834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;p2"/>
          <p:cNvSpPr/>
          <p:nvPr userDrawn="1"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;p2"/>
          <p:cNvSpPr/>
          <p:nvPr userDrawn="1"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3;p2"/>
          <p:cNvSpPr/>
          <p:nvPr userDrawn="1"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4;p2"/>
          <p:cNvSpPr/>
          <p:nvPr userDrawn="1"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79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;p4"/>
          <p:cNvSpPr/>
          <p:nvPr userDrawn="1"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7;p4"/>
          <p:cNvSpPr/>
          <p:nvPr userDrawn="1"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8;p4"/>
          <p:cNvSpPr/>
          <p:nvPr userDrawn="1"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29;p4"/>
          <p:cNvSpPr/>
          <p:nvPr userDrawn="1"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4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9" name="正方形/長方形 8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5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0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43;p6"/>
          <p:cNvSpPr/>
          <p:nvPr userDrawn="1"/>
        </p:nvSpPr>
        <p:spPr>
          <a:xfrm>
            <a:off x="7356366" y="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44;p6"/>
          <p:cNvSpPr/>
          <p:nvPr userDrawn="1"/>
        </p:nvSpPr>
        <p:spPr>
          <a:xfrm>
            <a:off x="8250312" y="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5;p6"/>
          <p:cNvSpPr/>
          <p:nvPr userDrawn="1"/>
        </p:nvSpPr>
        <p:spPr>
          <a:xfrm>
            <a:off x="0" y="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6;p6"/>
          <p:cNvSpPr/>
          <p:nvPr userDrawn="1"/>
        </p:nvSpPr>
        <p:spPr>
          <a:xfrm>
            <a:off x="893710" y="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0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9950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732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5" r:id="rId2"/>
    <p:sldLayoutId id="2147483786" r:id="rId3"/>
    <p:sldLayoutId id="2147483787" r:id="rId4"/>
    <p:sldLayoutId id="214748378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775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28" tIns="45715" rIns="45715" bIns="45715" rtlCol="0" anchor="ctr"/>
          <a:lstStyle>
            <a:lvl1pPr algn="r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CE2D72E4-8E10-4E28-A8DF-9766A919BB88}" type="datetimeFigureOut">
              <a:rPr lang="ja-JP" altLang="en-US"/>
              <a:pPr>
                <a:defRPr/>
              </a:pPr>
              <a:t>2025/4/16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15" tIns="45715" rIns="91428" bIns="45715" rtlCol="0" anchor="ctr"/>
          <a:lstStyle>
            <a:lvl1pPr algn="l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28" tIns="45715" rIns="45715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</a:lstStyle>
          <a:p>
            <a:fld id="{10AA8ED3-051C-4F86-B26C-B47732CC5A2C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2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0740" y="2496454"/>
            <a:ext cx="8863260" cy="1546500"/>
          </a:xfrm>
        </p:spPr>
        <p:txBody>
          <a:bodyPr/>
          <a:lstStyle/>
          <a:p>
            <a:r>
              <a:rPr lang="ja-JP" altLang="en-US" sz="5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こころの苦しさを理解しよう</a:t>
            </a:r>
            <a:endParaRPr kumimoji="1" lang="ja-JP" altLang="en-US" sz="5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29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 rot="20493426">
            <a:off x="647700" y="16351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負けそう</a:t>
            </a:r>
          </a:p>
        </p:txBody>
      </p:sp>
      <p:sp>
        <p:nvSpPr>
          <p:cNvPr id="10" name="角丸四角形 9"/>
          <p:cNvSpPr/>
          <p:nvPr/>
        </p:nvSpPr>
        <p:spPr>
          <a:xfrm rot="723951">
            <a:off x="1720850" y="2628900"/>
            <a:ext cx="2601913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泣きそう</a:t>
            </a:r>
          </a:p>
        </p:txBody>
      </p:sp>
      <p:sp>
        <p:nvSpPr>
          <p:cNvPr id="11" name="角丸四角形 10"/>
          <p:cNvSpPr/>
          <p:nvPr/>
        </p:nvSpPr>
        <p:spPr>
          <a:xfrm rot="1013797">
            <a:off x="4364038" y="1889125"/>
            <a:ext cx="4449762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消えてしまいそう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60438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孤立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129088" y="2805113"/>
            <a:ext cx="2603500" cy="1173162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不安</a:t>
            </a:r>
          </a:p>
        </p:txBody>
      </p:sp>
      <p:sp>
        <p:nvSpPr>
          <p:cNvPr id="15" name="角丸四角形 14"/>
          <p:cNvSpPr/>
          <p:nvPr/>
        </p:nvSpPr>
        <p:spPr>
          <a:xfrm rot="2147150">
            <a:off x="882650" y="36417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無価値</a:t>
            </a:r>
          </a:p>
        </p:txBody>
      </p:sp>
      <p:sp>
        <p:nvSpPr>
          <p:cNvPr id="16" name="角丸四角形 15"/>
          <p:cNvSpPr/>
          <p:nvPr/>
        </p:nvSpPr>
        <p:spPr>
          <a:xfrm rot="20727892">
            <a:off x="3716338" y="3800475"/>
            <a:ext cx="4540250" cy="1189038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永遠に続く悩み</a:t>
            </a:r>
          </a:p>
        </p:txBody>
      </p:sp>
      <p:sp>
        <p:nvSpPr>
          <p:cNvPr id="17" name="角丸四角形 16"/>
          <p:cNvSpPr/>
          <p:nvPr/>
        </p:nvSpPr>
        <p:spPr>
          <a:xfrm rot="21255327">
            <a:off x="5788025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絶望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463675" y="2774950"/>
            <a:ext cx="6445250" cy="1449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心理的視野狭窄</a:t>
            </a:r>
          </a:p>
        </p:txBody>
      </p:sp>
    </p:spTree>
    <p:extLst>
      <p:ext uri="{BB962C8B-B14F-4D97-AF65-F5344CB8AC3E}">
        <p14:creationId xmlns:p14="http://schemas.microsoft.com/office/powerpoint/2010/main" val="8585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36588" y="1397000"/>
            <a:ext cx="7632700" cy="41941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心理的</a:t>
            </a:r>
            <a:endParaRPr lang="en-US" altLang="ja-JP" sz="7000" dirty="0">
              <a:solidFill>
                <a:srgbClr val="3333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視野狭窄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184400" y="1397000"/>
            <a:ext cx="45370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心の働き</a:t>
            </a:r>
            <a:endParaRPr lang="en-US" altLang="ja-JP" sz="420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893763" y="5086350"/>
            <a:ext cx="7105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見える範囲が狭くなる</a:t>
            </a:r>
            <a:endParaRPr lang="en-US" altLang="ja-JP" sz="420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4033648" y="2020888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＝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4033648" y="4621213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＝</a:t>
            </a:r>
          </a:p>
        </p:txBody>
      </p:sp>
    </p:spTree>
    <p:extLst>
      <p:ext uri="{BB962C8B-B14F-4D97-AF65-F5344CB8AC3E}">
        <p14:creationId xmlns:p14="http://schemas.microsoft.com/office/powerpoint/2010/main" val="4614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HGS明朝E" panose="02020900000000000000" pitchFamily="18" charset="-128"/>
                <a:cs typeface="+mn-cs"/>
              </a:endParaRPr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>
            <a:grpSpLocks/>
          </p:cNvGrpSpPr>
          <p:nvPr/>
        </p:nvGrpSpPr>
        <p:grpSpPr bwMode="hidden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 bwMode="hidden"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3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64" name="円/楕円​​ 108"/>
            <p:cNvSpPr/>
            <p:nvPr/>
          </p:nvSpPr>
          <p:spPr bwMode="hidden"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>
            <a:grpSpLocks/>
          </p:cNvGrpSpPr>
          <p:nvPr/>
        </p:nvGrpSpPr>
        <p:grpSpPr bwMode="hidden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 bwMode="hidden"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2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67" name="円/楕円​​ 108"/>
            <p:cNvSpPr/>
            <p:nvPr/>
          </p:nvSpPr>
          <p:spPr bwMode="hidden"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  <p:grpSp>
        <p:nvGrpSpPr>
          <p:cNvPr id="68" name="グループ化 67"/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 bwMode="auto"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1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70" name="円/楕円​​ 108"/>
            <p:cNvSpPr/>
            <p:nvPr/>
          </p:nvSpPr>
          <p:spPr bwMode="auto"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758053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6 w 10086272"/>
              <a:gd name="connsiteY20" fmla="*/ 4701333 h 6455479"/>
              <a:gd name="connsiteX21" fmla="*/ 3362172 w 10086272"/>
              <a:gd name="connsiteY21" fmla="*/ 5038217 h 6455479"/>
              <a:gd name="connsiteX22" fmla="*/ 3699056 w 10086272"/>
              <a:gd name="connsiteY22" fmla="*/ 5375101 h 6455479"/>
              <a:gd name="connsiteX23" fmla="*/ 4035936 w 10086272"/>
              <a:gd name="connsiteY23" fmla="*/ 5038217 h 6455479"/>
              <a:gd name="connsiteX24" fmla="*/ 3699056 w 10086272"/>
              <a:gd name="connsiteY24" fmla="*/ 4701333 h 6455479"/>
              <a:gd name="connsiteX25" fmla="*/ 2451302 w 10086272"/>
              <a:gd name="connsiteY25" fmla="*/ 3661805 h 6455479"/>
              <a:gd name="connsiteX26" fmla="*/ 2114417 w 10086272"/>
              <a:gd name="connsiteY26" fmla="*/ 3998689 h 6455479"/>
              <a:gd name="connsiteX27" fmla="*/ 2451302 w 10086272"/>
              <a:gd name="connsiteY27" fmla="*/ 4335573 h 6455479"/>
              <a:gd name="connsiteX28" fmla="*/ 2788186 w 10086272"/>
              <a:gd name="connsiteY28" fmla="*/ 3998689 h 6455479"/>
              <a:gd name="connsiteX29" fmla="*/ 2451302 w 10086272"/>
              <a:gd name="connsiteY29" fmla="*/ 3661805 h 6455479"/>
              <a:gd name="connsiteX30" fmla="*/ 832908 w 10086272"/>
              <a:gd name="connsiteY30" fmla="*/ 3661805 h 6455479"/>
              <a:gd name="connsiteX31" fmla="*/ 313144 w 10086272"/>
              <a:gd name="connsiteY31" fmla="*/ 4181569 h 6455479"/>
              <a:gd name="connsiteX32" fmla="*/ 832908 w 10086272"/>
              <a:gd name="connsiteY32" fmla="*/ 4701333 h 6455479"/>
              <a:gd name="connsiteX33" fmla="*/ 1352672 w 10086272"/>
              <a:gd name="connsiteY33" fmla="*/ 4181569 h 6455479"/>
              <a:gd name="connsiteX34" fmla="*/ 832908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4390657 w 10086272"/>
              <a:gd name="connsiteY50" fmla="*/ 2658919 h 6455479"/>
              <a:gd name="connsiteX51" fmla="*/ 4029710 w 10086272"/>
              <a:gd name="connsiteY51" fmla="*/ 3019866 h 6455479"/>
              <a:gd name="connsiteX52" fmla="*/ 4390657 w 10086272"/>
              <a:gd name="connsiteY52" fmla="*/ 3380813 h 6455479"/>
              <a:gd name="connsiteX53" fmla="*/ 4751604 w 10086272"/>
              <a:gd name="connsiteY53" fmla="*/ 3019866 h 6455479"/>
              <a:gd name="connsiteX54" fmla="*/ 4390657 w 10086272"/>
              <a:gd name="connsiteY54" fmla="*/ 2658919 h 6455479"/>
              <a:gd name="connsiteX55" fmla="*/ 6514048 w 10086272"/>
              <a:gd name="connsiteY55" fmla="*/ 1885298 h 6455479"/>
              <a:gd name="connsiteX56" fmla="*/ 6177164 w 10086272"/>
              <a:gd name="connsiteY56" fmla="*/ 2222182 h 6455479"/>
              <a:gd name="connsiteX57" fmla="*/ 6514048 w 10086272"/>
              <a:gd name="connsiteY57" fmla="*/ 2559066 h 6455479"/>
              <a:gd name="connsiteX58" fmla="*/ 6850932 w 10086272"/>
              <a:gd name="connsiteY58" fmla="*/ 2222182 h 6455479"/>
              <a:gd name="connsiteX59" fmla="*/ 6514048 w 10086272"/>
              <a:gd name="connsiteY59" fmla="*/ 1885298 h 6455479"/>
              <a:gd name="connsiteX60" fmla="*/ 3242501 w 10086272"/>
              <a:gd name="connsiteY60" fmla="*/ 1797667 h 6455479"/>
              <a:gd name="connsiteX61" fmla="*/ 3009372 w 10086272"/>
              <a:gd name="connsiteY61" fmla="*/ 2030796 h 6455479"/>
              <a:gd name="connsiteX62" fmla="*/ 3242501 w 10086272"/>
              <a:gd name="connsiteY62" fmla="*/ 2263925 h 6455479"/>
              <a:gd name="connsiteX63" fmla="*/ 3475630 w 10086272"/>
              <a:gd name="connsiteY63" fmla="*/ 2030796 h 6455479"/>
              <a:gd name="connsiteX64" fmla="*/ 3242501 w 10086272"/>
              <a:gd name="connsiteY64" fmla="*/ 1797667 h 6455479"/>
              <a:gd name="connsiteX65" fmla="*/ 1483483 w 10086272"/>
              <a:gd name="connsiteY65" fmla="*/ 1258162 h 6455479"/>
              <a:gd name="connsiteX66" fmla="*/ 758055 w 10086272"/>
              <a:gd name="connsiteY66" fmla="*/ 1983589 h 6455479"/>
              <a:gd name="connsiteX67" fmla="*/ 1483483 w 10086272"/>
              <a:gd name="connsiteY67" fmla="*/ 2709018 h 6455479"/>
              <a:gd name="connsiteX68" fmla="*/ 2208912 w 10086272"/>
              <a:gd name="connsiteY68" fmla="*/ 1983589 h 6455479"/>
              <a:gd name="connsiteX69" fmla="*/ 1483483 w 10086272"/>
              <a:gd name="connsiteY69" fmla="*/ 1258162 h 6455479"/>
              <a:gd name="connsiteX70" fmla="*/ 8842339 w 10086272"/>
              <a:gd name="connsiteY70" fmla="*/ 648735 h 6455479"/>
              <a:gd name="connsiteX71" fmla="*/ 8110819 w 10086272"/>
              <a:gd name="connsiteY71" fmla="*/ 1380255 h 6455479"/>
              <a:gd name="connsiteX72" fmla="*/ 8842339 w 10086272"/>
              <a:gd name="connsiteY72" fmla="*/ 2111775 h 6455479"/>
              <a:gd name="connsiteX73" fmla="*/ 9573859 w 10086272"/>
              <a:gd name="connsiteY73" fmla="*/ 1380255 h 6455479"/>
              <a:gd name="connsiteX74" fmla="*/ 8842339 w 10086272"/>
              <a:gd name="connsiteY74" fmla="*/ 648735 h 6455479"/>
              <a:gd name="connsiteX75" fmla="*/ 7084061 w 10086272"/>
              <a:gd name="connsiteY75" fmla="*/ 566777 h 6455479"/>
              <a:gd name="connsiteX76" fmla="*/ 6850932 w 10086272"/>
              <a:gd name="connsiteY76" fmla="*/ 799906 h 6455479"/>
              <a:gd name="connsiteX77" fmla="*/ 7084061 w 10086272"/>
              <a:gd name="connsiteY77" fmla="*/ 1033035 h 6455479"/>
              <a:gd name="connsiteX78" fmla="*/ 7317190 w 10086272"/>
              <a:gd name="connsiteY78" fmla="*/ 799906 h 6455479"/>
              <a:gd name="connsiteX79" fmla="*/ 7084061 w 10086272"/>
              <a:gd name="connsiteY79" fmla="*/ 566777 h 6455479"/>
              <a:gd name="connsiteX80" fmla="*/ 5486363 w 10086272"/>
              <a:gd name="connsiteY80" fmla="*/ 375059 h 6455479"/>
              <a:gd name="connsiteX81" fmla="*/ 5061516 w 10086272"/>
              <a:gd name="connsiteY81" fmla="*/ 799907 h 6455479"/>
              <a:gd name="connsiteX82" fmla="*/ 5486363 w 10086272"/>
              <a:gd name="connsiteY82" fmla="*/ 1224754 h 6455479"/>
              <a:gd name="connsiteX83" fmla="*/ 5911210 w 10086272"/>
              <a:gd name="connsiteY83" fmla="*/ 799907 h 6455479"/>
              <a:gd name="connsiteX84" fmla="*/ 5486363 w 10086272"/>
              <a:gd name="connsiteY84" fmla="*/ 375059 h 6455479"/>
              <a:gd name="connsiteX85" fmla="*/ 700479 w 10086272"/>
              <a:gd name="connsiteY85" fmla="*/ 331102 h 6455479"/>
              <a:gd name="connsiteX86" fmla="*/ 382845 w 10086272"/>
              <a:gd name="connsiteY86" fmla="*/ 648736 h 6455479"/>
              <a:gd name="connsiteX87" fmla="*/ 700479 w 10086272"/>
              <a:gd name="connsiteY87" fmla="*/ 966370 h 6455479"/>
              <a:gd name="connsiteX88" fmla="*/ 1018113 w 10086272"/>
              <a:gd name="connsiteY88" fmla="*/ 648736 h 6455479"/>
              <a:gd name="connsiteX89" fmla="*/ 700479 w 10086272"/>
              <a:gd name="connsiteY89" fmla="*/ 331102 h 6455479"/>
              <a:gd name="connsiteX90" fmla="*/ 3448728 w 10086272"/>
              <a:gd name="connsiteY90" fmla="*/ 259764 h 6455479"/>
              <a:gd name="connsiteX91" fmla="*/ 2900089 w 10086272"/>
              <a:gd name="connsiteY91" fmla="*/ 808405 h 6455479"/>
              <a:gd name="connsiteX92" fmla="*/ 3448728 w 10086272"/>
              <a:gd name="connsiteY92" fmla="*/ 1357045 h 6455479"/>
              <a:gd name="connsiteX93" fmla="*/ 3997365 w 10086272"/>
              <a:gd name="connsiteY93" fmla="*/ 808405 h 6455479"/>
              <a:gd name="connsiteX94" fmla="*/ 3448728 w 10086272"/>
              <a:gd name="connsiteY94" fmla="*/ 259764 h 6455479"/>
              <a:gd name="connsiteX95" fmla="*/ 0 w 10086272"/>
              <a:gd name="connsiteY95" fmla="*/ 0 h 6455479"/>
              <a:gd name="connsiteX96" fmla="*/ 10086272 w 10086272"/>
              <a:gd name="connsiteY96" fmla="*/ 0 h 6455479"/>
              <a:gd name="connsiteX97" fmla="*/ 10086272 w 10086272"/>
              <a:gd name="connsiteY97" fmla="*/ 6455479 h 6455479"/>
              <a:gd name="connsiteX98" fmla="*/ 0 w 10086272"/>
              <a:gd name="connsiteY98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4" y="6139505"/>
                  <a:pt x="2451303" y="5909746"/>
                  <a:pt x="2451303" y="5626324"/>
                </a:cubicBezTo>
                <a:cubicBezTo>
                  <a:pt x="2451303" y="5342902"/>
                  <a:pt x="2221544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6" y="4701333"/>
                </a:moveTo>
                <a:cubicBezTo>
                  <a:pt x="3513000" y="4701333"/>
                  <a:pt x="3362172" y="4852161"/>
                  <a:pt x="3362172" y="5038217"/>
                </a:cubicBezTo>
                <a:cubicBezTo>
                  <a:pt x="3362172" y="5224273"/>
                  <a:pt x="3513000" y="5375101"/>
                  <a:pt x="3699056" y="5375101"/>
                </a:cubicBezTo>
                <a:cubicBezTo>
                  <a:pt x="3885112" y="5375101"/>
                  <a:pt x="4035936" y="5224273"/>
                  <a:pt x="4035936" y="5038217"/>
                </a:cubicBezTo>
                <a:cubicBezTo>
                  <a:pt x="4035936" y="4852161"/>
                  <a:pt x="3885112" y="4701333"/>
                  <a:pt x="3699056" y="4701333"/>
                </a:cubicBezTo>
                <a:close/>
                <a:moveTo>
                  <a:pt x="2451302" y="3661805"/>
                </a:moveTo>
                <a:cubicBezTo>
                  <a:pt x="2265245" y="3661805"/>
                  <a:pt x="2114417" y="3812633"/>
                  <a:pt x="2114417" y="3998689"/>
                </a:cubicBezTo>
                <a:cubicBezTo>
                  <a:pt x="2114417" y="4184745"/>
                  <a:pt x="2265245" y="4335573"/>
                  <a:pt x="2451302" y="4335573"/>
                </a:cubicBezTo>
                <a:cubicBezTo>
                  <a:pt x="2637358" y="4335573"/>
                  <a:pt x="2788186" y="4184745"/>
                  <a:pt x="2788186" y="3998689"/>
                </a:cubicBezTo>
                <a:cubicBezTo>
                  <a:pt x="2788186" y="3812633"/>
                  <a:pt x="2637358" y="3661805"/>
                  <a:pt x="2451302" y="3661805"/>
                </a:cubicBezTo>
                <a:close/>
                <a:moveTo>
                  <a:pt x="832908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8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8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4390657" y="2658919"/>
                </a:moveTo>
                <a:cubicBezTo>
                  <a:pt x="4191311" y="2658919"/>
                  <a:pt x="4029710" y="2820520"/>
                  <a:pt x="4029710" y="3019866"/>
                </a:cubicBezTo>
                <a:cubicBezTo>
                  <a:pt x="4029710" y="3219212"/>
                  <a:pt x="4191311" y="3380813"/>
                  <a:pt x="4390657" y="3380813"/>
                </a:cubicBezTo>
                <a:cubicBezTo>
                  <a:pt x="4590003" y="3380813"/>
                  <a:pt x="4751604" y="3219212"/>
                  <a:pt x="4751604" y="3019866"/>
                </a:cubicBezTo>
                <a:cubicBezTo>
                  <a:pt x="4751604" y="2820520"/>
                  <a:pt x="4590003" y="2658919"/>
                  <a:pt x="4390657" y="2658919"/>
                </a:cubicBezTo>
                <a:close/>
                <a:moveTo>
                  <a:pt x="6514048" y="1885298"/>
                </a:moveTo>
                <a:cubicBezTo>
                  <a:pt x="6327992" y="1885298"/>
                  <a:pt x="6177164" y="2036125"/>
                  <a:pt x="6177164" y="2222182"/>
                </a:cubicBezTo>
                <a:cubicBezTo>
                  <a:pt x="6177164" y="2408237"/>
                  <a:pt x="6327992" y="2559066"/>
                  <a:pt x="6514048" y="2559066"/>
                </a:cubicBezTo>
                <a:cubicBezTo>
                  <a:pt x="6700104" y="2559066"/>
                  <a:pt x="6850932" y="2408237"/>
                  <a:pt x="6850932" y="2222182"/>
                </a:cubicBezTo>
                <a:cubicBezTo>
                  <a:pt x="6850932" y="2036125"/>
                  <a:pt x="6700104" y="1885298"/>
                  <a:pt x="6514048" y="1885298"/>
                </a:cubicBezTo>
                <a:close/>
                <a:moveTo>
                  <a:pt x="3242501" y="1797667"/>
                </a:moveTo>
                <a:cubicBezTo>
                  <a:pt x="3113747" y="1797667"/>
                  <a:pt x="3009372" y="1902042"/>
                  <a:pt x="3009372" y="2030796"/>
                </a:cubicBezTo>
                <a:cubicBezTo>
                  <a:pt x="3009372" y="2159550"/>
                  <a:pt x="3113747" y="2263925"/>
                  <a:pt x="3242501" y="2263925"/>
                </a:cubicBezTo>
                <a:cubicBezTo>
                  <a:pt x="3371255" y="2263925"/>
                  <a:pt x="3475630" y="2159550"/>
                  <a:pt x="3475630" y="2030796"/>
                </a:cubicBezTo>
                <a:cubicBezTo>
                  <a:pt x="3475630" y="1902042"/>
                  <a:pt x="3371255" y="1797667"/>
                  <a:pt x="3242501" y="1797667"/>
                </a:cubicBezTo>
                <a:close/>
                <a:moveTo>
                  <a:pt x="1483483" y="1258162"/>
                </a:moveTo>
                <a:cubicBezTo>
                  <a:pt x="1082840" y="1258162"/>
                  <a:pt x="758055" y="1582947"/>
                  <a:pt x="758055" y="1983589"/>
                </a:cubicBezTo>
                <a:cubicBezTo>
                  <a:pt x="758055" y="2384234"/>
                  <a:pt x="1082840" y="2709018"/>
                  <a:pt x="1483483" y="2709018"/>
                </a:cubicBezTo>
                <a:cubicBezTo>
                  <a:pt x="1884126" y="2709018"/>
                  <a:pt x="2208912" y="2384234"/>
                  <a:pt x="2208912" y="1983589"/>
                </a:cubicBezTo>
                <a:cubicBezTo>
                  <a:pt x="2208912" y="1582947"/>
                  <a:pt x="1884126" y="1258162"/>
                  <a:pt x="1483483" y="1258162"/>
                </a:cubicBezTo>
                <a:close/>
                <a:moveTo>
                  <a:pt x="8842339" y="648735"/>
                </a:moveTo>
                <a:cubicBezTo>
                  <a:pt x="8438332" y="648735"/>
                  <a:pt x="8110819" y="976248"/>
                  <a:pt x="8110819" y="1380255"/>
                </a:cubicBezTo>
                <a:cubicBezTo>
                  <a:pt x="8110819" y="1784262"/>
                  <a:pt x="8438332" y="2111775"/>
                  <a:pt x="8842339" y="2111775"/>
                </a:cubicBezTo>
                <a:cubicBezTo>
                  <a:pt x="9246346" y="2111775"/>
                  <a:pt x="9573859" y="1784262"/>
                  <a:pt x="9573859" y="1380255"/>
                </a:cubicBezTo>
                <a:cubicBezTo>
                  <a:pt x="9573859" y="976248"/>
                  <a:pt x="9246346" y="648735"/>
                  <a:pt x="8842339" y="648735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8" y="259764"/>
                </a:moveTo>
                <a:cubicBezTo>
                  <a:pt x="3145723" y="259764"/>
                  <a:pt x="2900089" y="505398"/>
                  <a:pt x="2900089" y="808405"/>
                </a:cubicBezTo>
                <a:cubicBezTo>
                  <a:pt x="2900089" y="1111411"/>
                  <a:pt x="3145723" y="1357045"/>
                  <a:pt x="3448728" y="1357045"/>
                </a:cubicBezTo>
                <a:cubicBezTo>
                  <a:pt x="3751735" y="1357045"/>
                  <a:pt x="3997365" y="1111411"/>
                  <a:pt x="3997365" y="808405"/>
                </a:cubicBezTo>
                <a:cubicBezTo>
                  <a:pt x="3997365" y="505398"/>
                  <a:pt x="3751735" y="259764"/>
                  <a:pt x="3448728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70275" y="2441575"/>
            <a:ext cx="1030288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42950" y="1341438"/>
            <a:ext cx="1535113" cy="1628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989763" y="701675"/>
            <a:ext cx="1622425" cy="172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25172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1"/>
          <p:cNvSpPr txBox="1">
            <a:spLocks noChangeArrowheads="1"/>
          </p:cNvSpPr>
          <p:nvPr/>
        </p:nvSpPr>
        <p:spPr bwMode="auto">
          <a:xfrm>
            <a:off x="2870200" y="2174875"/>
            <a:ext cx="32702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marL="0" marR="0" lvl="0" indent="0" algn="ctr" defTabSz="800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答え</a:t>
            </a:r>
          </a:p>
        </p:txBody>
      </p:sp>
    </p:spTree>
    <p:extLst>
      <p:ext uri="{BB962C8B-B14F-4D97-AF65-F5344CB8AC3E}">
        <p14:creationId xmlns:p14="http://schemas.microsoft.com/office/powerpoint/2010/main" val="3219116095"/>
      </p:ext>
    </p:extLst>
  </p:cSld>
  <p:clrMapOvr>
    <a:masterClrMapping/>
  </p:clrMapOvr>
  <p:transition spd="slow" advClick="0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リーフォーム 13"/>
          <p:cNvSpPr/>
          <p:nvPr/>
        </p:nvSpPr>
        <p:spPr bwMode="hidden"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7 w 10086272"/>
              <a:gd name="connsiteY20" fmla="*/ 4701333 h 6455479"/>
              <a:gd name="connsiteX21" fmla="*/ 3362173 w 10086272"/>
              <a:gd name="connsiteY21" fmla="*/ 5038217 h 6455479"/>
              <a:gd name="connsiteX22" fmla="*/ 3699057 w 10086272"/>
              <a:gd name="connsiteY22" fmla="*/ 5375101 h 6455479"/>
              <a:gd name="connsiteX23" fmla="*/ 4035936 w 10086272"/>
              <a:gd name="connsiteY23" fmla="*/ 5038217 h 6455479"/>
              <a:gd name="connsiteX24" fmla="*/ 3699057 w 10086272"/>
              <a:gd name="connsiteY24" fmla="*/ 4701333 h 6455479"/>
              <a:gd name="connsiteX25" fmla="*/ 2451303 w 10086272"/>
              <a:gd name="connsiteY25" fmla="*/ 3661805 h 6455479"/>
              <a:gd name="connsiteX26" fmla="*/ 2114418 w 10086272"/>
              <a:gd name="connsiteY26" fmla="*/ 3998689 h 6455479"/>
              <a:gd name="connsiteX27" fmla="*/ 2451303 w 10086272"/>
              <a:gd name="connsiteY27" fmla="*/ 4335573 h 6455479"/>
              <a:gd name="connsiteX28" fmla="*/ 2788187 w 10086272"/>
              <a:gd name="connsiteY28" fmla="*/ 3998689 h 6455479"/>
              <a:gd name="connsiteX29" fmla="*/ 2451303 w 10086272"/>
              <a:gd name="connsiteY29" fmla="*/ 3661805 h 6455479"/>
              <a:gd name="connsiteX30" fmla="*/ 832909 w 10086272"/>
              <a:gd name="connsiteY30" fmla="*/ 3661805 h 6455479"/>
              <a:gd name="connsiteX31" fmla="*/ 313144 w 10086272"/>
              <a:gd name="connsiteY31" fmla="*/ 4181569 h 6455479"/>
              <a:gd name="connsiteX32" fmla="*/ 832909 w 10086272"/>
              <a:gd name="connsiteY32" fmla="*/ 4701333 h 6455479"/>
              <a:gd name="connsiteX33" fmla="*/ 1352672 w 10086272"/>
              <a:gd name="connsiteY33" fmla="*/ 4181569 h 6455479"/>
              <a:gd name="connsiteX34" fmla="*/ 832909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6514048 w 10086272"/>
              <a:gd name="connsiteY50" fmla="*/ 1885299 h 6455479"/>
              <a:gd name="connsiteX51" fmla="*/ 6177164 w 10086272"/>
              <a:gd name="connsiteY51" fmla="*/ 2222182 h 6455479"/>
              <a:gd name="connsiteX52" fmla="*/ 6514048 w 10086272"/>
              <a:gd name="connsiteY52" fmla="*/ 2559067 h 6455479"/>
              <a:gd name="connsiteX53" fmla="*/ 6850932 w 10086272"/>
              <a:gd name="connsiteY53" fmla="*/ 2222182 h 6455479"/>
              <a:gd name="connsiteX54" fmla="*/ 6514048 w 10086272"/>
              <a:gd name="connsiteY54" fmla="*/ 1885299 h 6455479"/>
              <a:gd name="connsiteX55" fmla="*/ 3242502 w 10086272"/>
              <a:gd name="connsiteY55" fmla="*/ 1797667 h 6455479"/>
              <a:gd name="connsiteX56" fmla="*/ 3009372 w 10086272"/>
              <a:gd name="connsiteY56" fmla="*/ 2030796 h 6455479"/>
              <a:gd name="connsiteX57" fmla="*/ 3242502 w 10086272"/>
              <a:gd name="connsiteY57" fmla="*/ 2263925 h 6455479"/>
              <a:gd name="connsiteX58" fmla="*/ 3475631 w 10086272"/>
              <a:gd name="connsiteY58" fmla="*/ 2030796 h 6455479"/>
              <a:gd name="connsiteX59" fmla="*/ 3242502 w 10086272"/>
              <a:gd name="connsiteY59" fmla="*/ 1797667 h 6455479"/>
              <a:gd name="connsiteX60" fmla="*/ 7084061 w 10086272"/>
              <a:gd name="connsiteY60" fmla="*/ 566777 h 6455479"/>
              <a:gd name="connsiteX61" fmla="*/ 6850932 w 10086272"/>
              <a:gd name="connsiteY61" fmla="*/ 799906 h 6455479"/>
              <a:gd name="connsiteX62" fmla="*/ 7084061 w 10086272"/>
              <a:gd name="connsiteY62" fmla="*/ 1033035 h 6455479"/>
              <a:gd name="connsiteX63" fmla="*/ 7317190 w 10086272"/>
              <a:gd name="connsiteY63" fmla="*/ 799906 h 6455479"/>
              <a:gd name="connsiteX64" fmla="*/ 7084061 w 10086272"/>
              <a:gd name="connsiteY64" fmla="*/ 566777 h 6455479"/>
              <a:gd name="connsiteX65" fmla="*/ 5486363 w 10086272"/>
              <a:gd name="connsiteY65" fmla="*/ 375059 h 6455479"/>
              <a:gd name="connsiteX66" fmla="*/ 5061516 w 10086272"/>
              <a:gd name="connsiteY66" fmla="*/ 799907 h 6455479"/>
              <a:gd name="connsiteX67" fmla="*/ 5486363 w 10086272"/>
              <a:gd name="connsiteY67" fmla="*/ 1224754 h 6455479"/>
              <a:gd name="connsiteX68" fmla="*/ 5911210 w 10086272"/>
              <a:gd name="connsiteY68" fmla="*/ 799907 h 6455479"/>
              <a:gd name="connsiteX69" fmla="*/ 5486363 w 10086272"/>
              <a:gd name="connsiteY69" fmla="*/ 375059 h 6455479"/>
              <a:gd name="connsiteX70" fmla="*/ 700479 w 10086272"/>
              <a:gd name="connsiteY70" fmla="*/ 331102 h 6455479"/>
              <a:gd name="connsiteX71" fmla="*/ 382845 w 10086272"/>
              <a:gd name="connsiteY71" fmla="*/ 648736 h 6455479"/>
              <a:gd name="connsiteX72" fmla="*/ 700479 w 10086272"/>
              <a:gd name="connsiteY72" fmla="*/ 966370 h 6455479"/>
              <a:gd name="connsiteX73" fmla="*/ 1018113 w 10086272"/>
              <a:gd name="connsiteY73" fmla="*/ 648736 h 6455479"/>
              <a:gd name="connsiteX74" fmla="*/ 700479 w 10086272"/>
              <a:gd name="connsiteY74" fmla="*/ 331102 h 6455479"/>
              <a:gd name="connsiteX75" fmla="*/ 3448729 w 10086272"/>
              <a:gd name="connsiteY75" fmla="*/ 259764 h 6455479"/>
              <a:gd name="connsiteX76" fmla="*/ 2900090 w 10086272"/>
              <a:gd name="connsiteY76" fmla="*/ 808405 h 6455479"/>
              <a:gd name="connsiteX77" fmla="*/ 3448729 w 10086272"/>
              <a:gd name="connsiteY77" fmla="*/ 1357045 h 6455479"/>
              <a:gd name="connsiteX78" fmla="*/ 3997365 w 10086272"/>
              <a:gd name="connsiteY78" fmla="*/ 808405 h 6455479"/>
              <a:gd name="connsiteX79" fmla="*/ 3448729 w 10086272"/>
              <a:gd name="connsiteY79" fmla="*/ 259764 h 6455479"/>
              <a:gd name="connsiteX80" fmla="*/ 0 w 10086272"/>
              <a:gd name="connsiteY80" fmla="*/ 0 h 6455479"/>
              <a:gd name="connsiteX81" fmla="*/ 10086272 w 10086272"/>
              <a:gd name="connsiteY81" fmla="*/ 0 h 6455479"/>
              <a:gd name="connsiteX82" fmla="*/ 10086272 w 10086272"/>
              <a:gd name="connsiteY82" fmla="*/ 6455479 h 6455479"/>
              <a:gd name="connsiteX83" fmla="*/ 0 w 10086272"/>
              <a:gd name="connsiteY83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5" y="6139505"/>
                  <a:pt x="2451303" y="5909746"/>
                  <a:pt x="2451303" y="5626324"/>
                </a:cubicBezTo>
                <a:cubicBezTo>
                  <a:pt x="2451303" y="5342902"/>
                  <a:pt x="2221545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7" y="4701333"/>
                </a:moveTo>
                <a:cubicBezTo>
                  <a:pt x="3513001" y="4701333"/>
                  <a:pt x="3362173" y="4852161"/>
                  <a:pt x="3362173" y="5038217"/>
                </a:cubicBezTo>
                <a:cubicBezTo>
                  <a:pt x="3362173" y="5224273"/>
                  <a:pt x="3513001" y="5375101"/>
                  <a:pt x="3699057" y="5375101"/>
                </a:cubicBezTo>
                <a:cubicBezTo>
                  <a:pt x="3885113" y="5375101"/>
                  <a:pt x="4035936" y="5224273"/>
                  <a:pt x="4035936" y="5038217"/>
                </a:cubicBezTo>
                <a:cubicBezTo>
                  <a:pt x="4035936" y="4852161"/>
                  <a:pt x="3885113" y="4701333"/>
                  <a:pt x="3699057" y="4701333"/>
                </a:cubicBezTo>
                <a:close/>
                <a:moveTo>
                  <a:pt x="2451303" y="3661805"/>
                </a:moveTo>
                <a:cubicBezTo>
                  <a:pt x="2265246" y="3661805"/>
                  <a:pt x="2114418" y="3812633"/>
                  <a:pt x="2114418" y="3998689"/>
                </a:cubicBezTo>
                <a:cubicBezTo>
                  <a:pt x="2114418" y="4184745"/>
                  <a:pt x="2265246" y="4335573"/>
                  <a:pt x="2451303" y="4335573"/>
                </a:cubicBezTo>
                <a:cubicBezTo>
                  <a:pt x="2637359" y="4335573"/>
                  <a:pt x="2788187" y="4184745"/>
                  <a:pt x="2788187" y="3998689"/>
                </a:cubicBezTo>
                <a:cubicBezTo>
                  <a:pt x="2788187" y="3812633"/>
                  <a:pt x="2637359" y="3661805"/>
                  <a:pt x="2451303" y="3661805"/>
                </a:cubicBezTo>
                <a:close/>
                <a:moveTo>
                  <a:pt x="832909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9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9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6514048" y="1885299"/>
                </a:moveTo>
                <a:cubicBezTo>
                  <a:pt x="6327992" y="1885299"/>
                  <a:pt x="6177164" y="2036125"/>
                  <a:pt x="6177164" y="2222182"/>
                </a:cubicBezTo>
                <a:cubicBezTo>
                  <a:pt x="6177164" y="2408238"/>
                  <a:pt x="6327992" y="2559067"/>
                  <a:pt x="6514048" y="2559067"/>
                </a:cubicBezTo>
                <a:cubicBezTo>
                  <a:pt x="6700104" y="2559067"/>
                  <a:pt x="6850932" y="2408238"/>
                  <a:pt x="6850932" y="2222182"/>
                </a:cubicBezTo>
                <a:cubicBezTo>
                  <a:pt x="6850932" y="2036125"/>
                  <a:pt x="6700104" y="1885299"/>
                  <a:pt x="6514048" y="1885299"/>
                </a:cubicBezTo>
                <a:close/>
                <a:moveTo>
                  <a:pt x="3242502" y="1797667"/>
                </a:moveTo>
                <a:cubicBezTo>
                  <a:pt x="3113748" y="1797667"/>
                  <a:pt x="3009372" y="1902043"/>
                  <a:pt x="3009372" y="2030796"/>
                </a:cubicBezTo>
                <a:cubicBezTo>
                  <a:pt x="3009372" y="2159550"/>
                  <a:pt x="3113748" y="2263925"/>
                  <a:pt x="3242502" y="2263925"/>
                </a:cubicBezTo>
                <a:cubicBezTo>
                  <a:pt x="3371256" y="2263925"/>
                  <a:pt x="3475631" y="2159550"/>
                  <a:pt x="3475631" y="2030796"/>
                </a:cubicBezTo>
                <a:cubicBezTo>
                  <a:pt x="3475631" y="1902043"/>
                  <a:pt x="3371256" y="1797667"/>
                  <a:pt x="3242502" y="1797667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9" y="259764"/>
                </a:moveTo>
                <a:cubicBezTo>
                  <a:pt x="3145724" y="259764"/>
                  <a:pt x="2900090" y="505398"/>
                  <a:pt x="2900090" y="808405"/>
                </a:cubicBezTo>
                <a:cubicBezTo>
                  <a:pt x="2900090" y="1111411"/>
                  <a:pt x="3145724" y="1357045"/>
                  <a:pt x="3448729" y="1357045"/>
                </a:cubicBezTo>
                <a:cubicBezTo>
                  <a:pt x="3751736" y="1357045"/>
                  <a:pt x="3997365" y="1111411"/>
                  <a:pt x="3997365" y="808405"/>
                </a:cubicBezTo>
                <a:cubicBezTo>
                  <a:pt x="3997365" y="505398"/>
                  <a:pt x="3751736" y="259764"/>
                  <a:pt x="3448729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346450" y="6056313"/>
            <a:ext cx="2449513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marL="0" marR="0" lvl="0" indent="0" algn="l" defTabSz="800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イルカ</a:t>
            </a:r>
          </a:p>
        </p:txBody>
      </p:sp>
    </p:spTree>
    <p:extLst>
      <p:ext uri="{BB962C8B-B14F-4D97-AF65-F5344CB8AC3E}">
        <p14:creationId xmlns:p14="http://schemas.microsoft.com/office/powerpoint/2010/main" val="1674828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95880" y="961280"/>
            <a:ext cx="8048120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＝</a:t>
            </a:r>
            <a:r>
              <a:rPr lang="ja-JP" altLang="en-US" sz="3500" dirty="0">
                <a:latin typeface="+mn-lt"/>
                <a:ea typeface="+mn-ea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11" name="円/楕円 2"/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</a:t>
            </a:r>
          </a:p>
        </p:txBody>
      </p:sp>
      <p:sp>
        <p:nvSpPr>
          <p:cNvPr id="12" name="円/楕円 12"/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話し合い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消えたい</a:t>
            </a:r>
          </a:p>
        </p:txBody>
      </p:sp>
      <p:sp>
        <p:nvSpPr>
          <p:cNvPr id="15" name="円/楕円 14"/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</a:t>
            </a:r>
          </a:p>
        </p:txBody>
      </p:sp>
      <p:sp>
        <p:nvSpPr>
          <p:cNvPr id="16" name="円/楕円 15"/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怒り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不安</a:t>
            </a:r>
          </a:p>
        </p:txBody>
      </p:sp>
      <p:sp>
        <p:nvSpPr>
          <p:cNvPr id="20" name="円/楕円 17"/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寝られない</a:t>
            </a:r>
          </a:p>
        </p:txBody>
      </p:sp>
      <p:sp>
        <p:nvSpPr>
          <p:cNvPr id="24" name="円/楕円 18"/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趣味</a:t>
            </a:r>
          </a:p>
        </p:txBody>
      </p:sp>
      <p:sp>
        <p:nvSpPr>
          <p:cNvPr id="25" name="円/楕円 19"/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絶望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7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8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29" name="ドーナツ 28"/>
          <p:cNvSpPr/>
          <p:nvPr/>
        </p:nvSpPr>
        <p:spPr bwMode="hidden">
          <a:xfrm>
            <a:off x="-2229360" y="-2694107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5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自分や友人の「心の危機」に気づいたとき、あなたはどうしますか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8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大切なのは、「気づく」こと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22960" y="2348880"/>
            <a:ext cx="7543800" cy="35202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・まずは休養をすすめよう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・寄り添ってあげよう</a:t>
            </a:r>
            <a:endParaRPr lang="en-US" altLang="ja-JP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0836"/>
            <a:ext cx="1481734" cy="2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「声をかける」こと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0" name="角丸四角形 50">
            <a:extLst>
              <a:ext uri="{FF2B5EF4-FFF2-40B4-BE49-F238E27FC236}">
                <a16:creationId xmlns:a16="http://schemas.microsoft.com/office/drawing/2014/main" id="{DB935583-616C-BF71-C738-282CAF651A27}"/>
              </a:ext>
            </a:extLst>
          </p:cNvPr>
          <p:cNvSpPr/>
          <p:nvPr/>
        </p:nvSpPr>
        <p:spPr>
          <a:xfrm>
            <a:off x="351428" y="1764825"/>
            <a:ext cx="8672119" cy="482551"/>
          </a:xfrm>
          <a:prstGeom prst="roundRect">
            <a:avLst>
              <a:gd name="adj" fmla="val 50000"/>
            </a:avLst>
          </a:prstGeom>
          <a:solidFill>
            <a:srgbClr val="E6FA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2800" dirty="0">
                <a:solidFill>
                  <a:prstClr val="black"/>
                </a:solidFill>
              </a:rPr>
              <a:t>相手が心の中の悩みを打ち明けやすい聞き方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382351" y="2608184"/>
            <a:ext cx="4040479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387505" y="4653136"/>
            <a:ext cx="4040479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388086" y="3628082"/>
            <a:ext cx="2291615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375382" y="5668350"/>
            <a:ext cx="2020240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38508"/>
            <a:ext cx="2126887" cy="1717223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56745" y="2296380"/>
            <a:ext cx="8772028" cy="41117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500"/>
              </a:lnSpc>
            </a:pPr>
            <a:r>
              <a:rPr kumimoji="1" lang="ja-JP" altLang="en-US" sz="2800" dirty="0">
                <a:solidFill>
                  <a:srgbClr val="FF17D3"/>
                </a:solidFill>
              </a:rPr>
              <a:t>◎</a:t>
            </a:r>
            <a:r>
              <a:rPr kumimoji="1" lang="ja-JP" altLang="en-US" sz="2800" dirty="0"/>
              <a:t>心配していることを伝える</a:t>
            </a:r>
            <a:endParaRPr kumimoji="1"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400" dirty="0"/>
              <a:t>　→「この頃、元気がないみたいだから心配しているよ」</a:t>
            </a:r>
            <a:endParaRPr kumimoji="1" lang="en-US" altLang="ja-JP" sz="2400" dirty="0"/>
          </a:p>
          <a:p>
            <a:pPr>
              <a:lnSpc>
                <a:spcPts val="1000"/>
              </a:lnSpc>
            </a:pPr>
            <a:endParaRPr kumimoji="1" lang="ja-JP" altLang="en-US" sz="2400" dirty="0"/>
          </a:p>
          <a:p>
            <a:pPr>
              <a:lnSpc>
                <a:spcPts val="3500"/>
              </a:lnSpc>
            </a:pPr>
            <a:r>
              <a:rPr kumimoji="1" lang="ja-JP" altLang="en-US" sz="2800" dirty="0">
                <a:solidFill>
                  <a:srgbClr val="FF17D3"/>
                </a:solidFill>
              </a:rPr>
              <a:t>◎</a:t>
            </a:r>
            <a:r>
              <a:rPr kumimoji="1" lang="ja-JP" altLang="en-US" sz="2800" dirty="0"/>
              <a:t>率直に尋ねる</a:t>
            </a:r>
            <a:endParaRPr kumimoji="1"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400" dirty="0"/>
              <a:t>　→「何かあった？」「私でよかったら話をして？」</a:t>
            </a:r>
            <a:endParaRPr kumimoji="1" lang="en-US" altLang="ja-JP" sz="2400" dirty="0"/>
          </a:p>
          <a:p>
            <a:pPr>
              <a:lnSpc>
                <a:spcPts val="1000"/>
              </a:lnSpc>
            </a:pPr>
            <a:endParaRPr kumimoji="1" lang="ja-JP" altLang="en-US" sz="2400" dirty="0"/>
          </a:p>
          <a:p>
            <a:pPr>
              <a:lnSpc>
                <a:spcPts val="3500"/>
              </a:lnSpc>
            </a:pPr>
            <a:r>
              <a:rPr kumimoji="1" lang="ja-JP" altLang="en-US" sz="2800" dirty="0">
                <a:solidFill>
                  <a:srgbClr val="FF17D3"/>
                </a:solidFill>
              </a:rPr>
              <a:t>◎</a:t>
            </a:r>
            <a:r>
              <a:rPr kumimoji="1" lang="ja-JP" altLang="en-US" sz="2800" dirty="0"/>
              <a:t>相手の気持ちを傾聴する</a:t>
            </a:r>
            <a:endParaRPr kumimoji="1"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400" dirty="0"/>
              <a:t>　→「つらかったね」「よく話してくれたね」</a:t>
            </a:r>
            <a:endParaRPr kumimoji="1" lang="en-US" altLang="ja-JP" sz="2400" dirty="0"/>
          </a:p>
          <a:p>
            <a:pPr>
              <a:lnSpc>
                <a:spcPts val="1000"/>
              </a:lnSpc>
            </a:pPr>
            <a:endParaRPr kumimoji="1" lang="ja-JP" altLang="en-US" sz="2400" dirty="0"/>
          </a:p>
          <a:p>
            <a:pPr>
              <a:lnSpc>
                <a:spcPts val="3500"/>
              </a:lnSpc>
            </a:pPr>
            <a:r>
              <a:rPr kumimoji="1" lang="ja-JP" altLang="en-US" sz="2800" dirty="0">
                <a:solidFill>
                  <a:srgbClr val="FF17D3"/>
                </a:solidFill>
              </a:rPr>
              <a:t>◎</a:t>
            </a:r>
            <a:r>
              <a:rPr kumimoji="1" lang="ja-JP" altLang="en-US" sz="2800" dirty="0"/>
              <a:t>安全を保つ</a:t>
            </a:r>
            <a:endParaRPr kumimoji="1"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400" dirty="0"/>
              <a:t>　→「自分たちだけでは解決できないから、</a:t>
            </a:r>
            <a:endParaRPr kumimoji="1" lang="en-US" altLang="ja-JP" sz="2400" dirty="0"/>
          </a:p>
          <a:p>
            <a:pPr>
              <a:lnSpc>
                <a:spcPts val="3500"/>
              </a:lnSpc>
            </a:pPr>
            <a:r>
              <a:rPr kumimoji="1" lang="ja-JP" altLang="en-US" sz="2400" dirty="0"/>
              <a:t>　　　　一緒に誰かに相談しよう」</a:t>
            </a:r>
          </a:p>
        </p:txBody>
      </p:sp>
    </p:spTree>
    <p:extLst>
      <p:ext uri="{BB962C8B-B14F-4D97-AF65-F5344CB8AC3E}">
        <p14:creationId xmlns:p14="http://schemas.microsoft.com/office/powerpoint/2010/main" val="318480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980728"/>
            <a:ext cx="7927668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この歌を知っていますか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555881" y="2780928"/>
            <a:ext cx="7948612" cy="1742942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（思春期の悩みを歌った歌詞を載せる。</a:t>
            </a:r>
            <a:endParaRPr lang="en-US" altLang="ja-JP" sz="3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「心理的視野狭窄」につながるような</a:t>
            </a:r>
            <a:endParaRPr lang="en-US" altLang="ja-JP" sz="3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　歌詞を選択する。）</a:t>
            </a:r>
          </a:p>
        </p:txBody>
      </p:sp>
    </p:spTree>
    <p:extLst>
      <p:ext uri="{BB962C8B-B14F-4D97-AF65-F5344CB8AC3E}">
        <p14:creationId xmlns:p14="http://schemas.microsoft.com/office/powerpoint/2010/main" val="376324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声をかけるロールプレイをしてみましょう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9413"/>
              </p:ext>
            </p:extLst>
          </p:nvPr>
        </p:nvGraphicFramePr>
        <p:xfrm>
          <a:off x="323528" y="1878125"/>
          <a:ext cx="8568951" cy="4017600"/>
        </p:xfrm>
        <a:graphic>
          <a:graphicData uri="http://schemas.openxmlformats.org/drawingml/2006/table">
            <a:tbl>
              <a:tblPr>
                <a:tableStyleId>{9F1A06EC-BE38-4498-A498-4BDBE42373F9}</a:tableStyleId>
              </a:tblPr>
              <a:tblGrid>
                <a:gridCol w="8568951">
                  <a:extLst>
                    <a:ext uri="{9D8B030D-6E8A-4147-A177-3AD203B41FA5}">
                      <a16:colId xmlns:a16="http://schemas.microsoft.com/office/drawing/2014/main" val="636412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放課後、</a:t>
                      </a:r>
                      <a:r>
                        <a:rPr lang="en-US" alt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A</a:t>
                      </a:r>
                      <a:r>
                        <a:rPr lang="ja-JP" altLang="en-US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忘れ物を取りに教室に戻ると、休みがちだった友人</a:t>
                      </a:r>
                      <a:r>
                        <a:rPr lang="en-US" altLang="ja-JP" sz="2400" kern="10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</a:t>
                      </a:r>
                      <a:r>
                        <a:rPr lang="ja-JP" sz="2400" kern="10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一人で</a:t>
                      </a:r>
                      <a:r>
                        <a:rPr lang="ja-JP" sz="2400" kern="100" dirty="0" err="1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ぼ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ーっと座っている。</a:t>
                      </a:r>
                      <a:endParaRPr lang="en-US" alt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同じ部活動に入っており、クラスメイトで仲が良い。</a:t>
                      </a:r>
                      <a:endParaRPr lang="en-US" alt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この頃、何もかもがうまくいっていないと感じている。勉強も手に付かず、テストの点数も思うように取れなかった。家でもやる気が起きず、親から勉強を頑張るように叱られてしまった。気になることが多くあり、夜はなかなか眠れないため、部活動ではミスを連発し、どこにも居場所がないと感じている。</a:t>
                      </a:r>
                      <a:endParaRPr 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48000" marR="108000" marT="180000" marB="180000"/>
                </a:tc>
                <a:extLst>
                  <a:ext uri="{0D108BD9-81ED-4DB2-BD59-A6C34878D82A}">
                    <a16:rowId xmlns:a16="http://schemas.microsoft.com/office/drawing/2014/main" val="1269045884"/>
                  </a:ext>
                </a:extLst>
              </a:tr>
            </a:tbl>
          </a:graphicData>
        </a:graphic>
      </p:graphicFrame>
      <p:sp>
        <p:nvSpPr>
          <p:cNvPr id="15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2041535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場面</a:t>
            </a:r>
          </a:p>
        </p:txBody>
      </p:sp>
      <p:sp>
        <p:nvSpPr>
          <p:cNvPr id="16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2988444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ＡとＢの関係</a:t>
            </a:r>
          </a:p>
        </p:txBody>
      </p:sp>
      <p:sp>
        <p:nvSpPr>
          <p:cNvPr id="17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3598854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Ｂの悩み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81559" y="6102596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相手の気持ちに寄り添って、相手を否定せずにじっくりと聞きましょう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1" y="4651822"/>
            <a:ext cx="884172" cy="10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5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14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1259632" y="2094436"/>
            <a:ext cx="3852000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友人の「心の苦しさ」を知った後、</a:t>
            </a:r>
            <a:endParaRPr kumimoji="1" lang="en-US" altLang="ja-JP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sz="36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「誰にも言わないで」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と言われたら</a:t>
            </a:r>
            <a:r>
              <a:rPr kumimoji="1" lang="en-US" altLang="ja-JP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4665D0-5CF8-B7E1-C157-7C64E04D308D}"/>
              </a:ext>
            </a:extLst>
          </p:cNvPr>
          <p:cNvGrpSpPr/>
          <p:nvPr/>
        </p:nvGrpSpPr>
        <p:grpSpPr>
          <a:xfrm>
            <a:off x="4576033" y="3828885"/>
            <a:ext cx="2410006" cy="1099247"/>
            <a:chOff x="4576033" y="3828885"/>
            <a:chExt cx="2410006" cy="1099247"/>
          </a:xfrm>
        </p:grpSpPr>
        <p:sp>
          <p:nvSpPr>
            <p:cNvPr id="22" name="角丸四角形 21"/>
            <p:cNvSpPr/>
            <p:nvPr/>
          </p:nvSpPr>
          <p:spPr>
            <a:xfrm>
              <a:off x="4576033" y="3828885"/>
              <a:ext cx="1800000" cy="468000"/>
            </a:xfrm>
            <a:prstGeom prst="roundRect">
              <a:avLst/>
            </a:prstGeom>
            <a:solidFill>
              <a:srgbClr val="DEF3F7"/>
            </a:solidFill>
            <a:ln w="38100">
              <a:solidFill>
                <a:srgbClr val="5CC2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  <a:sym typeface="Arial"/>
                </a:rPr>
                <a:t>デメリット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64FAC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938" y="4008479"/>
              <a:ext cx="963101" cy="919653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55CD4AF-5CA4-99C3-4488-BDFA5DBF922E}"/>
              </a:ext>
            </a:extLst>
          </p:cNvPr>
          <p:cNvGrpSpPr/>
          <p:nvPr/>
        </p:nvGrpSpPr>
        <p:grpSpPr>
          <a:xfrm>
            <a:off x="1795250" y="3823081"/>
            <a:ext cx="2448522" cy="1105051"/>
            <a:chOff x="1795250" y="3823081"/>
            <a:chExt cx="2448522" cy="1105051"/>
          </a:xfrm>
        </p:grpSpPr>
        <p:sp>
          <p:nvSpPr>
            <p:cNvPr id="21" name="角丸四角形 20"/>
            <p:cNvSpPr/>
            <p:nvPr/>
          </p:nvSpPr>
          <p:spPr>
            <a:xfrm>
              <a:off x="1795250" y="3823081"/>
              <a:ext cx="1800000" cy="468000"/>
            </a:xfrm>
            <a:prstGeom prst="roundRect">
              <a:avLst/>
            </a:prstGeom>
            <a:solidFill>
              <a:srgbClr val="DEF3F7"/>
            </a:solidFill>
            <a:ln w="38100">
              <a:solidFill>
                <a:srgbClr val="5CC2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  <a:sym typeface="Arial"/>
                </a:rPr>
                <a:t>メリット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64FAC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223" y="3963221"/>
              <a:ext cx="1006549" cy="96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6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「誰にも言わないで」と言われても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14548" y="2060848"/>
            <a:ext cx="8509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●誰もいない廊下でこけてしまった話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　</a:t>
            </a: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秘密を守れるのはかっこいい！</a:t>
            </a:r>
            <a:endParaRPr lang="en-US" altLang="ja-JP" sz="3200" dirty="0">
              <a:solidFill>
                <a:srgbClr val="3333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14548" y="4118248"/>
            <a:ext cx="8015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●いのちのＳＯＳ？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8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自分で解決できないかも</a:t>
            </a:r>
            <a:r>
              <a:rPr lang="en-US" altLang="ja-JP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気づいて、寄り添い、大人につなげよう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円/楕円 3"/>
          <p:cNvSpPr/>
          <p:nvPr/>
        </p:nvSpPr>
        <p:spPr>
          <a:xfrm>
            <a:off x="3405386" y="3181623"/>
            <a:ext cx="1854200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でも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左右矢印吹き出し 18"/>
          <p:cNvSpPr/>
          <p:nvPr/>
        </p:nvSpPr>
        <p:spPr>
          <a:xfrm rot="5400000">
            <a:off x="3399830" y="2358504"/>
            <a:ext cx="1865312" cy="2451100"/>
          </a:xfrm>
          <a:prstGeom prst="leftRightArrowCallout">
            <a:avLst>
              <a:gd name="adj1" fmla="val 12522"/>
              <a:gd name="adj2" fmla="val 15295"/>
              <a:gd name="adj3" fmla="val 13216"/>
              <a:gd name="adj4" fmla="val 481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3106936" y="3302273"/>
            <a:ext cx="249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判断する力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27" y="5437612"/>
            <a:ext cx="1751265" cy="13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相談できる大人に「つなげる」こと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822960" y="2348880"/>
            <a:ext cx="7543800" cy="35202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命にもかかわることだから、</a:t>
            </a:r>
          </a:p>
          <a:p>
            <a:r>
              <a:rPr kumimoji="1" lang="ja-JP" altLang="en-US" sz="3600" dirty="0"/>
              <a:t>一人で抱えられないよ。</a:t>
            </a:r>
          </a:p>
          <a:p>
            <a:r>
              <a:rPr kumimoji="1" lang="ja-JP" altLang="en-US" sz="3600" dirty="0"/>
              <a:t>もちろん私にも。</a:t>
            </a:r>
          </a:p>
          <a:p>
            <a:endParaRPr kumimoji="1" lang="ja-JP" altLang="en-US" sz="3600" dirty="0"/>
          </a:p>
          <a:p>
            <a:r>
              <a:rPr kumimoji="1" lang="ja-JP" altLang="en-US" sz="3600" dirty="0"/>
              <a:t>あなたを大切に思うから、</a:t>
            </a:r>
            <a:endParaRPr kumimoji="1" lang="en-US" altLang="ja-JP" sz="3600" dirty="0"/>
          </a:p>
          <a:p>
            <a:r>
              <a:rPr kumimoji="1" lang="ja-JP" altLang="en-US" sz="3600" dirty="0"/>
              <a:t>一緒に大人に相談しよう。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6FF118-B80F-ED18-4B61-7DA3653A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51"/>
          <a:stretch/>
        </p:blipFill>
        <p:spPr>
          <a:xfrm>
            <a:off x="6732240" y="5099427"/>
            <a:ext cx="2046733" cy="15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私の「相談リスト」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相談できる大人に「つなげる」こと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6FF118-B80F-ED18-4B61-7DA3653A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51"/>
          <a:stretch/>
        </p:blipFill>
        <p:spPr>
          <a:xfrm>
            <a:off x="6732240" y="5099427"/>
            <a:ext cx="2046733" cy="1539334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学校</a:t>
            </a:r>
            <a:endParaRPr kumimoji="1" lang="en-US" altLang="ja-JP" sz="3600" dirty="0"/>
          </a:p>
          <a:p>
            <a:r>
              <a:rPr kumimoji="1" lang="ja-JP" altLang="en-US" sz="3600" dirty="0"/>
              <a:t>カウンセラー</a:t>
            </a:r>
            <a:endParaRPr kumimoji="1" lang="en-US" altLang="ja-JP" sz="3600" dirty="0"/>
          </a:p>
          <a:p>
            <a:r>
              <a:rPr lang="ja-JP" altLang="en-US" sz="3600" dirty="0"/>
              <a:t>保健所</a:t>
            </a:r>
            <a:endParaRPr lang="en-US" altLang="ja-JP" sz="3600" dirty="0"/>
          </a:p>
          <a:p>
            <a:r>
              <a:rPr lang="ja-JP" altLang="en-US" sz="3600" dirty="0"/>
              <a:t>精神保健センター</a:t>
            </a:r>
            <a:endParaRPr lang="en-US" altLang="ja-JP" sz="3600" dirty="0"/>
          </a:p>
          <a:p>
            <a:r>
              <a:rPr kumimoji="1" lang="ja-JP" altLang="en-US" sz="3600" dirty="0"/>
              <a:t>ひょうごっ子悩み相談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en-US" altLang="ja-JP" sz="3600" dirty="0">
                <a:solidFill>
                  <a:schemeClr val="bg1">
                    <a:lumMod val="50000"/>
                  </a:schemeClr>
                </a:solidFill>
              </a:rPr>
              <a:t>※</a:t>
            </a:r>
            <a:r>
              <a:rPr kumimoji="1" lang="ja-JP" altLang="en-US" sz="3600" dirty="0">
                <a:solidFill>
                  <a:schemeClr val="bg1">
                    <a:lumMod val="50000"/>
                  </a:schemeClr>
                </a:solidFill>
              </a:rPr>
              <a:t>必要な相談機関を</a:t>
            </a:r>
            <a:endParaRPr kumimoji="1" lang="en-US" altLang="ja-JP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bg1">
                    <a:lumMod val="50000"/>
                  </a:schemeClr>
                </a:solidFill>
              </a:rPr>
              <a:t>　　適宜追加してくだい</a:t>
            </a:r>
          </a:p>
        </p:txBody>
      </p:sp>
    </p:spTree>
    <p:extLst>
      <p:ext uri="{BB962C8B-B14F-4D97-AF65-F5344CB8AC3E}">
        <p14:creationId xmlns:p14="http://schemas.microsoft.com/office/powerpoint/2010/main" val="65692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「自分にできること」を考えよう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307"/>
          <a:stretch/>
        </p:blipFill>
        <p:spPr>
          <a:xfrm>
            <a:off x="4294482" y="2996952"/>
            <a:ext cx="1452814" cy="15121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6" y="3284984"/>
            <a:ext cx="1125417" cy="12291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" y="1346804"/>
            <a:ext cx="2169160" cy="1596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160729" cy="16616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96" y="1317630"/>
            <a:ext cx="1067618" cy="16793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5072"/>
            <a:ext cx="1954950" cy="14798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01" y="4637606"/>
            <a:ext cx="2141202" cy="155571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" y="3179942"/>
            <a:ext cx="1299969" cy="1434722"/>
          </a:xfrm>
          <a:prstGeom prst="rect">
            <a:avLst/>
          </a:prstGeom>
        </p:spPr>
      </p:pic>
      <p:sp>
        <p:nvSpPr>
          <p:cNvPr id="18" name="ドーナツ 17"/>
          <p:cNvSpPr/>
          <p:nvPr/>
        </p:nvSpPr>
        <p:spPr>
          <a:xfrm>
            <a:off x="-2038092" y="-3015043"/>
            <a:ext cx="12978884" cy="13342110"/>
          </a:xfrm>
          <a:custGeom>
            <a:avLst/>
            <a:gdLst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89442 w 12978884"/>
              <a:gd name="connsiteY6" fmla="*/ 810993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775192 w 12978884"/>
              <a:gd name="connsiteY6" fmla="*/ 77479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8884" h="13342110">
                <a:moveTo>
                  <a:pt x="0" y="6671055"/>
                </a:moveTo>
                <a:cubicBezTo>
                  <a:pt x="0" y="2986733"/>
                  <a:pt x="2905422" y="0"/>
                  <a:pt x="6489442" y="0"/>
                </a:cubicBezTo>
                <a:cubicBezTo>
                  <a:pt x="10073462" y="0"/>
                  <a:pt x="12978884" y="2986733"/>
                  <a:pt x="12978884" y="6671055"/>
                </a:cubicBezTo>
                <a:cubicBezTo>
                  <a:pt x="12978884" y="10355377"/>
                  <a:pt x="10073462" y="13342110"/>
                  <a:pt x="6489442" y="13342110"/>
                </a:cubicBezTo>
                <a:cubicBezTo>
                  <a:pt x="2905422" y="13342110"/>
                  <a:pt x="0" y="10355377"/>
                  <a:pt x="0" y="6671055"/>
                </a:cubicBezTo>
                <a:close/>
                <a:moveTo>
                  <a:pt x="6298978" y="6842505"/>
                </a:moveTo>
                <a:cubicBezTo>
                  <a:pt x="6292628" y="7087181"/>
                  <a:pt x="6321179" y="7681307"/>
                  <a:pt x="6698992" y="7652732"/>
                </a:cubicBezTo>
                <a:cubicBezTo>
                  <a:pt x="7076805" y="7624157"/>
                  <a:pt x="7422856" y="7694325"/>
                  <a:pt x="7422856" y="6899655"/>
                </a:cubicBezTo>
                <a:cubicBezTo>
                  <a:pt x="7422856" y="6104985"/>
                  <a:pt x="6924405" y="6194203"/>
                  <a:pt x="6737092" y="6184678"/>
                </a:cubicBezTo>
                <a:cubicBezTo>
                  <a:pt x="6549779" y="6175153"/>
                  <a:pt x="6305328" y="6597829"/>
                  <a:pt x="6298978" y="6842505"/>
                </a:cubicBezTo>
                <a:close/>
              </a:path>
            </a:pathLst>
          </a:cu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「自分にできること」を考えよう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307"/>
          <a:stretch/>
        </p:blipFill>
        <p:spPr>
          <a:xfrm>
            <a:off x="4294482" y="2996952"/>
            <a:ext cx="1452814" cy="15121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6" y="3284984"/>
            <a:ext cx="1125417" cy="12291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" y="1346804"/>
            <a:ext cx="2169160" cy="1596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160729" cy="16616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96" y="1317630"/>
            <a:ext cx="1067618" cy="16793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5072"/>
            <a:ext cx="1954950" cy="14798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01" y="4637606"/>
            <a:ext cx="2141202" cy="155571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" y="3179942"/>
            <a:ext cx="1299969" cy="1434722"/>
          </a:xfrm>
          <a:prstGeom prst="rect">
            <a:avLst/>
          </a:prstGeom>
        </p:spPr>
      </p:pic>
      <p:sp>
        <p:nvSpPr>
          <p:cNvPr id="17" name="ドーナツ 17"/>
          <p:cNvSpPr/>
          <p:nvPr/>
        </p:nvSpPr>
        <p:spPr bwMode="hidden">
          <a:xfrm>
            <a:off x="-2038092" y="-3015043"/>
            <a:ext cx="12978884" cy="13342110"/>
          </a:xfrm>
          <a:custGeom>
            <a:avLst/>
            <a:gdLst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89442 w 12978884"/>
              <a:gd name="connsiteY6" fmla="*/ 810993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775192 w 12978884"/>
              <a:gd name="connsiteY6" fmla="*/ 77479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8884" h="13342110">
                <a:moveTo>
                  <a:pt x="0" y="6671055"/>
                </a:moveTo>
                <a:cubicBezTo>
                  <a:pt x="0" y="2986733"/>
                  <a:pt x="2905422" y="0"/>
                  <a:pt x="6489442" y="0"/>
                </a:cubicBezTo>
                <a:cubicBezTo>
                  <a:pt x="10073462" y="0"/>
                  <a:pt x="12978884" y="2986733"/>
                  <a:pt x="12978884" y="6671055"/>
                </a:cubicBezTo>
                <a:cubicBezTo>
                  <a:pt x="12978884" y="10355377"/>
                  <a:pt x="10073462" y="13342110"/>
                  <a:pt x="6489442" y="13342110"/>
                </a:cubicBezTo>
                <a:cubicBezTo>
                  <a:pt x="2905422" y="13342110"/>
                  <a:pt x="0" y="10355377"/>
                  <a:pt x="0" y="6671055"/>
                </a:cubicBezTo>
                <a:close/>
                <a:moveTo>
                  <a:pt x="6298978" y="6842505"/>
                </a:moveTo>
                <a:cubicBezTo>
                  <a:pt x="6292628" y="7087181"/>
                  <a:pt x="6321179" y="7681307"/>
                  <a:pt x="6698992" y="7652732"/>
                </a:cubicBezTo>
                <a:cubicBezTo>
                  <a:pt x="7076805" y="7624157"/>
                  <a:pt x="7422856" y="7694325"/>
                  <a:pt x="7422856" y="6899655"/>
                </a:cubicBezTo>
                <a:cubicBezTo>
                  <a:pt x="7422856" y="6104985"/>
                  <a:pt x="6924405" y="6194203"/>
                  <a:pt x="6737092" y="6184678"/>
                </a:cubicBezTo>
                <a:cubicBezTo>
                  <a:pt x="6549779" y="6175153"/>
                  <a:pt x="6305328" y="6597829"/>
                  <a:pt x="6298978" y="6842505"/>
                </a:cubicBezTo>
                <a:close/>
              </a:path>
            </a:pathLst>
          </a:cu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75010" y="2852936"/>
            <a:ext cx="8863260" cy="1546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ja-JP" altLang="en-US" sz="5000" dirty="0">
                <a:solidFill>
                  <a:schemeClr val="tx1"/>
                </a:solidFill>
              </a:rPr>
              <a:t>こころの苦しさを理解しよう</a:t>
            </a:r>
            <a:endParaRPr kumimoji="1" lang="ja-JP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11059"/>
            <a:ext cx="792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「心が苦しいとき」はどのような気持ちや</a:t>
            </a:r>
            <a:endParaRPr kumimoji="1" lang="en-US" altLang="ja-JP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身体の変化が起きるでしょうか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心の危機のサイン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49102" y="1869622"/>
            <a:ext cx="7992888" cy="399675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sz="2400" dirty="0"/>
              <a:t>・これまでに関心のあった事柄に対して興味を失う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・注意が集中できなくなる　　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・いつもなら楽々とできるような課題が達成できなくなる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・成績が急に落ちる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・不安やイライラが増し、落ち着きがなくなる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・投げやりな態度が目立つ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・身だしなみを気にしなくなる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・行動、性格、身なりが突然変化する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/>
              <a:t>・不眠、食欲不振、体重減少など身体の不調を訴える</a:t>
            </a:r>
            <a:endParaRPr lang="en-US" altLang="ja-JP" sz="2400" dirty="0"/>
          </a:p>
          <a:p>
            <a:pPr algn="r">
              <a:lnSpc>
                <a:spcPts val="3000"/>
              </a:lnSpc>
            </a:pPr>
            <a:r>
              <a:rPr lang="ja-JP" altLang="en-US" sz="2400" dirty="0"/>
              <a:t>など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endParaRPr kumimoji="1" lang="ja-JP" altLang="en-US" sz="2800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11690" y="1166898"/>
            <a:ext cx="6474316" cy="19553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参考：文部科学省（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2022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）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｢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生徒指導提要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｣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/>
              <a:sym typeface="Arial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3068960"/>
            <a:ext cx="1217662" cy="179131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81559" y="5905996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心が苦しいときが続くと、命に関わるような危機になる可能性も</a:t>
            </a:r>
          </a:p>
        </p:txBody>
      </p:sp>
    </p:spTree>
    <p:extLst>
      <p:ext uri="{BB962C8B-B14F-4D97-AF65-F5344CB8AC3E}">
        <p14:creationId xmlns:p14="http://schemas.microsoft.com/office/powerpoint/2010/main" val="105546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高熱が続いたとき、どうしますか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14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2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うつ病の症状　　</a:t>
            </a:r>
            <a:r>
              <a:rPr kumimoji="1" lang="ja-JP" altLang="en-US" sz="36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①抑うつ気分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気分がふさぐ、落ち込む、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笑顔がない、寂しい、情けない、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切ない、悲観的、希望がない、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何の役にも立たない、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皆に迷惑をかける、自分を責める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308304" y="3999591"/>
            <a:ext cx="1539805" cy="2491339"/>
            <a:chOff x="7308304" y="3999591"/>
            <a:chExt cx="1539805" cy="249133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98" t="33413"/>
            <a:stretch/>
          </p:blipFill>
          <p:spPr>
            <a:xfrm>
              <a:off x="7596336" y="4751280"/>
              <a:ext cx="1251773" cy="17396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 bwMode="white">
            <a:xfrm>
              <a:off x="7308304" y="3999591"/>
              <a:ext cx="504056" cy="174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563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うつ病の症状　　</a:t>
            </a:r>
            <a:r>
              <a:rPr kumimoji="1" lang="ja-JP" altLang="en-US" sz="36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②精神運動制止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つまらない、興味がわかない、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面倒くさい、人に会うのが嫌、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何もする気が起きない、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集中できない、成績が落ちる、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決断ができない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38770"/>
            <a:ext cx="2588795" cy="19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7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うつ病の症状　　</a:t>
            </a:r>
            <a:r>
              <a:rPr kumimoji="1" lang="ja-JP" altLang="en-US" sz="36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③不安・焦燥感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ひとりでいるのが怖い、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そわそわと落ち着かない、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じっと座っていられない、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部屋中をウロウロと歩き回る、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髪をかきむしる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/>
        </p:blipFill>
        <p:spPr>
          <a:xfrm>
            <a:off x="6516216" y="5285579"/>
            <a:ext cx="2507332" cy="14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うつ病の症状　　</a:t>
            </a:r>
            <a:r>
              <a:rPr kumimoji="1" lang="ja-JP" altLang="en-US" sz="36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④自律神経症状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89965" y="2002233"/>
            <a:ext cx="7398459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眠れない、食欲がない、疲れやすい、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便秘、下痢、腹痛、微熱、頭痛、頭が重い、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目がかすむ、のどが渇く、発汗、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耳鳴り、心臓がドキドキする、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胸が苦しい、息苦しい、</a:t>
            </a:r>
          </a:p>
          <a:p>
            <a:pPr lvl="0">
              <a:buClr>
                <a:srgbClr val="E48312"/>
              </a:buClr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過呼吸、肩こり、関節痛、筋肉痛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489637" cy="18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737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とにかくUDフォント">
      <a:majorFont>
        <a:latin typeface="UD デジタル 教科書体 NK-R"/>
        <a:ea typeface="UD デジタル 教科書体 NK-R"/>
        <a:cs typeface=""/>
      </a:majorFont>
      <a:minorFont>
        <a:latin typeface="UD デジタル 教科書体 NP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とにかくUDフォント">
      <a:majorFont>
        <a:latin typeface="UD デジタル 教科書体 NK-R"/>
        <a:ea typeface="UD デジタル 教科書体 NK-R"/>
        <a:cs typeface=""/>
      </a:majorFont>
      <a:minorFont>
        <a:latin typeface="UD デジタル 教科書体 NP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1035</Words>
  <Application>Microsoft Office PowerPoint</Application>
  <PresentationFormat>画面に合わせる (4:3)</PresentationFormat>
  <Paragraphs>171</Paragraphs>
  <Slides>27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44" baseType="lpstr">
      <vt:lpstr>HGS創英角ﾎﾟｯﾌﾟ体</vt:lpstr>
      <vt:lpstr>ＭＳ Ｐゴシック</vt:lpstr>
      <vt:lpstr>UD デジタル 教科書体 NK-B</vt:lpstr>
      <vt:lpstr>UD デジタル 教科書体 NK-R</vt:lpstr>
      <vt:lpstr>UD デジタル 教科書体 NP-R</vt:lpstr>
      <vt:lpstr>Arial</vt:lpstr>
      <vt:lpstr>Calibri</vt:lpstr>
      <vt:lpstr>Century</vt:lpstr>
      <vt:lpstr>Century Gothic</vt:lpstr>
      <vt:lpstr>Courier New</vt:lpstr>
      <vt:lpstr>Lato</vt:lpstr>
      <vt:lpstr>Palatino Linotype</vt:lpstr>
      <vt:lpstr>Raleway</vt:lpstr>
      <vt:lpstr>2_Antonio template</vt:lpstr>
      <vt:lpstr>3_Antonio template</vt:lpstr>
      <vt:lpstr>5_Antonio template</vt:lpstr>
      <vt:lpstr>エグゼクティブ</vt:lpstr>
      <vt:lpstr>こころの苦しさを理解しよう</vt:lpstr>
      <vt:lpstr>「心が苦しいとき」は誰でもあること</vt:lpstr>
      <vt:lpstr>「心が苦しいとき」は誰でもあること</vt:lpstr>
      <vt:lpstr>「心が苦しいとき」は誰でもあること</vt:lpstr>
      <vt:lpstr>心も病気になる</vt:lpstr>
      <vt:lpstr>心も病気になる</vt:lpstr>
      <vt:lpstr>心も病気になる</vt:lpstr>
      <vt:lpstr>心も病気になる</vt:lpstr>
      <vt:lpstr>心も病気になる</vt:lpstr>
      <vt:lpstr>「心が苦しいとき」は誰でもあること</vt:lpstr>
      <vt:lpstr>「心が苦しいとき」は誰でもあること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「心が苦しいとき」は誰でもあること</vt:lpstr>
      <vt:lpstr>「心の危機」に気づいたら</vt:lpstr>
      <vt:lpstr>「心の危機」に気づいたら</vt:lpstr>
      <vt:lpstr>「心の危機」に気づいたら</vt:lpstr>
      <vt:lpstr>「心の危機」に気づいたら</vt:lpstr>
      <vt:lpstr>「心の危機」に気づいたら</vt:lpstr>
      <vt:lpstr>「心の危機」に気づいたら</vt:lpstr>
      <vt:lpstr>「心の危機」に気づいたら</vt:lpstr>
      <vt:lpstr>私の「相談リスト」</vt:lpstr>
      <vt:lpstr>「自分にできること」を考えよう</vt:lpstr>
      <vt:lpstr>「自分にできること」を考えよう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福田　裕子</dc:creator>
  <cp:lastModifiedBy>福田　裕子</cp:lastModifiedBy>
  <cp:revision>644</cp:revision>
  <cp:lastPrinted>2025-03-18T07:34:01Z</cp:lastPrinted>
  <dcterms:modified xsi:type="dcterms:W3CDTF">2025-04-16T05:59:30Z</dcterms:modified>
</cp:coreProperties>
</file>