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5" r:id="rId4"/>
    <p:sldId id="257" r:id="rId5"/>
    <p:sldId id="265" r:id="rId6"/>
    <p:sldId id="264" r:id="rId7"/>
    <p:sldId id="267" r:id="rId8"/>
    <p:sldId id="268" r:id="rId9"/>
    <p:sldId id="269" r:id="rId10"/>
    <p:sldId id="270" r:id="rId11"/>
    <p:sldId id="271" r:id="rId12"/>
    <p:sldId id="272" r:id="rId13"/>
    <p:sldId id="266" r:id="rId14"/>
    <p:sldId id="273" r:id="rId15"/>
    <p:sldId id="276" r:id="rId16"/>
  </p:sldIdLst>
  <p:sldSz cx="6858000" cy="9144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CCFF"/>
    <a:srgbClr val="CCFFFF"/>
    <a:srgbClr val="CCFFCC"/>
    <a:srgbClr val="FFFFCC"/>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3" autoAdjust="0"/>
    <p:restoredTop sz="94660"/>
  </p:normalViewPr>
  <p:slideViewPr>
    <p:cSldViewPr snapToGrid="0">
      <p:cViewPr>
        <p:scale>
          <a:sx n="100" d="100"/>
          <a:sy n="100" d="100"/>
        </p:scale>
        <p:origin x="-2760" y="486"/>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038"/>
            <a:ext cx="5829300" cy="1960562"/>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マスター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2F4EA97E-B2FD-4A3F-BE80-4EAB8F164F7C}" type="slidenum">
              <a:rPr lang="en-US" altLang="ja-JP"/>
              <a:pPr>
                <a:defRPr/>
              </a:pPr>
              <a:t>‹#›</a:t>
            </a:fld>
            <a:endParaRPr lang="en-US" altLang="ja-JP"/>
          </a:p>
        </p:txBody>
      </p:sp>
    </p:spTree>
    <p:extLst>
      <p:ext uri="{BB962C8B-B14F-4D97-AF65-F5344CB8AC3E}">
        <p14:creationId xmlns:p14="http://schemas.microsoft.com/office/powerpoint/2010/main" val="19911555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7F771E9-3B6F-4E51-A4A3-A2CF13E7CF06}" type="slidenum">
              <a:rPr lang="en-US" altLang="ja-JP"/>
              <a:pPr>
                <a:defRPr/>
              </a:pPr>
              <a:t>‹#›</a:t>
            </a:fld>
            <a:endParaRPr lang="en-US" altLang="ja-JP"/>
          </a:p>
        </p:txBody>
      </p:sp>
    </p:spTree>
    <p:extLst>
      <p:ext uri="{BB962C8B-B14F-4D97-AF65-F5344CB8AC3E}">
        <p14:creationId xmlns:p14="http://schemas.microsoft.com/office/powerpoint/2010/main" val="3349964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713"/>
            <a:ext cx="1543050" cy="780097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342900" y="366713"/>
            <a:ext cx="4476750" cy="780097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11A3D22-BECD-4C32-B1EB-AB819CDA6BA2}" type="slidenum">
              <a:rPr lang="en-US" altLang="ja-JP"/>
              <a:pPr>
                <a:defRPr/>
              </a:pPr>
              <a:t>‹#›</a:t>
            </a:fld>
            <a:endParaRPr lang="en-US" altLang="ja-JP"/>
          </a:p>
        </p:txBody>
      </p:sp>
    </p:spTree>
    <p:extLst>
      <p:ext uri="{BB962C8B-B14F-4D97-AF65-F5344CB8AC3E}">
        <p14:creationId xmlns:p14="http://schemas.microsoft.com/office/powerpoint/2010/main" val="1597646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E9429927-AD6C-4251-BCE6-DD52E082E21C}" type="slidenum">
              <a:rPr lang="en-US" altLang="ja-JP"/>
              <a:pPr>
                <a:defRPr/>
              </a:pPr>
              <a:t>‹#›</a:t>
            </a:fld>
            <a:endParaRPr lang="en-US" altLang="ja-JP"/>
          </a:p>
        </p:txBody>
      </p:sp>
    </p:spTree>
    <p:extLst>
      <p:ext uri="{BB962C8B-B14F-4D97-AF65-F5344CB8AC3E}">
        <p14:creationId xmlns:p14="http://schemas.microsoft.com/office/powerpoint/2010/main" val="3679622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338" y="5875338"/>
            <a:ext cx="5829300" cy="1816100"/>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19CE51B-894D-4BE5-8D08-B61A1101EE90}" type="slidenum">
              <a:rPr lang="en-US" altLang="ja-JP"/>
              <a:pPr>
                <a:defRPr/>
              </a:pPr>
              <a:t>‹#›</a:t>
            </a:fld>
            <a:endParaRPr lang="en-US" altLang="ja-JP"/>
          </a:p>
        </p:txBody>
      </p:sp>
    </p:spTree>
    <p:extLst>
      <p:ext uri="{BB962C8B-B14F-4D97-AF65-F5344CB8AC3E}">
        <p14:creationId xmlns:p14="http://schemas.microsoft.com/office/powerpoint/2010/main" val="7028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77C1A17-E7E4-4613-87AD-2A2E9E077F03}" type="slidenum">
              <a:rPr lang="en-US" altLang="ja-JP"/>
              <a:pPr>
                <a:defRPr/>
              </a:pPr>
              <a:t>‹#›</a:t>
            </a:fld>
            <a:endParaRPr lang="en-US" altLang="ja-JP"/>
          </a:p>
        </p:txBody>
      </p:sp>
    </p:spTree>
    <p:extLst>
      <p:ext uri="{BB962C8B-B14F-4D97-AF65-F5344CB8AC3E}">
        <p14:creationId xmlns:p14="http://schemas.microsoft.com/office/powerpoint/2010/main" val="3079591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5533CB6C-9C40-46DF-B9E4-F146FE103BC6}" type="slidenum">
              <a:rPr lang="en-US" altLang="ja-JP"/>
              <a:pPr>
                <a:defRPr/>
              </a:pPr>
              <a:t>‹#›</a:t>
            </a:fld>
            <a:endParaRPr lang="en-US" altLang="ja-JP"/>
          </a:p>
        </p:txBody>
      </p:sp>
    </p:spTree>
    <p:extLst>
      <p:ext uri="{BB962C8B-B14F-4D97-AF65-F5344CB8AC3E}">
        <p14:creationId xmlns:p14="http://schemas.microsoft.com/office/powerpoint/2010/main" val="3001759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125D6ADB-119C-4060-BE38-436F6DD0E374}" type="slidenum">
              <a:rPr lang="en-US" altLang="ja-JP"/>
              <a:pPr>
                <a:defRPr/>
              </a:pPr>
              <a:t>‹#›</a:t>
            </a:fld>
            <a:endParaRPr lang="en-US" altLang="ja-JP"/>
          </a:p>
        </p:txBody>
      </p:sp>
    </p:spTree>
    <p:extLst>
      <p:ext uri="{BB962C8B-B14F-4D97-AF65-F5344CB8AC3E}">
        <p14:creationId xmlns:p14="http://schemas.microsoft.com/office/powerpoint/2010/main" val="1497025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CB681DDC-33D2-4BEA-8310-C81D292B5420}" type="slidenum">
              <a:rPr lang="en-US" altLang="ja-JP"/>
              <a:pPr>
                <a:defRPr/>
              </a:pPr>
              <a:t>‹#›</a:t>
            </a:fld>
            <a:endParaRPr lang="en-US" altLang="ja-JP"/>
          </a:p>
        </p:txBody>
      </p:sp>
    </p:spTree>
    <p:extLst>
      <p:ext uri="{BB962C8B-B14F-4D97-AF65-F5344CB8AC3E}">
        <p14:creationId xmlns:p14="http://schemas.microsoft.com/office/powerpoint/2010/main" val="115652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3538"/>
            <a:ext cx="2255838" cy="154940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E5BDBE59-AFA3-4938-AEAD-35E1FCD52DEA}" type="slidenum">
              <a:rPr lang="en-US" altLang="ja-JP"/>
              <a:pPr>
                <a:defRPr/>
              </a:pPr>
              <a:t>‹#›</a:t>
            </a:fld>
            <a:endParaRPr lang="en-US" altLang="ja-JP"/>
          </a:p>
        </p:txBody>
      </p:sp>
    </p:spTree>
    <p:extLst>
      <p:ext uri="{BB962C8B-B14F-4D97-AF65-F5344CB8AC3E}">
        <p14:creationId xmlns:p14="http://schemas.microsoft.com/office/powerpoint/2010/main" val="2879833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613" y="6400800"/>
            <a:ext cx="4114800" cy="755650"/>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C1FD4343-E1A6-4471-A954-F3BF1EDD3BB4}" type="slidenum">
              <a:rPr lang="en-US" altLang="ja-JP"/>
              <a:pPr>
                <a:defRPr/>
              </a:pPr>
              <a:t>‹#›</a:t>
            </a:fld>
            <a:endParaRPr lang="en-US" altLang="ja-JP"/>
          </a:p>
        </p:txBody>
      </p:sp>
    </p:spTree>
    <p:extLst>
      <p:ext uri="{BB962C8B-B14F-4D97-AF65-F5344CB8AC3E}">
        <p14:creationId xmlns:p14="http://schemas.microsoft.com/office/powerpoint/2010/main" val="1284941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Rectangle 3"/>
          <p:cNvSpPr>
            <a:spLocks noGrp="1" noChangeArrowheads="1"/>
          </p:cNvSpPr>
          <p:nvPr>
            <p:ph type="body" idx="1"/>
          </p:nvPr>
        </p:nvSpPr>
        <p:spPr bwMode="auto">
          <a:xfrm>
            <a:off x="342900" y="2133600"/>
            <a:ext cx="6172200" cy="603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342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2343150" y="8326438"/>
            <a:ext cx="21717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4914900" y="8326438"/>
            <a:ext cx="1600200" cy="63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BB1CECA4-A399-4382-9834-B92B5E74C80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0.emf"/><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9.emf"/><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8.vml"/><Relationship Id="rId5" Type="http://schemas.openxmlformats.org/officeDocument/2006/relationships/image" Target="../media/image11.emf"/><Relationship Id="rId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xml"/><Relationship Id="rId1" Type="http://schemas.openxmlformats.org/officeDocument/2006/relationships/vmlDrawing" Target="../drawings/vmlDrawing9.vml"/><Relationship Id="rId5" Type="http://schemas.openxmlformats.org/officeDocument/2006/relationships/image" Target="../media/image13.png"/><Relationship Id="rId4" Type="http://schemas.openxmlformats.org/officeDocument/2006/relationships/image" Target="../media/image12.emf"/></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4.emf"/></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image" Target="../media/image8.e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AutoShape 5"/>
          <p:cNvSpPr>
            <a:spLocks noChangeArrowheads="1"/>
          </p:cNvSpPr>
          <p:nvPr/>
        </p:nvSpPr>
        <p:spPr bwMode="auto">
          <a:xfrm>
            <a:off x="188913" y="3595688"/>
            <a:ext cx="6480175" cy="955675"/>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051" name="Line 6"/>
          <p:cNvSpPr>
            <a:spLocks noChangeShapeType="1"/>
          </p:cNvSpPr>
          <p:nvPr/>
        </p:nvSpPr>
        <p:spPr bwMode="auto">
          <a:xfrm>
            <a:off x="333375" y="3556000"/>
            <a:ext cx="0" cy="995363"/>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2" name="Line 7"/>
          <p:cNvSpPr>
            <a:spLocks noChangeShapeType="1"/>
          </p:cNvSpPr>
          <p:nvPr/>
        </p:nvSpPr>
        <p:spPr bwMode="auto">
          <a:xfrm rot="-5400000">
            <a:off x="3429001" y="123825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6" name="Text Box 8"/>
          <p:cNvSpPr txBox="1">
            <a:spLocks noChangeArrowheads="1"/>
          </p:cNvSpPr>
          <p:nvPr/>
        </p:nvSpPr>
        <p:spPr bwMode="auto">
          <a:xfrm>
            <a:off x="601663" y="3770313"/>
            <a:ext cx="566737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defRPr/>
            </a:pPr>
            <a:r>
              <a:rPr lang="ja-JP" altLang="en-US" b="1" smtClean="0">
                <a:solidFill>
                  <a:schemeClr val="bg1"/>
                </a:solidFill>
                <a:effectLst>
                  <a:outerShdw blurRad="38100" dist="38100" dir="2700000" algn="tl">
                    <a:srgbClr val="C0C0C0"/>
                  </a:outerShdw>
                </a:effectLst>
                <a:ea typeface="HG丸ｺﾞｼｯｸM-PRO" pitchFamily="50" charset="-128"/>
              </a:rPr>
              <a:t>トライやる・ウィーク事務データベース</a:t>
            </a:r>
          </a:p>
          <a:p>
            <a:pPr algn="ctr" eaLnBrk="1" hangingPunct="1">
              <a:defRPr/>
            </a:pPr>
            <a:r>
              <a:rPr lang="ja-JP" altLang="en-US" b="1" smtClean="0">
                <a:solidFill>
                  <a:schemeClr val="bg1"/>
                </a:solidFill>
                <a:effectLst>
                  <a:outerShdw blurRad="38100" dist="38100" dir="2700000" algn="tl">
                    <a:srgbClr val="C0C0C0"/>
                  </a:outerShdw>
                </a:effectLst>
                <a:ea typeface="HG丸ｺﾞｼｯｸM-PRO" pitchFamily="50" charset="-128"/>
              </a:rPr>
              <a:t>利用マニュアル</a:t>
            </a:r>
          </a:p>
        </p:txBody>
      </p:sp>
      <p:sp>
        <p:nvSpPr>
          <p:cNvPr id="2054" name="Line 48"/>
          <p:cNvSpPr>
            <a:spLocks noChangeShapeType="1"/>
          </p:cNvSpPr>
          <p:nvPr/>
        </p:nvSpPr>
        <p:spPr bwMode="auto">
          <a:xfrm rot="-5400000">
            <a:off x="3429001" y="433387"/>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5" name="Line 49"/>
          <p:cNvSpPr>
            <a:spLocks noChangeShapeType="1"/>
          </p:cNvSpPr>
          <p:nvPr/>
        </p:nvSpPr>
        <p:spPr bwMode="auto">
          <a:xfrm>
            <a:off x="6529388" y="3556000"/>
            <a:ext cx="0" cy="995363"/>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 name="Text Box 50"/>
          <p:cNvSpPr txBox="1">
            <a:spLocks noChangeArrowheads="1"/>
          </p:cNvSpPr>
          <p:nvPr/>
        </p:nvSpPr>
        <p:spPr bwMode="auto">
          <a:xfrm>
            <a:off x="5462588" y="258763"/>
            <a:ext cx="960437"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en-US" altLang="ja-JP" sz="1200">
                <a:ea typeface="HG丸ｺﾞｼｯｸM-PRO" pitchFamily="50" charset="-128"/>
              </a:rPr>
              <a:t>2014</a:t>
            </a:r>
            <a:r>
              <a:rPr lang="ja-JP" altLang="en-US" sz="1200">
                <a:ea typeface="HG丸ｺﾞｼｯｸM-PRO" pitchFamily="50" charset="-128"/>
              </a:rPr>
              <a:t>年 </a:t>
            </a:r>
            <a:r>
              <a:rPr lang="en-US" altLang="ja-JP" sz="1200">
                <a:ea typeface="HG丸ｺﾞｼｯｸM-PRO" pitchFamily="50" charset="-128"/>
              </a:rPr>
              <a:t>5</a:t>
            </a:r>
            <a:r>
              <a:rPr lang="ja-JP" altLang="en-US" sz="1200">
                <a:ea typeface="HG丸ｺﾞｼｯｸM-PRO" pitchFamily="50" charset="-128"/>
              </a:rPr>
              <a:t>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6"/>
          <p:cNvPicPr>
            <a:picLocks noChangeAspect="1" noChangeArrowheads="1"/>
          </p:cNvPicPr>
          <p:nvPr/>
        </p:nvPicPr>
        <p:blipFill>
          <a:blip r:embed="rId3">
            <a:extLst>
              <a:ext uri="{28A0092B-C50C-407E-A947-70E740481C1C}">
                <a14:useLocalDpi xmlns:a14="http://schemas.microsoft.com/office/drawing/2010/main" val="0"/>
              </a:ext>
            </a:extLst>
          </a:blip>
          <a:srcRect t="48506"/>
          <a:stretch>
            <a:fillRect/>
          </a:stretch>
        </p:blipFill>
        <p:spPr bwMode="auto">
          <a:xfrm>
            <a:off x="985838" y="3743325"/>
            <a:ext cx="5038725" cy="20240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aphicFrame>
        <p:nvGraphicFramePr>
          <p:cNvPr id="11267" name="Object 27"/>
          <p:cNvGraphicFramePr>
            <a:graphicFrameLocks noChangeAspect="1"/>
          </p:cNvGraphicFramePr>
          <p:nvPr/>
        </p:nvGraphicFramePr>
        <p:xfrm>
          <a:off x="671513" y="1558925"/>
          <a:ext cx="5514975" cy="1531938"/>
        </p:xfrm>
        <a:graphic>
          <a:graphicData uri="http://schemas.openxmlformats.org/presentationml/2006/ole">
            <mc:AlternateContent xmlns:mc="http://schemas.openxmlformats.org/markup-compatibility/2006">
              <mc:Choice xmlns:v="urn:schemas-microsoft-com:vml" Requires="v">
                <p:oleObj spid="_x0000_s11284" name="ワークシート" r:id="rId4" imgW="9752002" imgH="2709709" progId="Excel.Sheet.8">
                  <p:embed/>
                </p:oleObj>
              </mc:Choice>
              <mc:Fallback>
                <p:oleObj name="ワークシート" r:id="rId4" imgW="9752002" imgH="2709709" progId="Excel.Sheet.8">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513" y="1558925"/>
                        <a:ext cx="5514975" cy="153193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268" name="AutoShape 5"/>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1269" name="Line 6"/>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70" name="Line 7"/>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16" name="Text Box 8"/>
          <p:cNvSpPr txBox="1">
            <a:spLocks noChangeArrowheads="1"/>
          </p:cNvSpPr>
          <p:nvPr/>
        </p:nvSpPr>
        <p:spPr bwMode="auto">
          <a:xfrm>
            <a:off x="331788" y="168275"/>
            <a:ext cx="2508250"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err="1">
                <a:solidFill>
                  <a:schemeClr val="bg1"/>
                </a:solidFill>
                <a:effectLst>
                  <a:outerShdw blurRad="38100" dist="38100" dir="2700000" algn="tl">
                    <a:srgbClr val="C0C0C0"/>
                  </a:outerShdw>
                </a:effectLst>
                <a:ea typeface="HG丸ｺﾞｼｯｸM-PRO" pitchFamily="50" charset="-128"/>
              </a:rPr>
              <a:t>ー</a:t>
            </a:r>
            <a:r>
              <a:rPr lang="ja-JP" altLang="en-US" b="1" dirty="0">
                <a:solidFill>
                  <a:schemeClr val="bg1"/>
                </a:solidFill>
                <a:effectLst>
                  <a:outerShdw blurRad="38100" dist="38100" dir="2700000" algn="tl">
                    <a:srgbClr val="C0C0C0"/>
                  </a:outerShdw>
                </a:effectLst>
                <a:ea typeface="HG丸ｺﾞｼｯｸM-PRO" pitchFamily="50" charset="-128"/>
              </a:rPr>
              <a:t>５．出席簿の作成</a:t>
            </a:r>
          </a:p>
        </p:txBody>
      </p:sp>
      <p:sp>
        <p:nvSpPr>
          <p:cNvPr id="17417" name="Rectangle 9"/>
          <p:cNvSpPr>
            <a:spLocks noChangeArrowheads="1"/>
          </p:cNvSpPr>
          <p:nvPr/>
        </p:nvSpPr>
        <p:spPr bwMode="auto">
          <a:xfrm>
            <a:off x="131763" y="676275"/>
            <a:ext cx="55562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dirty="0">
                <a:effectLst>
                  <a:outerShdw blurRad="38100" dist="38100" dir="2700000" algn="tl">
                    <a:srgbClr val="C0C0C0"/>
                  </a:outerShdw>
                </a:effectLst>
                <a:ea typeface="HGP創英角ｺﾞｼｯｸUB" pitchFamily="50" charset="-128"/>
              </a:rPr>
              <a:t>「１．受け入れ場所情報の更新」　「２．生徒情報の更新」が終わった上で、</a:t>
            </a:r>
          </a:p>
          <a:p>
            <a:pPr>
              <a:defRPr/>
            </a:pPr>
            <a:r>
              <a:rPr lang="ja-JP" altLang="en-US" sz="1400" dirty="0">
                <a:effectLst>
                  <a:outerShdw blurRad="38100" dist="38100" dir="2700000" algn="tl">
                    <a:srgbClr val="C0C0C0"/>
                  </a:outerShdw>
                </a:effectLst>
                <a:ea typeface="HGP創英角ｺﾞｼｯｸUB" pitchFamily="50" charset="-128"/>
              </a:rPr>
              <a:t>「出席簿」を作成することができます。</a:t>
            </a:r>
          </a:p>
        </p:txBody>
      </p:sp>
      <p:sp>
        <p:nvSpPr>
          <p:cNvPr id="17418" name="Rectangle 10"/>
          <p:cNvSpPr>
            <a:spLocks noChangeArrowheads="1"/>
          </p:cNvSpPr>
          <p:nvPr/>
        </p:nvSpPr>
        <p:spPr bwMode="auto">
          <a:xfrm>
            <a:off x="150813" y="1236663"/>
            <a:ext cx="6423025" cy="2762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「出席簿原本」シートで、 「当年度の日にち」 を入力します。</a:t>
            </a:r>
          </a:p>
        </p:txBody>
      </p:sp>
      <p:sp>
        <p:nvSpPr>
          <p:cNvPr id="17420" name="Rectangle 12"/>
          <p:cNvSpPr>
            <a:spLocks noChangeArrowheads="1"/>
          </p:cNvSpPr>
          <p:nvPr/>
        </p:nvSpPr>
        <p:spPr bwMode="auto">
          <a:xfrm>
            <a:off x="2909888" y="2503488"/>
            <a:ext cx="346075" cy="276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①</a:t>
            </a:r>
          </a:p>
        </p:txBody>
      </p:sp>
      <p:sp>
        <p:nvSpPr>
          <p:cNvPr id="11275" name="Line 14"/>
          <p:cNvSpPr>
            <a:spLocks noChangeShapeType="1"/>
          </p:cNvSpPr>
          <p:nvPr/>
        </p:nvSpPr>
        <p:spPr bwMode="auto">
          <a:xfrm>
            <a:off x="3076575" y="4814888"/>
            <a:ext cx="6350" cy="10715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7423" name="Rectangle 15"/>
          <p:cNvSpPr>
            <a:spLocks noChangeArrowheads="1"/>
          </p:cNvSpPr>
          <p:nvPr/>
        </p:nvSpPr>
        <p:spPr bwMode="auto">
          <a:xfrm>
            <a:off x="4802188" y="8778875"/>
            <a:ext cx="18462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「出席簿」の完成です。</a:t>
            </a:r>
          </a:p>
        </p:txBody>
      </p:sp>
      <p:sp>
        <p:nvSpPr>
          <p:cNvPr id="11277" name="Oval 16"/>
          <p:cNvSpPr>
            <a:spLocks noChangeArrowheads="1"/>
          </p:cNvSpPr>
          <p:nvPr/>
        </p:nvSpPr>
        <p:spPr bwMode="auto">
          <a:xfrm>
            <a:off x="3178175" y="2619375"/>
            <a:ext cx="1704975" cy="315913"/>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7426" name="Rectangle 18"/>
          <p:cNvSpPr>
            <a:spLocks noChangeArrowheads="1"/>
          </p:cNvSpPr>
          <p:nvPr/>
        </p:nvSpPr>
        <p:spPr bwMode="auto">
          <a:xfrm>
            <a:off x="211138" y="3094038"/>
            <a:ext cx="6423025" cy="649287"/>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②</a:t>
            </a:r>
            <a:r>
              <a:rPr lang="ja-JP" altLang="en-US" sz="1200" dirty="0">
                <a:effectLst>
                  <a:outerShdw blurRad="38100" dist="38100" dir="2700000" algn="tl">
                    <a:srgbClr val="C0C0C0"/>
                  </a:outerShdw>
                </a:effectLst>
                <a:ea typeface="HG丸ｺﾞｼｯｸM-PRO" pitchFamily="50" charset="-128"/>
              </a:rPr>
              <a:t>「メニュー」シート（緑地白文字）の「出席簿の作成」ボタンをクリックしてください。受け入れ場所と生徒名などが入った一覧表を自動で作成します。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（別ファイルで、全事業所分をシート別にまとめて出力）。</a:t>
            </a:r>
          </a:p>
        </p:txBody>
      </p:sp>
      <p:sp>
        <p:nvSpPr>
          <p:cNvPr id="11279" name="Oval 19"/>
          <p:cNvSpPr>
            <a:spLocks noChangeArrowheads="1"/>
          </p:cNvSpPr>
          <p:nvPr/>
        </p:nvSpPr>
        <p:spPr bwMode="auto">
          <a:xfrm>
            <a:off x="2636838" y="4438650"/>
            <a:ext cx="1735137" cy="36512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7429" name="Rectangle 21"/>
          <p:cNvSpPr>
            <a:spLocks noChangeArrowheads="1"/>
          </p:cNvSpPr>
          <p:nvPr/>
        </p:nvSpPr>
        <p:spPr bwMode="auto">
          <a:xfrm>
            <a:off x="2589213" y="4676775"/>
            <a:ext cx="346075"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②</a:t>
            </a:r>
          </a:p>
        </p:txBody>
      </p:sp>
      <p:graphicFrame>
        <p:nvGraphicFramePr>
          <p:cNvPr id="11281" name="Object 28"/>
          <p:cNvGraphicFramePr>
            <a:graphicFrameLocks noChangeAspect="1"/>
          </p:cNvGraphicFramePr>
          <p:nvPr/>
        </p:nvGraphicFramePr>
        <p:xfrm>
          <a:off x="1160463" y="5797550"/>
          <a:ext cx="4572000" cy="3022600"/>
        </p:xfrm>
        <a:graphic>
          <a:graphicData uri="http://schemas.openxmlformats.org/presentationml/2006/ole">
            <mc:AlternateContent xmlns:mc="http://schemas.openxmlformats.org/markup-compatibility/2006">
              <mc:Choice xmlns:v="urn:schemas-microsoft-com:vml" Requires="v">
                <p:oleObj spid="_x0000_s11285" name="ワークシート" r:id="rId6" imgW="9752002" imgH="6448056" progId="Excel.Sheet.8">
                  <p:embed/>
                </p:oleObj>
              </mc:Choice>
              <mc:Fallback>
                <p:oleObj name="ワークシート" r:id="rId6" imgW="9752002" imgH="6448056" progId="Excel.Sheet.8">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0463" y="5797550"/>
                        <a:ext cx="4572000" cy="302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正方形/長方形 23"/>
          <p:cNvSpPr/>
          <p:nvPr/>
        </p:nvSpPr>
        <p:spPr>
          <a:xfrm>
            <a:off x="2159000" y="1581150"/>
            <a:ext cx="496888" cy="142875"/>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sp>
        <p:nvSpPr>
          <p:cNvPr id="27" name="正方形/長方形 26"/>
          <p:cNvSpPr/>
          <p:nvPr/>
        </p:nvSpPr>
        <p:spPr>
          <a:xfrm>
            <a:off x="2292350" y="5810250"/>
            <a:ext cx="498475" cy="142875"/>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9638" y="1628775"/>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291" name="AutoShape 6"/>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2292" name="Line 7"/>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293" name="Line 8"/>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41" name="Text Box 9"/>
          <p:cNvSpPr txBox="1">
            <a:spLocks noChangeArrowheads="1"/>
          </p:cNvSpPr>
          <p:nvPr/>
        </p:nvSpPr>
        <p:spPr bwMode="auto">
          <a:xfrm>
            <a:off x="331788" y="168275"/>
            <a:ext cx="29733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－６．宛名ラベルの作成</a:t>
            </a:r>
          </a:p>
        </p:txBody>
      </p:sp>
      <p:sp>
        <p:nvSpPr>
          <p:cNvPr id="18442" name="Rectangle 10"/>
          <p:cNvSpPr>
            <a:spLocks noChangeArrowheads="1"/>
          </p:cNvSpPr>
          <p:nvPr/>
        </p:nvSpPr>
        <p:spPr bwMode="auto">
          <a:xfrm>
            <a:off x="131763" y="676275"/>
            <a:ext cx="6567487"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400">
                <a:effectLst>
                  <a:outerShdw blurRad="38100" dist="38100" dir="2700000" algn="tl">
                    <a:srgbClr val="C0C0C0"/>
                  </a:outerShdw>
                </a:effectLst>
                <a:ea typeface="HGP創英角ｺﾞｼｯｸUB" pitchFamily="50" charset="-128"/>
              </a:rPr>
              <a:t>「１．受け入れ場所情報の更新」　が終わった上で、受け入れ先の宛名ラベルを作成することができます。</a:t>
            </a:r>
          </a:p>
        </p:txBody>
      </p:sp>
      <p:sp>
        <p:nvSpPr>
          <p:cNvPr id="18447" name="Rectangle 15"/>
          <p:cNvSpPr>
            <a:spLocks noChangeArrowheads="1"/>
          </p:cNvSpPr>
          <p:nvPr/>
        </p:nvSpPr>
        <p:spPr bwMode="auto">
          <a:xfrm>
            <a:off x="5068888" y="8772525"/>
            <a:ext cx="1751012"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dirty="0">
                <a:effectLst>
                  <a:outerShdw blurRad="38100" dist="38100" dir="2700000" algn="tl">
                    <a:srgbClr val="C0C0C0"/>
                  </a:outerShdw>
                </a:effectLst>
                <a:ea typeface="HGP創英角ｺﾞｼｯｸUB" pitchFamily="50" charset="-128"/>
              </a:rPr>
              <a:t>次のページへ　つづく</a:t>
            </a:r>
          </a:p>
        </p:txBody>
      </p:sp>
      <p:sp>
        <p:nvSpPr>
          <p:cNvPr id="18455" name="Rectangle 23"/>
          <p:cNvSpPr>
            <a:spLocks noChangeArrowheads="1"/>
          </p:cNvSpPr>
          <p:nvPr/>
        </p:nvSpPr>
        <p:spPr bwMode="auto">
          <a:xfrm>
            <a:off x="150813" y="1162050"/>
            <a:ext cx="6423025" cy="466725"/>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「メニュー」シート（緑地白文字）の</a:t>
            </a:r>
            <a:r>
              <a:rPr lang="ja-JP" altLang="en-US" sz="1200" dirty="0">
                <a:effectLst>
                  <a:outerShdw blurRad="38100" dist="38100" dir="2700000" algn="tl">
                    <a:srgbClr val="C0C0C0"/>
                  </a:outerShdw>
                </a:effectLst>
                <a:ea typeface="HG丸ｺﾞｼｯｸM-PRO" pitchFamily="50" charset="-128"/>
              </a:rPr>
              <a:t>「封筒宛名の</a:t>
            </a:r>
            <a:r>
              <a:rPr lang="ja-JP" altLang="en-US" sz="1200" dirty="0">
                <a:effectLst>
                  <a:outerShdw blurRad="38100" dist="38100" dir="2700000" algn="tl">
                    <a:srgbClr val="C0C0C0"/>
                  </a:outerShdw>
                </a:effectLst>
                <a:ea typeface="HG丸ｺﾞｼｯｸM-PRO" pitchFamily="50" charset="-128"/>
              </a:rPr>
              <a:t>作成」ボタンをクリックしてください。印刷対象先の一覧が出力されます。（「印刷宛名リスト」シートに出力）。</a:t>
            </a:r>
          </a:p>
        </p:txBody>
      </p:sp>
      <p:sp>
        <p:nvSpPr>
          <p:cNvPr id="12298" name="Oval 24"/>
          <p:cNvSpPr>
            <a:spLocks noChangeArrowheads="1"/>
          </p:cNvSpPr>
          <p:nvPr/>
        </p:nvSpPr>
        <p:spPr bwMode="auto">
          <a:xfrm>
            <a:off x="4043363" y="4276725"/>
            <a:ext cx="1687512" cy="27305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8457" name="Rectangle 25"/>
          <p:cNvSpPr>
            <a:spLocks noChangeArrowheads="1"/>
          </p:cNvSpPr>
          <p:nvPr/>
        </p:nvSpPr>
        <p:spPr bwMode="auto">
          <a:xfrm>
            <a:off x="5510213" y="40433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①</a:t>
            </a:r>
          </a:p>
        </p:txBody>
      </p:sp>
      <p:sp>
        <p:nvSpPr>
          <p:cNvPr id="12300" name="Line 26"/>
          <p:cNvSpPr>
            <a:spLocks noChangeShapeType="1"/>
          </p:cNvSpPr>
          <p:nvPr/>
        </p:nvSpPr>
        <p:spPr bwMode="auto">
          <a:xfrm>
            <a:off x="5610225" y="4479925"/>
            <a:ext cx="0" cy="13112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462" name="Rectangle 30"/>
          <p:cNvSpPr>
            <a:spLocks noChangeArrowheads="1"/>
          </p:cNvSpPr>
          <p:nvPr/>
        </p:nvSpPr>
        <p:spPr bwMode="auto">
          <a:xfrm>
            <a:off x="174625" y="8301038"/>
            <a:ext cx="6423025" cy="284162"/>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r>
              <a:rPr lang="ja-JP" altLang="en-US" sz="1200">
                <a:effectLst>
                  <a:outerShdw blurRad="38100" dist="38100" dir="2700000" algn="tl">
                    <a:srgbClr val="C0C0C0"/>
                  </a:outerShdw>
                </a:effectLst>
                <a:ea typeface="HG丸ｺﾞｼｯｸM-PRO" pitchFamily="50" charset="-128"/>
              </a:rPr>
              <a:t>印刷しない事業所があれば、「今期」の○を消してください。</a:t>
            </a:r>
          </a:p>
        </p:txBody>
      </p:sp>
      <p:sp>
        <p:nvSpPr>
          <p:cNvPr id="18463" name="AutoShape 31"/>
          <p:cNvSpPr>
            <a:spLocks noChangeArrowheads="1"/>
          </p:cNvSpPr>
          <p:nvPr/>
        </p:nvSpPr>
        <p:spPr bwMode="auto">
          <a:xfrm>
            <a:off x="331788" y="4318000"/>
            <a:ext cx="2817812" cy="574675"/>
          </a:xfrm>
          <a:prstGeom prst="wedgeRoundRectCallout">
            <a:avLst>
              <a:gd name="adj1" fmla="val 73671"/>
              <a:gd name="adj2" fmla="val 11195"/>
              <a:gd name="adj3" fmla="val 16667"/>
            </a:avLst>
          </a:prstGeom>
          <a:solidFill>
            <a:schemeClr val="bg1"/>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defRPr/>
            </a:pPr>
            <a:r>
              <a:rPr lang="ja-JP" altLang="en-US" sz="1200" dirty="0">
                <a:solidFill>
                  <a:srgbClr val="FF0000"/>
                </a:solidFill>
                <a:effectLst>
                  <a:outerShdw blurRad="38100" dist="38100" dir="2700000" algn="tl">
                    <a:srgbClr val="C0C0C0"/>
                  </a:outerShdw>
                </a:effectLst>
                <a:ea typeface="HG丸ｺﾞｼｯｸM-PRO" pitchFamily="50" charset="-128"/>
              </a:rPr>
              <a:t>事業所の番号を入れることで特定の宛先のみ出力することもできます。</a:t>
            </a:r>
          </a:p>
        </p:txBody>
      </p:sp>
      <p:sp>
        <p:nvSpPr>
          <p:cNvPr id="12303" name="AutoShape 32"/>
          <p:cNvSpPr>
            <a:spLocks/>
          </p:cNvSpPr>
          <p:nvPr/>
        </p:nvSpPr>
        <p:spPr bwMode="auto">
          <a:xfrm rot="5400000" flipV="1">
            <a:off x="811213" y="7759700"/>
            <a:ext cx="96838" cy="249237"/>
          </a:xfrm>
          <a:prstGeom prst="rightBrace">
            <a:avLst>
              <a:gd name="adj1" fmla="val 841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8466" name="Rectangle 34"/>
          <p:cNvSpPr>
            <a:spLocks noChangeArrowheads="1"/>
          </p:cNvSpPr>
          <p:nvPr/>
        </p:nvSpPr>
        <p:spPr bwMode="auto">
          <a:xfrm>
            <a:off x="687388" y="79041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p>
        </p:txBody>
      </p:sp>
      <p:graphicFrame>
        <p:nvGraphicFramePr>
          <p:cNvPr id="12305" name="Object 35"/>
          <p:cNvGraphicFramePr>
            <a:graphicFrameLocks noChangeAspect="1"/>
          </p:cNvGraphicFramePr>
          <p:nvPr/>
        </p:nvGraphicFramePr>
        <p:xfrm>
          <a:off x="708025" y="5803900"/>
          <a:ext cx="5178425" cy="2003425"/>
        </p:xfrm>
        <a:graphic>
          <a:graphicData uri="http://schemas.openxmlformats.org/presentationml/2006/ole">
            <mc:AlternateContent xmlns:mc="http://schemas.openxmlformats.org/markup-compatibility/2006">
              <mc:Choice xmlns:v="urn:schemas-microsoft-com:vml" Requires="v">
                <p:oleObj spid="_x0000_s12306" name="ワークシート" r:id="rId4" imgW="5658594" imgH="2188454" progId="Excel.Sheet.8">
                  <p:embed/>
                </p:oleObj>
              </mc:Choice>
              <mc:Fallback>
                <p:oleObj name="ワークシート" r:id="rId4" imgW="5658594" imgH="2188454" progId="Excel.Sheet.8">
                  <p:embed/>
                  <p:pic>
                    <p:nvPicPr>
                      <p:cNvPr id="0" name="Object 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025" y="5803900"/>
                        <a:ext cx="5178425" cy="200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25"/>
          <p:cNvGraphicFramePr>
            <a:graphicFrameLocks noChangeAspect="1"/>
          </p:cNvGraphicFramePr>
          <p:nvPr/>
        </p:nvGraphicFramePr>
        <p:xfrm>
          <a:off x="228600" y="2160588"/>
          <a:ext cx="6629400" cy="1878012"/>
        </p:xfrm>
        <a:graphic>
          <a:graphicData uri="http://schemas.openxmlformats.org/presentationml/2006/ole">
            <mc:AlternateContent xmlns:mc="http://schemas.openxmlformats.org/markup-compatibility/2006">
              <mc:Choice xmlns:v="urn:schemas-microsoft-com:vml" Requires="v">
                <p:oleObj spid="_x0000_s13328" name="ワークシート" r:id="rId3" imgW="8813207" imgH="2499241" progId="Excel.Sheet.8">
                  <p:embed/>
                </p:oleObj>
              </mc:Choice>
              <mc:Fallback>
                <p:oleObj name="ワークシート" r:id="rId3" imgW="8813207" imgH="2499241" progId="Excel.Sheet.8">
                  <p:embed/>
                  <p:pic>
                    <p:nvPicPr>
                      <p:cNvPr id="0"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160588"/>
                        <a:ext cx="6629400" cy="1878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5" name="AutoShape 4"/>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3316" name="Line 5"/>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7" name="Line 6"/>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63" name="Text Box 7"/>
          <p:cNvSpPr txBox="1">
            <a:spLocks noChangeArrowheads="1"/>
          </p:cNvSpPr>
          <p:nvPr/>
        </p:nvSpPr>
        <p:spPr bwMode="auto">
          <a:xfrm>
            <a:off x="331788" y="168275"/>
            <a:ext cx="29733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－６．宛名ラベルの作成</a:t>
            </a:r>
          </a:p>
        </p:txBody>
      </p:sp>
      <p:sp>
        <p:nvSpPr>
          <p:cNvPr id="19465" name="Rectangle 9"/>
          <p:cNvSpPr>
            <a:spLocks noChangeArrowheads="1"/>
          </p:cNvSpPr>
          <p:nvPr/>
        </p:nvSpPr>
        <p:spPr bwMode="auto">
          <a:xfrm>
            <a:off x="4603750" y="8453438"/>
            <a:ext cx="1970088"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dirty="0">
                <a:effectLst>
                  <a:outerShdw blurRad="38100" dist="38100" dir="2700000" algn="tl">
                    <a:srgbClr val="C0C0C0"/>
                  </a:outerShdw>
                </a:effectLst>
                <a:ea typeface="HGP創英角ｺﾞｼｯｸUB" pitchFamily="50" charset="-128"/>
              </a:rPr>
              <a:t>宛名ラベルの完成です。</a:t>
            </a:r>
          </a:p>
        </p:txBody>
      </p:sp>
      <p:sp>
        <p:nvSpPr>
          <p:cNvPr id="19466" name="Rectangle 10"/>
          <p:cNvSpPr>
            <a:spLocks noChangeArrowheads="1"/>
          </p:cNvSpPr>
          <p:nvPr/>
        </p:nvSpPr>
        <p:spPr bwMode="auto">
          <a:xfrm>
            <a:off x="150813" y="969963"/>
            <a:ext cx="6423025" cy="646112"/>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③</a:t>
            </a:r>
            <a:r>
              <a:rPr lang="ja-JP" altLang="en-US" sz="1200" dirty="0">
                <a:effectLst>
                  <a:outerShdw blurRad="38100" dist="38100" dir="2700000" algn="tl">
                    <a:srgbClr val="C0C0C0"/>
                  </a:outerShdw>
                </a:effectLst>
                <a:ea typeface="HG丸ｺﾞｼｯｸM-PRO" pitchFamily="50" charset="-128"/>
              </a:rPr>
              <a:t>「印刷プレビュー」をクリックして、印刷イメージを見ることができます。</a:t>
            </a:r>
          </a:p>
          <a:p>
            <a:pPr>
              <a:defRPr/>
            </a:pPr>
            <a:r>
              <a:rPr lang="ja-JP" altLang="en-US" sz="1200" dirty="0">
                <a:effectLst>
                  <a:outerShdw blurRad="38100" dist="38100" dir="2700000" algn="tl">
                    <a:srgbClr val="C0C0C0"/>
                  </a:outerShdw>
                </a:effectLst>
                <a:ea typeface="HG丸ｺﾞｼｯｸM-PRO" pitchFamily="50" charset="-128"/>
              </a:rPr>
              <a:t>　印刷の用紙サイズの設定なども必要に応じて調整してください。</a:t>
            </a:r>
            <a:endParaRPr lang="en-US" altLang="ja-JP" sz="1200" dirty="0">
              <a:effectLst>
                <a:outerShdw blurRad="38100" dist="38100" dir="2700000" algn="tl">
                  <a:srgbClr val="C0C0C0"/>
                </a:outerShdw>
              </a:effectLst>
              <a:ea typeface="HG丸ｺﾞｼｯｸM-PRO" pitchFamily="50" charset="-128"/>
            </a:endParaRPr>
          </a:p>
          <a:p>
            <a:pPr>
              <a:defRPr/>
            </a:pPr>
            <a:r>
              <a:rPr lang="ja-JP" altLang="en-US" sz="1200" dirty="0">
                <a:effectLst>
                  <a:outerShdw blurRad="38100" dist="38100" dir="2700000" algn="tl">
                    <a:srgbClr val="C0C0C0"/>
                  </a:outerShdw>
                </a:effectLst>
                <a:ea typeface="HG丸ｺﾞｼｯｸM-PRO" pitchFamily="50" charset="-128"/>
              </a:rPr>
              <a:t>　（標準は、Ａ４縦置きの半分で設定しています。）</a:t>
            </a:r>
          </a:p>
        </p:txBody>
      </p:sp>
      <p:sp>
        <p:nvSpPr>
          <p:cNvPr id="13321" name="Oval 11"/>
          <p:cNvSpPr>
            <a:spLocks noChangeArrowheads="1"/>
          </p:cNvSpPr>
          <p:nvPr/>
        </p:nvSpPr>
        <p:spPr bwMode="auto">
          <a:xfrm>
            <a:off x="4762500" y="2882900"/>
            <a:ext cx="1425575" cy="404813"/>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9468" name="Rectangle 12"/>
          <p:cNvSpPr>
            <a:spLocks noChangeArrowheads="1"/>
          </p:cNvSpPr>
          <p:nvPr/>
        </p:nvSpPr>
        <p:spPr bwMode="auto">
          <a:xfrm>
            <a:off x="4471988" y="2909888"/>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solidFill>
                  <a:srgbClr val="FF0000"/>
                </a:solidFill>
                <a:effectLst>
                  <a:outerShdw blurRad="38100" dist="38100" dir="2700000" algn="tl">
                    <a:srgbClr val="C0C0C0"/>
                  </a:outerShdw>
                </a:effectLst>
                <a:ea typeface="HG丸ｺﾞｼｯｸM-PRO" pitchFamily="50" charset="-128"/>
              </a:rPr>
              <a:t>③</a:t>
            </a:r>
          </a:p>
        </p:txBody>
      </p:sp>
      <p:sp>
        <p:nvSpPr>
          <p:cNvPr id="19477" name="Rectangle 21"/>
          <p:cNvSpPr>
            <a:spLocks noChangeArrowheads="1"/>
          </p:cNvSpPr>
          <p:nvPr/>
        </p:nvSpPr>
        <p:spPr bwMode="auto">
          <a:xfrm>
            <a:off x="150813" y="1757363"/>
            <a:ext cx="6423025" cy="284162"/>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④</a:t>
            </a:r>
            <a:r>
              <a:rPr lang="ja-JP" altLang="en-US" sz="1200" dirty="0">
                <a:effectLst>
                  <a:outerShdw blurRad="38100" dist="38100" dir="2700000" algn="tl">
                    <a:srgbClr val="C0C0C0"/>
                  </a:outerShdw>
                </a:effectLst>
                <a:ea typeface="HG丸ｺﾞｼｯｸM-PRO" pitchFamily="50" charset="-128"/>
              </a:rPr>
              <a:t>「印刷実行」をクリックすると印刷を行います。</a:t>
            </a:r>
          </a:p>
        </p:txBody>
      </p:sp>
      <p:sp>
        <p:nvSpPr>
          <p:cNvPr id="13324" name="Oval 22"/>
          <p:cNvSpPr>
            <a:spLocks noChangeArrowheads="1"/>
          </p:cNvSpPr>
          <p:nvPr/>
        </p:nvSpPr>
        <p:spPr bwMode="auto">
          <a:xfrm>
            <a:off x="4730750" y="3392488"/>
            <a:ext cx="1425575" cy="404812"/>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9479" name="Rectangle 23"/>
          <p:cNvSpPr>
            <a:spLocks noChangeArrowheads="1"/>
          </p:cNvSpPr>
          <p:nvPr/>
        </p:nvSpPr>
        <p:spPr bwMode="auto">
          <a:xfrm>
            <a:off x="4460875" y="34210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solidFill>
                  <a:srgbClr val="FF0000"/>
                </a:solidFill>
                <a:effectLst>
                  <a:outerShdw blurRad="38100" dist="38100" dir="2700000" algn="tl">
                    <a:srgbClr val="C0C0C0"/>
                  </a:outerShdw>
                </a:effectLst>
                <a:ea typeface="HG丸ｺﾞｼｯｸM-PRO" pitchFamily="50" charset="-128"/>
              </a:rPr>
              <a:t>④</a:t>
            </a:r>
          </a:p>
        </p:txBody>
      </p:sp>
      <p:pic>
        <p:nvPicPr>
          <p:cNvPr id="13326" name="Picture 2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25" y="4795838"/>
            <a:ext cx="5391150" cy="29813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327" name="Line 26"/>
          <p:cNvSpPr>
            <a:spLocks noChangeShapeType="1"/>
          </p:cNvSpPr>
          <p:nvPr/>
        </p:nvSpPr>
        <p:spPr bwMode="auto">
          <a:xfrm>
            <a:off x="4846638" y="3824288"/>
            <a:ext cx="0" cy="1311275"/>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888" y="3370263"/>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4339" name="AutoShape 2"/>
          <p:cNvSpPr>
            <a:spLocks noChangeArrowheads="1"/>
          </p:cNvSpPr>
          <p:nvPr/>
        </p:nvSpPr>
        <p:spPr bwMode="auto">
          <a:xfrm>
            <a:off x="227013" y="638175"/>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4340" name="Line 3"/>
          <p:cNvSpPr>
            <a:spLocks noChangeShapeType="1"/>
          </p:cNvSpPr>
          <p:nvPr/>
        </p:nvSpPr>
        <p:spPr bwMode="auto">
          <a:xfrm>
            <a:off x="371475" y="638175"/>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41" name="Line 4"/>
          <p:cNvSpPr>
            <a:spLocks noChangeShapeType="1"/>
          </p:cNvSpPr>
          <p:nvPr/>
        </p:nvSpPr>
        <p:spPr bwMode="auto">
          <a:xfrm rot="-5400000">
            <a:off x="3467101" y="-2243138"/>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7" name="Text Box 5"/>
          <p:cNvSpPr txBox="1">
            <a:spLocks noChangeArrowheads="1"/>
          </p:cNvSpPr>
          <p:nvPr/>
        </p:nvSpPr>
        <p:spPr bwMode="auto">
          <a:xfrm>
            <a:off x="369888" y="630238"/>
            <a:ext cx="2927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en-US" altLang="ja-JP" b="1" smtClean="0">
                <a:solidFill>
                  <a:schemeClr val="bg1"/>
                </a:solidFill>
                <a:effectLst>
                  <a:outerShdw blurRad="38100" dist="38100" dir="2700000" algn="tl">
                    <a:srgbClr val="C0C0C0"/>
                  </a:outerShdw>
                </a:effectLst>
                <a:ea typeface="HG丸ｺﾞｼｯｸM-PRO" pitchFamily="50" charset="-128"/>
              </a:rPr>
              <a:t>Ⅳ</a:t>
            </a:r>
            <a:r>
              <a:rPr lang="ja-JP" altLang="en-US" b="1" smtClean="0">
                <a:solidFill>
                  <a:schemeClr val="bg1"/>
                </a:solidFill>
                <a:effectLst>
                  <a:outerShdw blurRad="38100" dist="38100" dir="2700000" algn="tl">
                    <a:srgbClr val="C0C0C0"/>
                  </a:outerShdw>
                </a:effectLst>
                <a:ea typeface="HG丸ｺﾞｼｯｸM-PRO" pitchFamily="50" charset="-128"/>
              </a:rPr>
              <a:t>－１．活動報告書の作成</a:t>
            </a:r>
          </a:p>
        </p:txBody>
      </p:sp>
      <p:sp>
        <p:nvSpPr>
          <p:cNvPr id="13318" name="Rectangle 6"/>
          <p:cNvSpPr>
            <a:spLocks noChangeArrowheads="1"/>
          </p:cNvSpPr>
          <p:nvPr/>
        </p:nvSpPr>
        <p:spPr bwMode="auto">
          <a:xfrm>
            <a:off x="169863" y="1071563"/>
            <a:ext cx="6537325" cy="523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ja-JP" altLang="en-US" sz="1400" dirty="0" smtClean="0">
                <a:effectLst>
                  <a:outerShdw blurRad="38100" dist="38100" dir="2700000" algn="tl">
                    <a:srgbClr val="C0C0C0"/>
                  </a:outerShdw>
                </a:effectLst>
                <a:ea typeface="HGP創英角ｺﾞｼｯｸUB" pitchFamily="50" charset="-128"/>
              </a:rPr>
              <a:t>「１．受け入れ場所情報の更新」が終わった上で、「活動報告書」を作成することができます。</a:t>
            </a:r>
          </a:p>
        </p:txBody>
      </p:sp>
      <p:sp>
        <p:nvSpPr>
          <p:cNvPr id="14344" name="Line 33"/>
          <p:cNvSpPr>
            <a:spLocks noChangeShapeType="1"/>
          </p:cNvSpPr>
          <p:nvPr/>
        </p:nvSpPr>
        <p:spPr bwMode="auto">
          <a:xfrm flipH="1">
            <a:off x="1603375" y="7161213"/>
            <a:ext cx="6350" cy="55403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49" name="Rectangle 37"/>
          <p:cNvSpPr>
            <a:spLocks noChangeArrowheads="1"/>
          </p:cNvSpPr>
          <p:nvPr/>
        </p:nvSpPr>
        <p:spPr bwMode="auto">
          <a:xfrm>
            <a:off x="238125" y="1763713"/>
            <a:ext cx="6423025" cy="1384300"/>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effectLst>
                  <a:outerShdw blurRad="38100" dist="38100" dir="2700000" algn="tl">
                    <a:srgbClr val="C0C0C0"/>
                  </a:outerShdw>
                </a:effectLst>
                <a:ea typeface="HG丸ｺﾞｼｯｸM-PRO" pitchFamily="50" charset="-128"/>
              </a:rPr>
              <a:t>①「メニュー」シート（緑地白文字）の</a:t>
            </a:r>
            <a:r>
              <a:rPr lang="ja-JP" altLang="en-US" sz="1200" dirty="0">
                <a:effectLst>
                  <a:outerShdw blurRad="38100" dist="38100" dir="2700000" algn="tl">
                    <a:srgbClr val="C0C0C0"/>
                  </a:outerShdw>
                </a:effectLst>
                <a:ea typeface="HG丸ｺﾞｼｯｸM-PRO" pitchFamily="50" charset="-128"/>
              </a:rPr>
              <a:t>「活動報告書の作成</a:t>
            </a:r>
            <a:r>
              <a:rPr lang="ja-JP" altLang="en-US" sz="1200" dirty="0">
                <a:effectLst>
                  <a:outerShdw blurRad="38100" dist="38100" dir="2700000" algn="tl">
                    <a:srgbClr val="C0C0C0"/>
                  </a:outerShdw>
                </a:effectLst>
                <a:ea typeface="HG丸ｺﾞｼｯｸM-PRO" pitchFamily="50" charset="-128"/>
              </a:rPr>
              <a:t>」のボタンをクリックしてください。</a:t>
            </a:r>
          </a:p>
          <a:p>
            <a:pPr>
              <a:defRPr/>
            </a:pPr>
            <a:r>
              <a:rPr lang="ja-JP" altLang="en-US" sz="1200" dirty="0">
                <a:effectLst>
                  <a:outerShdw blurRad="38100" dist="38100" dir="2700000" algn="tl">
                    <a:srgbClr val="C0C0C0"/>
                  </a:outerShdw>
                </a:effectLst>
                <a:ea typeface="HG丸ｺﾞｼｯｸM-PRO" pitchFamily="50" charset="-128"/>
              </a:rPr>
              <a:t>受け入れ場所のデータが入った一覧表を自動で作成します。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（新規シート「活動計画書」「活動報告書」がそれぞれファイル内に作成されます。） </a:t>
            </a:r>
            <a:endParaRPr lang="en-US" altLang="ja-JP" sz="1200" dirty="0">
              <a:effectLst>
                <a:outerShdw blurRad="38100" dist="38100" dir="2700000" algn="tl">
                  <a:srgbClr val="C0C0C0"/>
                </a:outerShdw>
              </a:effectLst>
              <a:ea typeface="HG丸ｺﾞｼｯｸM-PRO" pitchFamily="50" charset="-128"/>
            </a:endParaRPr>
          </a:p>
          <a:p>
            <a:pPr>
              <a:defRPr/>
            </a:pPr>
            <a:endParaRPr lang="en-US" altLang="ja-JP" sz="1200" dirty="0">
              <a:effectLst>
                <a:outerShdw blurRad="38100" dist="38100" dir="2700000" algn="tl">
                  <a:srgbClr val="C0C0C0"/>
                </a:outerShdw>
              </a:effectLst>
              <a:ea typeface="HG丸ｺﾞｼｯｸM-PRO" pitchFamily="50" charset="-128"/>
            </a:endParaRPr>
          </a:p>
          <a:p>
            <a:pPr>
              <a:defRPr/>
            </a:pP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「既存の活動</a:t>
            </a:r>
            <a:r>
              <a:rPr lang="ja-JP" altLang="en-US" sz="1200" dirty="0">
                <a:effectLst>
                  <a:outerShdw blurRad="38100" dist="38100" dir="2700000" algn="tl">
                    <a:srgbClr val="C0C0C0"/>
                  </a:outerShdw>
                </a:effectLst>
                <a:ea typeface="HG丸ｺﾞｼｯｸM-PRO" pitchFamily="50" charset="-128"/>
              </a:rPr>
              <a:t>報告書を</a:t>
            </a:r>
            <a:r>
              <a:rPr lang="ja-JP" altLang="en-US" sz="1200" dirty="0">
                <a:effectLst>
                  <a:outerShdw blurRad="38100" dist="38100" dir="2700000" algn="tl">
                    <a:srgbClr val="C0C0C0"/>
                  </a:outerShdw>
                </a:effectLst>
                <a:ea typeface="HG丸ｺﾞｼｯｸM-PRO" pitchFamily="50" charset="-128"/>
              </a:rPr>
              <a:t>削除します。よろしいですか？」と表示される場合、「はい」を選択すれば再作成されます。</a:t>
            </a:r>
          </a:p>
        </p:txBody>
      </p:sp>
      <p:sp>
        <p:nvSpPr>
          <p:cNvPr id="14346" name="Oval 38"/>
          <p:cNvSpPr>
            <a:spLocks noChangeArrowheads="1"/>
          </p:cNvSpPr>
          <p:nvPr/>
        </p:nvSpPr>
        <p:spPr bwMode="auto">
          <a:xfrm>
            <a:off x="1066800" y="6800850"/>
            <a:ext cx="1933575" cy="36512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3351" name="Rectangle 39"/>
          <p:cNvSpPr>
            <a:spLocks noChangeArrowheads="1"/>
          </p:cNvSpPr>
          <p:nvPr/>
        </p:nvSpPr>
        <p:spPr bwMode="auto">
          <a:xfrm>
            <a:off x="515938" y="6845300"/>
            <a:ext cx="346075" cy="276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solidFill>
                  <a:srgbClr val="FF0000"/>
                </a:solidFill>
                <a:effectLst>
                  <a:outerShdw blurRad="38100" dist="38100" dir="2700000" algn="tl">
                    <a:srgbClr val="C0C0C0"/>
                  </a:outerShdw>
                </a:effectLst>
                <a:ea typeface="HG丸ｺﾞｼｯｸM-PRO" pitchFamily="50" charset="-128"/>
              </a:rPr>
              <a:t>①</a:t>
            </a:r>
            <a:endParaRPr lang="en-US" altLang="ja-JP" sz="1200" dirty="0">
              <a:solidFill>
                <a:srgbClr val="FF0000"/>
              </a:solidFill>
              <a:effectLst>
                <a:outerShdw blurRad="38100" dist="38100" dir="2700000" algn="tl">
                  <a:srgbClr val="C0C0C0"/>
                </a:outerShdw>
              </a:effectLst>
              <a:ea typeface="HG丸ｺﾞｼｯｸM-PRO" pitchFamily="50" charset="-128"/>
            </a:endParaRPr>
          </a:p>
        </p:txBody>
      </p:sp>
      <p:sp>
        <p:nvSpPr>
          <p:cNvPr id="13356" name="Rectangle 44"/>
          <p:cNvSpPr>
            <a:spLocks noChangeArrowheads="1"/>
          </p:cNvSpPr>
          <p:nvPr/>
        </p:nvSpPr>
        <p:spPr bwMode="auto">
          <a:xfrm>
            <a:off x="4914900" y="8620125"/>
            <a:ext cx="1749425"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dirty="0">
                <a:effectLst>
                  <a:outerShdw blurRad="38100" dist="38100" dir="2700000" algn="tl">
                    <a:srgbClr val="C0C0C0"/>
                  </a:outerShdw>
                </a:effectLst>
                <a:ea typeface="HGP創英角ｺﾞｼｯｸUB" pitchFamily="50" charset="-128"/>
              </a:rPr>
              <a:t>次のページへ　つづく</a:t>
            </a:r>
          </a:p>
        </p:txBody>
      </p:sp>
      <p:sp>
        <p:nvSpPr>
          <p:cNvPr id="14349" name="AutoShape 2"/>
          <p:cNvSpPr>
            <a:spLocks noChangeArrowheads="1"/>
          </p:cNvSpPr>
          <p:nvPr/>
        </p:nvSpPr>
        <p:spPr bwMode="auto">
          <a:xfrm>
            <a:off x="182563" y="147638"/>
            <a:ext cx="6480175" cy="431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solidFill>
                  <a:schemeClr val="bg1"/>
                </a:solidFill>
                <a:latin typeface="HGP創英角ｺﾞｼｯｸUB" pitchFamily="50" charset="-128"/>
                <a:ea typeface="HGP創英角ｺﾞｼｯｸUB" pitchFamily="50" charset="-128"/>
              </a:rPr>
              <a:t>Ⅳ</a:t>
            </a:r>
            <a:r>
              <a:rPr lang="ja-JP" altLang="en-US" sz="2000">
                <a:solidFill>
                  <a:schemeClr val="bg1"/>
                </a:solidFill>
                <a:latin typeface="HGP創英角ｺﾞｼｯｸUB" pitchFamily="50" charset="-128"/>
                <a:ea typeface="HGP創英角ｺﾞｼｯｸUB" pitchFamily="50" charset="-128"/>
              </a:rPr>
              <a:t>　活動報告書の作成</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363" y="1976438"/>
            <a:ext cx="6262687" cy="336708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5363" name="AutoShape 5"/>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5364" name="Line 6"/>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5" name="Line 7"/>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488" name="Text Box 8"/>
          <p:cNvSpPr txBox="1">
            <a:spLocks noChangeArrowheads="1"/>
          </p:cNvSpPr>
          <p:nvPr/>
        </p:nvSpPr>
        <p:spPr bwMode="auto">
          <a:xfrm>
            <a:off x="331788" y="168275"/>
            <a:ext cx="2927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en-US" altLang="ja-JP" b="1" smtClean="0">
                <a:solidFill>
                  <a:schemeClr val="bg1"/>
                </a:solidFill>
                <a:effectLst>
                  <a:outerShdw blurRad="38100" dist="38100" dir="2700000" algn="tl">
                    <a:srgbClr val="C0C0C0"/>
                  </a:outerShdw>
                </a:effectLst>
                <a:ea typeface="HG丸ｺﾞｼｯｸM-PRO" pitchFamily="50" charset="-128"/>
              </a:rPr>
              <a:t>Ⅳ</a:t>
            </a:r>
            <a:r>
              <a:rPr lang="ja-JP" altLang="en-US" b="1" smtClean="0">
                <a:solidFill>
                  <a:schemeClr val="bg1"/>
                </a:solidFill>
                <a:effectLst>
                  <a:outerShdw blurRad="38100" dist="38100" dir="2700000" algn="tl">
                    <a:srgbClr val="C0C0C0"/>
                  </a:outerShdw>
                </a:effectLst>
                <a:ea typeface="HG丸ｺﾞｼｯｸM-PRO" pitchFamily="50" charset="-128"/>
              </a:rPr>
              <a:t>－１．活動報告書の作成</a:t>
            </a:r>
          </a:p>
        </p:txBody>
      </p:sp>
      <p:sp>
        <p:nvSpPr>
          <p:cNvPr id="15367" name="Line 21"/>
          <p:cNvSpPr>
            <a:spLocks noChangeShapeType="1"/>
          </p:cNvSpPr>
          <p:nvPr/>
        </p:nvSpPr>
        <p:spPr bwMode="auto">
          <a:xfrm>
            <a:off x="2417763" y="671513"/>
            <a:ext cx="11112" cy="2079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502" name="Rectangle 22"/>
          <p:cNvSpPr>
            <a:spLocks noChangeArrowheads="1"/>
          </p:cNvSpPr>
          <p:nvPr/>
        </p:nvSpPr>
        <p:spPr bwMode="auto">
          <a:xfrm>
            <a:off x="4438650" y="8483600"/>
            <a:ext cx="20240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ja-JP" altLang="en-US" sz="1400" u="sng" smtClean="0">
                <a:effectLst>
                  <a:outerShdw blurRad="38100" dist="38100" dir="2700000" algn="tl">
                    <a:srgbClr val="C0C0C0"/>
                  </a:outerShdw>
                </a:effectLst>
                <a:ea typeface="HGP創英角ｺﾞｼｯｸUB" pitchFamily="50" charset="-128"/>
              </a:rPr>
              <a:t>活動報告書の完成です。</a:t>
            </a:r>
          </a:p>
        </p:txBody>
      </p:sp>
      <p:sp>
        <p:nvSpPr>
          <p:cNvPr id="2" name="正方形/長方形 1"/>
          <p:cNvSpPr/>
          <p:nvPr/>
        </p:nvSpPr>
        <p:spPr>
          <a:xfrm flipH="1">
            <a:off x="1871663" y="1543050"/>
            <a:ext cx="582612" cy="1143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ja-JP" altLang="en-US"/>
          </a:p>
        </p:txBody>
      </p:sp>
      <p:sp>
        <p:nvSpPr>
          <p:cNvPr id="19" name="正方形/長方形 18"/>
          <p:cNvSpPr/>
          <p:nvPr/>
        </p:nvSpPr>
        <p:spPr>
          <a:xfrm flipH="1">
            <a:off x="906463" y="1543050"/>
            <a:ext cx="274637" cy="1143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ja-JP" altLang="en-US"/>
          </a:p>
        </p:txBody>
      </p:sp>
      <p:sp>
        <p:nvSpPr>
          <p:cNvPr id="21" name="正方形/長方形 20"/>
          <p:cNvSpPr/>
          <p:nvPr/>
        </p:nvSpPr>
        <p:spPr>
          <a:xfrm flipH="1">
            <a:off x="2019300" y="1046163"/>
            <a:ext cx="582613" cy="114300"/>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ja-JP" altLang="en-US"/>
          </a:p>
        </p:txBody>
      </p:sp>
      <p:sp>
        <p:nvSpPr>
          <p:cNvPr id="22" name="Rectangle 11"/>
          <p:cNvSpPr>
            <a:spLocks noChangeArrowheads="1"/>
          </p:cNvSpPr>
          <p:nvPr/>
        </p:nvSpPr>
        <p:spPr bwMode="auto">
          <a:xfrm>
            <a:off x="169863" y="889000"/>
            <a:ext cx="6423025" cy="101600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ja-JP" altLang="en-US" sz="1200" smtClean="0">
                <a:effectLst>
                  <a:outerShdw blurRad="38100" dist="38100" dir="2700000" algn="tl">
                    <a:srgbClr val="C0C0C0"/>
                  </a:outerShdw>
                </a:effectLst>
                <a:ea typeface="HG丸ｺﾞｼｯｸM-PRO" pitchFamily="50" charset="-128"/>
              </a:rPr>
              <a:t>②作成されたシート「活動報告書」に、必要事項を入力します。</a:t>
            </a:r>
            <a:endParaRPr lang="en-US" altLang="ja-JP" sz="1200" smtClean="0">
              <a:effectLst>
                <a:outerShdw blurRad="38100" dist="38100" dir="2700000" algn="tl">
                  <a:srgbClr val="C0C0C0"/>
                </a:outerShdw>
              </a:effectLst>
              <a:ea typeface="HG丸ｺﾞｼｯｸM-PRO" pitchFamily="50" charset="-128"/>
            </a:endParaRPr>
          </a:p>
          <a:p>
            <a:pPr eaLnBrk="1" hangingPunct="1">
              <a:defRPr/>
            </a:pPr>
            <a:r>
              <a:rPr lang="ja-JP" altLang="en-US" sz="1200" smtClean="0">
                <a:effectLst>
                  <a:outerShdw blurRad="38100" dist="38100" dir="2700000" algn="tl">
                    <a:srgbClr val="C0C0C0"/>
                  </a:outerShdw>
                </a:effectLst>
                <a:ea typeface="HG丸ｺﾞｼｯｸM-PRO" pitchFamily="50" charset="-128"/>
              </a:rPr>
              <a:t>・生徒数（報告書</a:t>
            </a:r>
            <a:r>
              <a:rPr lang="en-US" altLang="ja-JP" sz="1200" smtClean="0">
                <a:effectLst>
                  <a:outerShdw blurRad="38100" dist="38100" dir="2700000" algn="tl">
                    <a:srgbClr val="C0C0C0"/>
                  </a:outerShdw>
                </a:effectLst>
                <a:ea typeface="HG丸ｺﾞｼｯｸM-PRO" pitchFamily="50" charset="-128"/>
              </a:rPr>
              <a:t>…</a:t>
            </a:r>
            <a:r>
              <a:rPr lang="ja-JP" altLang="en-US" sz="1200" smtClean="0">
                <a:effectLst>
                  <a:outerShdw blurRad="38100" dist="38100" dir="2700000" algn="tl">
                    <a:srgbClr val="C0C0C0"/>
                  </a:outerShdw>
                </a:effectLst>
                <a:ea typeface="HG丸ｺﾞｼｯｸM-PRO" pitchFamily="50" charset="-128"/>
              </a:rPr>
              <a:t>参加生徒数）</a:t>
            </a:r>
            <a:endParaRPr lang="en-US" altLang="ja-JP" sz="1200" smtClean="0">
              <a:effectLst>
                <a:outerShdw blurRad="38100" dist="38100" dir="2700000" algn="tl">
                  <a:srgbClr val="C0C0C0"/>
                </a:outerShdw>
              </a:effectLst>
              <a:ea typeface="HG丸ｺﾞｼｯｸM-PRO" pitchFamily="50" charset="-128"/>
            </a:endParaRPr>
          </a:p>
          <a:p>
            <a:pPr eaLnBrk="1" hangingPunct="1">
              <a:defRPr/>
            </a:pPr>
            <a:r>
              <a:rPr lang="ja-JP" altLang="en-US" sz="1200" smtClean="0">
                <a:effectLst>
                  <a:outerShdw blurRad="38100" dist="38100" dir="2700000" algn="tl">
                    <a:srgbClr val="C0C0C0"/>
                  </a:outerShdw>
                </a:effectLst>
                <a:ea typeface="HG丸ｺﾞｼｯｸM-PRO" pitchFamily="50" charset="-128"/>
              </a:rPr>
              <a:t>・活動期間</a:t>
            </a:r>
            <a:endParaRPr lang="en-US" altLang="ja-JP" sz="1200" smtClean="0">
              <a:effectLst>
                <a:outerShdw blurRad="38100" dist="38100" dir="2700000" algn="tl">
                  <a:srgbClr val="C0C0C0"/>
                </a:outerShdw>
              </a:effectLst>
              <a:ea typeface="HG丸ｺﾞｼｯｸM-PRO" pitchFamily="50" charset="-128"/>
            </a:endParaRPr>
          </a:p>
          <a:p>
            <a:pPr eaLnBrk="1" hangingPunct="1">
              <a:defRPr/>
            </a:pPr>
            <a:r>
              <a:rPr lang="ja-JP" altLang="en-US" sz="1200" smtClean="0">
                <a:effectLst>
                  <a:outerShdw blurRad="38100" dist="38100" dir="2700000" algn="tl">
                    <a:srgbClr val="C0C0C0"/>
                  </a:outerShdw>
                </a:effectLst>
                <a:ea typeface="HG丸ｺﾞｼｯｸM-PRO" pitchFamily="50" charset="-128"/>
              </a:rPr>
              <a:t>・各活動場所における班の数・生徒数・指導ボランティアの数</a:t>
            </a:r>
            <a:endParaRPr lang="en-US" altLang="ja-JP" sz="1200" smtClean="0">
              <a:effectLst>
                <a:outerShdw blurRad="38100" dist="38100" dir="2700000" algn="tl">
                  <a:srgbClr val="C0C0C0"/>
                </a:outerShdw>
              </a:effectLst>
              <a:ea typeface="HG丸ｺﾞｼｯｸM-PRO" pitchFamily="50" charset="-128"/>
            </a:endParaRPr>
          </a:p>
          <a:p>
            <a:pPr eaLnBrk="1" hangingPunct="1">
              <a:defRPr/>
            </a:pPr>
            <a:r>
              <a:rPr lang="ja-JP" altLang="en-US" sz="1200" smtClean="0">
                <a:effectLst>
                  <a:outerShdw blurRad="38100" dist="38100" dir="2700000" algn="tl">
                    <a:srgbClr val="C0C0C0"/>
                  </a:outerShdw>
                </a:effectLst>
                <a:ea typeface="HG丸ｺﾞｼｯｸM-PRO" pitchFamily="50" charset="-128"/>
              </a:rPr>
              <a:t>・県立施設の場合「★（プルダウンリストで入力）　など</a:t>
            </a:r>
          </a:p>
        </p:txBody>
      </p:sp>
      <p:sp>
        <p:nvSpPr>
          <p:cNvPr id="15373" name="Oval 17"/>
          <p:cNvSpPr>
            <a:spLocks noChangeArrowheads="1"/>
          </p:cNvSpPr>
          <p:nvPr/>
        </p:nvSpPr>
        <p:spPr bwMode="auto">
          <a:xfrm>
            <a:off x="793750" y="2987675"/>
            <a:ext cx="5510213" cy="292100"/>
          </a:xfrm>
          <a:prstGeom prst="roundRect">
            <a:avLst>
              <a:gd name="adj" fmla="val 16667"/>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5374" name="Oval 17"/>
          <p:cNvSpPr>
            <a:spLocks noChangeArrowheads="1"/>
          </p:cNvSpPr>
          <p:nvPr/>
        </p:nvSpPr>
        <p:spPr bwMode="auto">
          <a:xfrm>
            <a:off x="4625975" y="3349625"/>
            <a:ext cx="1870075" cy="1993900"/>
          </a:xfrm>
          <a:prstGeom prst="roundRect">
            <a:avLst>
              <a:gd name="adj" fmla="val 5977"/>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5375" name="Oval 17"/>
          <p:cNvSpPr>
            <a:spLocks noChangeArrowheads="1"/>
          </p:cNvSpPr>
          <p:nvPr/>
        </p:nvSpPr>
        <p:spPr bwMode="auto">
          <a:xfrm>
            <a:off x="5053013" y="2243138"/>
            <a:ext cx="1417637" cy="496887"/>
          </a:xfrm>
          <a:prstGeom prst="roundRect">
            <a:avLst>
              <a:gd name="adj" fmla="val 16667"/>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6" name="Rectangle 18"/>
          <p:cNvSpPr>
            <a:spLocks noChangeArrowheads="1"/>
          </p:cNvSpPr>
          <p:nvPr/>
        </p:nvSpPr>
        <p:spPr bwMode="auto">
          <a:xfrm>
            <a:off x="6130925" y="2006600"/>
            <a:ext cx="346075"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solidFill>
                  <a:srgbClr val="FF0000"/>
                </a:solidFill>
                <a:effectLst>
                  <a:outerShdw blurRad="38100" dist="38100" dir="2700000" algn="tl">
                    <a:srgbClr val="C0C0C0"/>
                  </a:outerShdw>
                </a:effectLst>
                <a:ea typeface="HG丸ｺﾞｼｯｸM-PRO" pitchFamily="50" charset="-128"/>
              </a:rPr>
              <a:t>②</a:t>
            </a:r>
            <a:endParaRPr lang="en-US" altLang="ja-JP" sz="1200" dirty="0">
              <a:solidFill>
                <a:srgbClr val="FF0000"/>
              </a:solidFill>
              <a:effectLst>
                <a:outerShdw blurRad="38100" dist="38100" dir="2700000" algn="tl">
                  <a:srgbClr val="C0C0C0"/>
                </a:outerShdw>
              </a:effectLst>
              <a:ea typeface="HG丸ｺﾞｼｯｸM-PRO" pitchFamily="50" charset="-128"/>
            </a:endParaRPr>
          </a:p>
        </p:txBody>
      </p:sp>
      <p:sp>
        <p:nvSpPr>
          <p:cNvPr id="15377" name="Oval 17"/>
          <p:cNvSpPr>
            <a:spLocks noChangeArrowheads="1"/>
          </p:cNvSpPr>
          <p:nvPr/>
        </p:nvSpPr>
        <p:spPr bwMode="auto">
          <a:xfrm>
            <a:off x="2454275" y="3587750"/>
            <a:ext cx="274638" cy="1755775"/>
          </a:xfrm>
          <a:prstGeom prst="roundRect">
            <a:avLst>
              <a:gd name="adj" fmla="val 16667"/>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3600" y="2605088"/>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387" name="AutoShape 2"/>
          <p:cNvSpPr>
            <a:spLocks noChangeArrowheads="1"/>
          </p:cNvSpPr>
          <p:nvPr/>
        </p:nvSpPr>
        <p:spPr bwMode="auto">
          <a:xfrm>
            <a:off x="227013" y="171450"/>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6388" name="Line 3"/>
          <p:cNvSpPr>
            <a:spLocks noChangeShapeType="1"/>
          </p:cNvSpPr>
          <p:nvPr/>
        </p:nvSpPr>
        <p:spPr bwMode="auto">
          <a:xfrm>
            <a:off x="371475" y="171450"/>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9" name="Line 4"/>
          <p:cNvSpPr>
            <a:spLocks noChangeShapeType="1"/>
          </p:cNvSpPr>
          <p:nvPr/>
        </p:nvSpPr>
        <p:spPr bwMode="auto">
          <a:xfrm rot="-5400000">
            <a:off x="3467101" y="-2709863"/>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3317" name="Text Box 5"/>
          <p:cNvSpPr txBox="1">
            <a:spLocks noChangeArrowheads="1"/>
          </p:cNvSpPr>
          <p:nvPr/>
        </p:nvSpPr>
        <p:spPr bwMode="auto">
          <a:xfrm>
            <a:off x="369888" y="163513"/>
            <a:ext cx="5065712"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Ⅳ</a:t>
            </a:r>
            <a:r>
              <a:rPr lang="ja-JP" altLang="en-US" b="1" dirty="0">
                <a:solidFill>
                  <a:schemeClr val="bg1"/>
                </a:solidFill>
                <a:effectLst>
                  <a:outerShdw blurRad="38100" dist="38100" dir="2700000" algn="tl">
                    <a:srgbClr val="C0C0C0"/>
                  </a:outerShdw>
                </a:effectLst>
                <a:ea typeface="HG丸ｺﾞｼｯｸM-PRO" pitchFamily="50" charset="-128"/>
              </a:rPr>
              <a:t>－２．提出用ファイル</a:t>
            </a:r>
            <a:r>
              <a:rPr lang="en-US" altLang="ja-JP" b="1" dirty="0">
                <a:solidFill>
                  <a:schemeClr val="bg1"/>
                </a:solidFill>
                <a:effectLst>
                  <a:outerShdw blurRad="38100" dist="38100" dir="2700000" algn="tl">
                    <a:srgbClr val="C0C0C0"/>
                  </a:outerShdw>
                </a:effectLst>
                <a:ea typeface="HG丸ｺﾞｼｯｸM-PRO" pitchFamily="50" charset="-128"/>
              </a:rPr>
              <a:t>【</a:t>
            </a:r>
            <a:r>
              <a:rPr lang="ja-JP" altLang="en-US" b="1" dirty="0">
                <a:solidFill>
                  <a:schemeClr val="bg1"/>
                </a:solidFill>
                <a:effectLst>
                  <a:outerShdw blurRad="38100" dist="38100" dir="2700000" algn="tl">
                    <a:srgbClr val="C0C0C0"/>
                  </a:outerShdw>
                </a:effectLst>
                <a:ea typeface="HG丸ｺﾞｼｯｸM-PRO" pitchFamily="50" charset="-128"/>
              </a:rPr>
              <a:t>活動報告書</a:t>
            </a:r>
            <a:r>
              <a:rPr lang="en-US" altLang="ja-JP" b="1" dirty="0">
                <a:solidFill>
                  <a:schemeClr val="bg1"/>
                </a:solidFill>
                <a:effectLst>
                  <a:outerShdw blurRad="38100" dist="38100" dir="2700000" algn="tl">
                    <a:srgbClr val="C0C0C0"/>
                  </a:outerShdw>
                </a:effectLst>
                <a:ea typeface="HG丸ｺﾞｼｯｸM-PRO" pitchFamily="50" charset="-128"/>
              </a:rPr>
              <a:t>】</a:t>
            </a:r>
            <a:r>
              <a:rPr lang="ja-JP" altLang="en-US" b="1" dirty="0">
                <a:solidFill>
                  <a:schemeClr val="bg1"/>
                </a:solidFill>
                <a:effectLst>
                  <a:outerShdw blurRad="38100" dist="38100" dir="2700000" algn="tl">
                    <a:srgbClr val="C0C0C0"/>
                  </a:outerShdw>
                </a:effectLst>
                <a:ea typeface="HG丸ｺﾞｼｯｸM-PRO" pitchFamily="50" charset="-128"/>
              </a:rPr>
              <a:t>の作成</a:t>
            </a:r>
          </a:p>
        </p:txBody>
      </p:sp>
      <p:sp>
        <p:nvSpPr>
          <p:cNvPr id="13318" name="Rectangle 6"/>
          <p:cNvSpPr>
            <a:spLocks noChangeArrowheads="1"/>
          </p:cNvSpPr>
          <p:nvPr/>
        </p:nvSpPr>
        <p:spPr bwMode="auto">
          <a:xfrm>
            <a:off x="169863" y="636588"/>
            <a:ext cx="5851525"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dirty="0">
                <a:effectLst>
                  <a:outerShdw blurRad="38100" dist="38100" dir="2700000" algn="tl">
                    <a:srgbClr val="C0C0C0"/>
                  </a:outerShdw>
                </a:effectLst>
                <a:ea typeface="HGP創英角ｺﾞｼｯｸUB" pitchFamily="50" charset="-128"/>
              </a:rPr>
              <a:t>「活動報告書」が完了した段階で、提出用ファイルを作成することができます。</a:t>
            </a:r>
            <a:endParaRPr lang="en-US" altLang="ja-JP" sz="1400" dirty="0">
              <a:effectLst>
                <a:outerShdw blurRad="38100" dist="38100" dir="2700000" algn="tl">
                  <a:srgbClr val="C0C0C0"/>
                </a:outerShdw>
              </a:effectLst>
              <a:ea typeface="HGP創英角ｺﾞｼｯｸUB" pitchFamily="50" charset="-128"/>
            </a:endParaRPr>
          </a:p>
        </p:txBody>
      </p:sp>
      <p:sp>
        <p:nvSpPr>
          <p:cNvPr id="13349" name="Rectangle 37"/>
          <p:cNvSpPr>
            <a:spLocks noChangeArrowheads="1"/>
          </p:cNvSpPr>
          <p:nvPr/>
        </p:nvSpPr>
        <p:spPr bwMode="auto">
          <a:xfrm>
            <a:off x="227013" y="1035050"/>
            <a:ext cx="6423025" cy="1570038"/>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effectLst>
                  <a:outerShdw blurRad="38100" dist="38100" dir="2700000" algn="tl">
                    <a:srgbClr val="C0C0C0"/>
                  </a:outerShdw>
                </a:effectLst>
                <a:ea typeface="HG丸ｺﾞｼｯｸM-PRO" pitchFamily="50" charset="-128"/>
              </a:rPr>
              <a:t>①「メニュー」シート（緑地白文字）の「提出用ファイル</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活動報告書</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の作成」ボタンをクリックしてください。</a:t>
            </a:r>
            <a:endParaRPr lang="en-US" altLang="ja-JP" sz="1200" dirty="0">
              <a:effectLst>
                <a:outerShdw blurRad="38100" dist="38100" dir="2700000" algn="tl">
                  <a:srgbClr val="C0C0C0"/>
                </a:outerShdw>
              </a:effectLst>
              <a:ea typeface="HG丸ｺﾞｼｯｸM-PRO" pitchFamily="50" charset="-128"/>
            </a:endParaRPr>
          </a:p>
          <a:p>
            <a:pPr>
              <a:defRPr/>
            </a:pPr>
            <a:endParaRPr lang="ja-JP" altLang="en-US" sz="1200" dirty="0">
              <a:effectLst>
                <a:outerShdw blurRad="38100" dist="38100" dir="2700000" algn="tl">
                  <a:srgbClr val="C0C0C0"/>
                </a:outerShdw>
              </a:effectLst>
              <a:ea typeface="HG丸ｺﾞｼｯｸM-PRO" pitchFamily="50" charset="-128"/>
            </a:endParaRPr>
          </a:p>
          <a:p>
            <a:pPr>
              <a:defRPr/>
            </a:pPr>
            <a:r>
              <a:rPr lang="ja-JP" altLang="en-US" sz="1200" dirty="0">
                <a:effectLst>
                  <a:outerShdw blurRad="38100" dist="38100" dir="2700000" algn="tl">
                    <a:srgbClr val="C0C0C0"/>
                  </a:outerShdw>
                </a:effectLst>
                <a:ea typeface="HG丸ｺﾞｼｯｸM-PRO" pitchFamily="50" charset="-128"/>
              </a:rPr>
              <a:t>元のファイルと同じフォルダ内に、「（設置者名） － （中学校名）」という形式で名前が付いたシートのみのファイルを自動で作成します。</a:t>
            </a:r>
            <a:endParaRPr lang="en-US" altLang="ja-JP" sz="1200" dirty="0">
              <a:effectLst>
                <a:outerShdw blurRad="38100" dist="38100" dir="2700000" algn="tl">
                  <a:srgbClr val="C0C0C0"/>
                </a:outerShdw>
              </a:effectLst>
              <a:ea typeface="HG丸ｺﾞｼｯｸM-PRO" pitchFamily="50" charset="-128"/>
            </a:endParaRPr>
          </a:p>
          <a:p>
            <a:pPr>
              <a:defRPr/>
            </a:pPr>
            <a:endParaRPr lang="en-US" altLang="ja-JP" sz="1200" dirty="0">
              <a:effectLst>
                <a:outerShdw blurRad="38100" dist="38100" dir="2700000" algn="tl">
                  <a:srgbClr val="C0C0C0"/>
                </a:outerShdw>
              </a:effectLst>
              <a:ea typeface="HG丸ｺﾞｼｯｸM-PRO" pitchFamily="50" charset="-128"/>
            </a:endParaRPr>
          </a:p>
          <a:p>
            <a:pPr>
              <a:defRPr/>
            </a:pP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報告書の内容に変更のある場合には、元のファイルのシート「活動報告書」のデータを修正し、改めて「提出用ファイル</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活動報告書</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の作成」ボタンをクリックしてください。</a:t>
            </a:r>
          </a:p>
        </p:txBody>
      </p:sp>
      <p:sp>
        <p:nvSpPr>
          <p:cNvPr id="16393" name="Oval 38"/>
          <p:cNvSpPr>
            <a:spLocks noChangeArrowheads="1"/>
          </p:cNvSpPr>
          <p:nvPr/>
        </p:nvSpPr>
        <p:spPr bwMode="auto">
          <a:xfrm>
            <a:off x="2903538" y="6038850"/>
            <a:ext cx="2278062" cy="465138"/>
          </a:xfrm>
          <a:prstGeom prst="roundRect">
            <a:avLst>
              <a:gd name="adj" fmla="val 16667"/>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3351" name="Rectangle 39"/>
          <p:cNvSpPr>
            <a:spLocks noChangeArrowheads="1"/>
          </p:cNvSpPr>
          <p:nvPr/>
        </p:nvSpPr>
        <p:spPr bwMode="auto">
          <a:xfrm>
            <a:off x="3527425" y="6707188"/>
            <a:ext cx="346075" cy="276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solidFill>
                  <a:srgbClr val="FF0000"/>
                </a:solidFill>
                <a:effectLst>
                  <a:outerShdw blurRad="38100" dist="38100" dir="2700000" algn="tl">
                    <a:srgbClr val="C0C0C0"/>
                  </a:outerShdw>
                </a:effectLst>
                <a:ea typeface="HG丸ｺﾞｼｯｸM-PRO" pitchFamily="50" charset="-128"/>
              </a:rPr>
              <a:t>①</a:t>
            </a:r>
            <a:endParaRPr lang="en-US" altLang="ja-JP" sz="1200" dirty="0">
              <a:solidFill>
                <a:srgbClr val="FF0000"/>
              </a:solidFill>
              <a:effectLst>
                <a:outerShdw blurRad="38100" dist="38100" dir="2700000" algn="tl">
                  <a:srgbClr val="C0C0C0"/>
                </a:outerShdw>
              </a:effectLst>
              <a:ea typeface="HG丸ｺﾞｼｯｸM-PRO" pitchFamily="50" charset="-128"/>
            </a:endParaRPr>
          </a:p>
        </p:txBody>
      </p:sp>
      <p:sp>
        <p:nvSpPr>
          <p:cNvPr id="13356" name="Rectangle 44"/>
          <p:cNvSpPr>
            <a:spLocks noChangeArrowheads="1"/>
          </p:cNvSpPr>
          <p:nvPr/>
        </p:nvSpPr>
        <p:spPr bwMode="auto">
          <a:xfrm>
            <a:off x="5038725" y="7343775"/>
            <a:ext cx="1727200" cy="1600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400" u="sng" dirty="0">
                <a:effectLst>
                  <a:outerShdw blurRad="38100" dist="38100" dir="2700000" algn="tl">
                    <a:srgbClr val="C0C0C0"/>
                  </a:outerShdw>
                </a:effectLst>
                <a:ea typeface="HGP創英角ｺﾞｼｯｸUB" pitchFamily="50" charset="-128"/>
              </a:rPr>
              <a:t>提出用ファイルの</a:t>
            </a:r>
            <a:endParaRPr lang="en-US" altLang="ja-JP" sz="1400" u="sng" dirty="0">
              <a:effectLst>
                <a:outerShdw blurRad="38100" dist="38100" dir="2700000" algn="tl">
                  <a:srgbClr val="C0C0C0"/>
                </a:outerShdw>
              </a:effectLst>
              <a:ea typeface="HGP創英角ｺﾞｼｯｸUB" pitchFamily="50" charset="-128"/>
            </a:endParaRPr>
          </a:p>
          <a:p>
            <a:pPr>
              <a:defRPr/>
            </a:pPr>
            <a:r>
              <a:rPr lang="ja-JP" altLang="en-US" sz="1400" u="sng" dirty="0">
                <a:effectLst>
                  <a:outerShdw blurRad="38100" dist="38100" dir="2700000" algn="tl">
                    <a:srgbClr val="C0C0C0"/>
                  </a:outerShdw>
                </a:effectLst>
                <a:ea typeface="HGP創英角ｺﾞｼｯｸUB" pitchFamily="50" charset="-128"/>
              </a:rPr>
              <a:t>完成です。</a:t>
            </a:r>
            <a:endParaRPr lang="en-US" altLang="ja-JP" sz="1400" u="sng" dirty="0">
              <a:effectLst>
                <a:outerShdw blurRad="38100" dist="38100" dir="2700000" algn="tl">
                  <a:srgbClr val="C0C0C0"/>
                </a:outerShdw>
              </a:effectLst>
              <a:ea typeface="HGP創英角ｺﾞｼｯｸUB" pitchFamily="50" charset="-128"/>
            </a:endParaRPr>
          </a:p>
          <a:p>
            <a:pPr>
              <a:defRPr/>
            </a:pPr>
            <a:endParaRPr lang="en-US" altLang="ja-JP" sz="1400" u="sng" dirty="0">
              <a:effectLst>
                <a:outerShdw blurRad="38100" dist="38100" dir="2700000" algn="tl">
                  <a:srgbClr val="C0C0C0"/>
                </a:outerShdw>
              </a:effectLst>
              <a:ea typeface="HGP創英角ｺﾞｼｯｸUB" pitchFamily="50" charset="-128"/>
            </a:endParaRPr>
          </a:p>
          <a:p>
            <a:pPr>
              <a:defRPr/>
            </a:pPr>
            <a:r>
              <a:rPr lang="ja-JP" altLang="en-US" sz="1400" u="sng" dirty="0">
                <a:effectLst>
                  <a:outerShdw blurRad="38100" dist="38100" dir="2700000" algn="tl">
                    <a:srgbClr val="C0C0C0"/>
                  </a:outerShdw>
                </a:effectLst>
                <a:ea typeface="HGP創英角ｺﾞｼｯｸUB" pitchFamily="50" charset="-128"/>
              </a:rPr>
              <a:t>提出用ファイルは</a:t>
            </a:r>
            <a:endParaRPr lang="en-US" altLang="ja-JP" sz="1400" u="sng" dirty="0">
              <a:effectLst>
                <a:outerShdw blurRad="38100" dist="38100" dir="2700000" algn="tl">
                  <a:srgbClr val="C0C0C0"/>
                </a:outerShdw>
              </a:effectLst>
              <a:ea typeface="HGP創英角ｺﾞｼｯｸUB" pitchFamily="50" charset="-128"/>
            </a:endParaRPr>
          </a:p>
          <a:p>
            <a:pPr>
              <a:defRPr/>
            </a:pPr>
            <a:r>
              <a:rPr lang="ja-JP" altLang="en-US" sz="1400" u="sng" dirty="0">
                <a:effectLst>
                  <a:outerShdw blurRad="38100" dist="38100" dir="2700000" algn="tl">
                    <a:srgbClr val="C0C0C0"/>
                  </a:outerShdw>
                </a:effectLst>
                <a:ea typeface="HGP創英角ｺﾞｼｯｸUB" pitchFamily="50" charset="-128"/>
              </a:rPr>
              <a:t>期日までに</a:t>
            </a:r>
            <a:endParaRPr lang="en-US" altLang="ja-JP" sz="1400" u="sng" dirty="0">
              <a:effectLst>
                <a:outerShdw blurRad="38100" dist="38100" dir="2700000" algn="tl">
                  <a:srgbClr val="C0C0C0"/>
                </a:outerShdw>
              </a:effectLst>
              <a:ea typeface="HGP創英角ｺﾞｼｯｸUB" pitchFamily="50" charset="-128"/>
            </a:endParaRPr>
          </a:p>
          <a:p>
            <a:pPr>
              <a:defRPr/>
            </a:pPr>
            <a:r>
              <a:rPr lang="ja-JP" altLang="en-US" sz="1400" u="sng" dirty="0">
                <a:effectLst>
                  <a:outerShdw blurRad="38100" dist="38100" dir="2700000" algn="tl">
                    <a:srgbClr val="C0C0C0"/>
                  </a:outerShdw>
                </a:effectLst>
                <a:ea typeface="HGP創英角ｺﾞｼｯｸUB" pitchFamily="50" charset="-128"/>
              </a:rPr>
              <a:t>指定された先へ</a:t>
            </a:r>
            <a:endParaRPr lang="en-US" altLang="ja-JP" sz="1400" u="sng" dirty="0">
              <a:effectLst>
                <a:outerShdw blurRad="38100" dist="38100" dir="2700000" algn="tl">
                  <a:srgbClr val="C0C0C0"/>
                </a:outerShdw>
              </a:effectLst>
              <a:ea typeface="HGP創英角ｺﾞｼｯｸUB" pitchFamily="50" charset="-128"/>
            </a:endParaRPr>
          </a:p>
          <a:p>
            <a:pPr>
              <a:defRPr/>
            </a:pPr>
            <a:r>
              <a:rPr lang="ja-JP" altLang="en-US" sz="1400" u="sng" dirty="0">
                <a:effectLst>
                  <a:outerShdw blurRad="38100" dist="38100" dir="2700000" algn="tl">
                    <a:srgbClr val="C0C0C0"/>
                  </a:outerShdw>
                </a:effectLst>
                <a:ea typeface="HGP創英角ｺﾞｼｯｸUB" pitchFamily="50" charset="-128"/>
              </a:rPr>
              <a:t>提出してください。</a:t>
            </a:r>
          </a:p>
        </p:txBody>
      </p:sp>
      <p:pic>
        <p:nvPicPr>
          <p:cNvPr id="1639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8" y="6608763"/>
            <a:ext cx="4824412" cy="250666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6397" name="Line 33"/>
          <p:cNvSpPr>
            <a:spLocks noChangeShapeType="1"/>
          </p:cNvSpPr>
          <p:nvPr/>
        </p:nvSpPr>
        <p:spPr bwMode="auto">
          <a:xfrm flipH="1">
            <a:off x="3902075" y="6503988"/>
            <a:ext cx="6350" cy="55403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45"/>
          <p:cNvSpPr>
            <a:spLocks noChangeArrowheads="1"/>
          </p:cNvSpPr>
          <p:nvPr/>
        </p:nvSpPr>
        <p:spPr bwMode="auto">
          <a:xfrm>
            <a:off x="260350" y="1090613"/>
            <a:ext cx="6353175" cy="1955800"/>
          </a:xfrm>
          <a:prstGeom prst="roundRect">
            <a:avLst>
              <a:gd name="adj" fmla="val 6708"/>
            </a:avLst>
          </a:prstGeom>
          <a:solidFill>
            <a:srgbClr val="CCECFF"/>
          </a:solidFill>
          <a:ln w="9525">
            <a:solidFill>
              <a:schemeClr val="tx1"/>
            </a:solidFill>
            <a:round/>
            <a:headEnd/>
            <a:tailEnd/>
          </a:ln>
          <a:effectLst>
            <a:outerShdw dist="35921"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75" name="AutoShape 2"/>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076"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7"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45" name="Text Box 5"/>
          <p:cNvSpPr txBox="1">
            <a:spLocks noChangeArrowheads="1"/>
          </p:cNvSpPr>
          <p:nvPr/>
        </p:nvSpPr>
        <p:spPr bwMode="auto">
          <a:xfrm>
            <a:off x="331788" y="182563"/>
            <a:ext cx="53117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a:solidFill>
                  <a:schemeClr val="bg1"/>
                </a:solidFill>
                <a:effectLst>
                  <a:outerShdw blurRad="38100" dist="38100" dir="2700000" algn="tl">
                    <a:srgbClr val="C0C0C0"/>
                  </a:outerShdw>
                </a:effectLst>
                <a:ea typeface="HG丸ｺﾞｼｯｸM-PRO" pitchFamily="50" charset="-128"/>
              </a:rPr>
              <a:t>■</a:t>
            </a:r>
            <a:r>
              <a:rPr lang="ja-JP" altLang="en-US" b="1">
                <a:solidFill>
                  <a:schemeClr val="bg1"/>
                </a:solidFill>
                <a:effectLst>
                  <a:outerShdw blurRad="38100" dist="38100" dir="2700000" algn="tl">
                    <a:srgbClr val="C0C0C0"/>
                  </a:outerShdw>
                </a:effectLst>
                <a:ea typeface="HG丸ｺﾞｼｯｸM-PRO" pitchFamily="50" charset="-128"/>
              </a:rPr>
              <a:t>トライやる・ウィーク事務データベースとは ■</a:t>
            </a:r>
          </a:p>
        </p:txBody>
      </p:sp>
      <p:sp>
        <p:nvSpPr>
          <p:cNvPr id="10248" name="Rectangle 8"/>
          <p:cNvSpPr>
            <a:spLocks noChangeArrowheads="1"/>
          </p:cNvSpPr>
          <p:nvPr/>
        </p:nvSpPr>
        <p:spPr bwMode="auto">
          <a:xfrm>
            <a:off x="366713" y="762000"/>
            <a:ext cx="551815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200">
                <a:effectLst>
                  <a:outerShdw blurRad="38100" dist="38100" dir="2700000" algn="tl">
                    <a:srgbClr val="C0C0C0"/>
                  </a:outerShdw>
                </a:effectLst>
                <a:ea typeface="HG丸ｺﾞｼｯｸM-PRO" pitchFamily="50" charset="-128"/>
              </a:rPr>
              <a:t>トライやる・ウィーク事務データベースは、以下の目的で作成されています。</a:t>
            </a:r>
          </a:p>
        </p:txBody>
      </p:sp>
      <p:sp>
        <p:nvSpPr>
          <p:cNvPr id="10283" name="Rectangle 43"/>
          <p:cNvSpPr>
            <a:spLocks noChangeArrowheads="1"/>
          </p:cNvSpPr>
          <p:nvPr/>
        </p:nvSpPr>
        <p:spPr bwMode="auto">
          <a:xfrm>
            <a:off x="366713" y="1149350"/>
            <a:ext cx="5964237"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400">
                <a:effectLst>
                  <a:outerShdw blurRad="38100" dist="38100" dir="2700000" algn="tl">
                    <a:srgbClr val="C0C0C0"/>
                  </a:outerShdw>
                </a:effectLst>
                <a:ea typeface="HGP創英角ｺﾞｼｯｸUB" pitchFamily="50" charset="-128"/>
              </a:rPr>
              <a:t>１．トライやる・ウィークに必要な情報を一元的に管理</a:t>
            </a:r>
          </a:p>
        </p:txBody>
      </p:sp>
      <p:sp>
        <p:nvSpPr>
          <p:cNvPr id="10284" name="Rectangle 44"/>
          <p:cNvSpPr>
            <a:spLocks noChangeArrowheads="1"/>
          </p:cNvSpPr>
          <p:nvPr/>
        </p:nvSpPr>
        <p:spPr bwMode="auto">
          <a:xfrm>
            <a:off x="366713" y="2247900"/>
            <a:ext cx="3378200"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a:effectLst>
                  <a:outerShdw blurRad="38100" dist="38100" dir="2700000" algn="tl">
                    <a:srgbClr val="C0C0C0"/>
                  </a:outerShdw>
                </a:effectLst>
                <a:ea typeface="HGP創英角ｺﾞｼｯｸUB" pitchFamily="50" charset="-128"/>
              </a:rPr>
              <a:t>２．資料作成の事務的な時間の短縮を実現</a:t>
            </a:r>
          </a:p>
        </p:txBody>
      </p:sp>
      <p:sp>
        <p:nvSpPr>
          <p:cNvPr id="10286" name="Rectangle 46"/>
          <p:cNvSpPr>
            <a:spLocks noChangeArrowheads="1"/>
          </p:cNvSpPr>
          <p:nvPr/>
        </p:nvSpPr>
        <p:spPr bwMode="auto">
          <a:xfrm>
            <a:off x="366713" y="3770313"/>
            <a:ext cx="5975350"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200">
                <a:effectLst>
                  <a:outerShdw blurRad="38100" dist="38100" dir="2700000" algn="tl">
                    <a:srgbClr val="C0C0C0"/>
                  </a:outerShdw>
                </a:effectLst>
                <a:ea typeface="HG丸ｺﾞｼｯｸM-PRO" pitchFamily="50" charset="-128"/>
              </a:rPr>
              <a:t>トライやる・ウィーク事務データベースを使用する大まかな流れは以下の通りです。</a:t>
            </a:r>
          </a:p>
        </p:txBody>
      </p:sp>
      <p:sp>
        <p:nvSpPr>
          <p:cNvPr id="10287" name="Rectangle 47"/>
          <p:cNvSpPr>
            <a:spLocks noChangeArrowheads="1"/>
          </p:cNvSpPr>
          <p:nvPr/>
        </p:nvSpPr>
        <p:spPr bwMode="auto">
          <a:xfrm>
            <a:off x="428625" y="1514475"/>
            <a:ext cx="5822950" cy="6397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200">
                <a:effectLst>
                  <a:outerShdw blurRad="38100" dist="38100" dir="2700000" algn="tl">
                    <a:srgbClr val="C0C0C0"/>
                  </a:outerShdw>
                </a:effectLst>
                <a:ea typeface="HG丸ｺﾞｼｯｸM-PRO" pitchFamily="50" charset="-128"/>
              </a:rPr>
              <a:t>トライやる・ウィークに必要な情報を、本データベースで一元的に管理することで</a:t>
            </a:r>
          </a:p>
          <a:p>
            <a:pPr>
              <a:defRPr/>
            </a:pPr>
            <a:r>
              <a:rPr lang="ja-JP" altLang="en-US" sz="1200">
                <a:effectLst>
                  <a:outerShdw blurRad="38100" dist="38100" dir="2700000" algn="tl">
                    <a:srgbClr val="C0C0C0"/>
                  </a:outerShdw>
                </a:effectLst>
                <a:ea typeface="HG丸ｺﾞｼｯｸM-PRO" pitchFamily="50" charset="-128"/>
              </a:rPr>
              <a:t>受け入れ場所の直近の情報や、事務手続きに必要な書類の確認などを一括して</a:t>
            </a:r>
          </a:p>
          <a:p>
            <a:pPr>
              <a:defRPr/>
            </a:pPr>
            <a:r>
              <a:rPr lang="ja-JP" altLang="en-US" sz="1200">
                <a:effectLst>
                  <a:outerShdw blurRad="38100" dist="38100" dir="2700000" algn="tl">
                    <a:srgbClr val="C0C0C0"/>
                  </a:outerShdw>
                </a:effectLst>
                <a:ea typeface="HG丸ｺﾞｼｯｸM-PRO" pitchFamily="50" charset="-128"/>
              </a:rPr>
              <a:t>次年度に引き継いでいくことが可能になります。</a:t>
            </a:r>
          </a:p>
        </p:txBody>
      </p:sp>
      <p:sp>
        <p:nvSpPr>
          <p:cNvPr id="10288" name="Rectangle 48"/>
          <p:cNvSpPr>
            <a:spLocks noChangeArrowheads="1"/>
          </p:cNvSpPr>
          <p:nvPr/>
        </p:nvSpPr>
        <p:spPr bwMode="auto">
          <a:xfrm>
            <a:off x="436563" y="2609850"/>
            <a:ext cx="6280150"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200">
                <a:effectLst>
                  <a:outerShdw blurRad="38100" dist="38100" dir="2700000" algn="tl">
                    <a:srgbClr val="C0C0C0"/>
                  </a:outerShdw>
                </a:effectLst>
                <a:ea typeface="HG丸ｺﾞｼｯｸM-PRO" pitchFamily="50" charset="-128"/>
              </a:rPr>
              <a:t>トライやる・ウィークの準備や実施に係る主な事務資料作成の手間と時間を軽減します。</a:t>
            </a:r>
          </a:p>
        </p:txBody>
      </p:sp>
      <p:sp>
        <p:nvSpPr>
          <p:cNvPr id="3085" name="Rectangle 49"/>
          <p:cNvSpPr>
            <a:spLocks noChangeArrowheads="1"/>
          </p:cNvSpPr>
          <p:nvPr/>
        </p:nvSpPr>
        <p:spPr bwMode="auto">
          <a:xfrm>
            <a:off x="1503363" y="4830763"/>
            <a:ext cx="2174875" cy="3571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・受け入れ場所の情報の確認</a:t>
            </a:r>
          </a:p>
        </p:txBody>
      </p:sp>
      <p:sp>
        <p:nvSpPr>
          <p:cNvPr id="3086" name="Rectangle 50"/>
          <p:cNvSpPr>
            <a:spLocks noChangeArrowheads="1"/>
          </p:cNvSpPr>
          <p:nvPr/>
        </p:nvSpPr>
        <p:spPr bwMode="auto">
          <a:xfrm>
            <a:off x="1503363" y="5329238"/>
            <a:ext cx="2174875" cy="3571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・生徒情報の整理</a:t>
            </a:r>
          </a:p>
        </p:txBody>
      </p:sp>
      <p:sp>
        <p:nvSpPr>
          <p:cNvPr id="3087" name="Rectangle 51"/>
          <p:cNvSpPr>
            <a:spLocks noChangeArrowheads="1"/>
          </p:cNvSpPr>
          <p:nvPr/>
        </p:nvSpPr>
        <p:spPr bwMode="auto">
          <a:xfrm>
            <a:off x="1503363" y="6240463"/>
            <a:ext cx="2174875" cy="3571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・活動場所の確定</a:t>
            </a:r>
          </a:p>
        </p:txBody>
      </p:sp>
      <p:sp>
        <p:nvSpPr>
          <p:cNvPr id="3088" name="AutoShape 54"/>
          <p:cNvSpPr>
            <a:spLocks noChangeArrowheads="1"/>
          </p:cNvSpPr>
          <p:nvPr/>
        </p:nvSpPr>
        <p:spPr bwMode="auto">
          <a:xfrm rot="5400000">
            <a:off x="596900" y="4713288"/>
            <a:ext cx="711200" cy="711200"/>
          </a:xfrm>
          <a:prstGeom prst="chevron">
            <a:avLst>
              <a:gd name="adj" fmla="val 23884"/>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ｺﾞｼｯｸE" pitchFamily="50" charset="-128"/>
              </a:rPr>
              <a:t>受入先</a:t>
            </a:r>
          </a:p>
          <a:p>
            <a:pPr algn="ctr" eaLnBrk="1" hangingPunct="1">
              <a:spcBef>
                <a:spcPct val="0"/>
              </a:spcBef>
              <a:buFontTx/>
              <a:buNone/>
            </a:pPr>
            <a:r>
              <a:rPr lang="ja-JP" altLang="en-US" sz="1200">
                <a:solidFill>
                  <a:schemeClr val="bg1"/>
                </a:solidFill>
                <a:ea typeface="HGPｺﾞｼｯｸE" pitchFamily="50" charset="-128"/>
              </a:rPr>
              <a:t>の調整</a:t>
            </a:r>
          </a:p>
        </p:txBody>
      </p:sp>
      <p:sp>
        <p:nvSpPr>
          <p:cNvPr id="3089" name="AutoShape 55"/>
          <p:cNvSpPr>
            <a:spLocks noChangeArrowheads="1"/>
          </p:cNvSpPr>
          <p:nvPr/>
        </p:nvSpPr>
        <p:spPr bwMode="auto">
          <a:xfrm rot="5400000">
            <a:off x="330200" y="5643563"/>
            <a:ext cx="1244600" cy="711200"/>
          </a:xfrm>
          <a:prstGeom prst="chevron">
            <a:avLst>
              <a:gd name="adj" fmla="val 24338"/>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ｺﾞｼｯｸE" pitchFamily="50" charset="-128"/>
              </a:rPr>
              <a:t>活動場所</a:t>
            </a:r>
          </a:p>
          <a:p>
            <a:pPr algn="ctr" eaLnBrk="1" hangingPunct="1">
              <a:spcBef>
                <a:spcPct val="0"/>
              </a:spcBef>
              <a:buFontTx/>
              <a:buNone/>
            </a:pPr>
            <a:r>
              <a:rPr lang="ja-JP" altLang="en-US" sz="1200">
                <a:solidFill>
                  <a:schemeClr val="bg1"/>
                </a:solidFill>
                <a:ea typeface="HGPｺﾞｼｯｸE" pitchFamily="50" charset="-128"/>
              </a:rPr>
              <a:t>の調整</a:t>
            </a:r>
          </a:p>
        </p:txBody>
      </p:sp>
      <p:sp>
        <p:nvSpPr>
          <p:cNvPr id="3090" name="AutoShape 56"/>
          <p:cNvSpPr>
            <a:spLocks noChangeArrowheads="1"/>
          </p:cNvSpPr>
          <p:nvPr/>
        </p:nvSpPr>
        <p:spPr bwMode="auto">
          <a:xfrm rot="5400000">
            <a:off x="378618" y="6781007"/>
            <a:ext cx="1147763" cy="711200"/>
          </a:xfrm>
          <a:prstGeom prst="chevron">
            <a:avLst>
              <a:gd name="adj" fmla="val 26202"/>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ｺﾞｼｯｸE" pitchFamily="50" charset="-128"/>
              </a:rPr>
              <a:t>実施準備</a:t>
            </a:r>
          </a:p>
        </p:txBody>
      </p:sp>
      <p:sp>
        <p:nvSpPr>
          <p:cNvPr id="3091" name="AutoShape 57"/>
          <p:cNvSpPr>
            <a:spLocks noChangeArrowheads="1"/>
          </p:cNvSpPr>
          <p:nvPr/>
        </p:nvSpPr>
        <p:spPr bwMode="auto">
          <a:xfrm rot="5400000">
            <a:off x="562768" y="7666832"/>
            <a:ext cx="779463" cy="711200"/>
          </a:xfrm>
          <a:prstGeom prst="chevron">
            <a:avLst>
              <a:gd name="adj" fmla="val 27400"/>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ｺﾞｼｯｸE" pitchFamily="50" charset="-128"/>
              </a:rPr>
              <a:t>実施</a:t>
            </a:r>
          </a:p>
        </p:txBody>
      </p:sp>
      <p:sp>
        <p:nvSpPr>
          <p:cNvPr id="3092" name="AutoShape 58"/>
          <p:cNvSpPr>
            <a:spLocks noChangeArrowheads="1"/>
          </p:cNvSpPr>
          <p:nvPr/>
        </p:nvSpPr>
        <p:spPr bwMode="auto">
          <a:xfrm rot="5400000">
            <a:off x="646112" y="8294688"/>
            <a:ext cx="612775" cy="711200"/>
          </a:xfrm>
          <a:prstGeom prst="chevron">
            <a:avLst>
              <a:gd name="adj" fmla="val 31866"/>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ｺﾞｼｯｸE" pitchFamily="50" charset="-128"/>
              </a:rPr>
              <a:t>引き継ぎ</a:t>
            </a:r>
          </a:p>
        </p:txBody>
      </p:sp>
      <p:sp>
        <p:nvSpPr>
          <p:cNvPr id="3093" name="Rectangle 59"/>
          <p:cNvSpPr>
            <a:spLocks noChangeArrowheads="1"/>
          </p:cNvSpPr>
          <p:nvPr/>
        </p:nvSpPr>
        <p:spPr bwMode="auto">
          <a:xfrm>
            <a:off x="1503363" y="5776913"/>
            <a:ext cx="2174875" cy="35718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・活動場所の調整</a:t>
            </a:r>
          </a:p>
        </p:txBody>
      </p:sp>
      <p:sp>
        <p:nvSpPr>
          <p:cNvPr id="3094" name="Rectangle 61"/>
          <p:cNvSpPr>
            <a:spLocks noChangeArrowheads="1"/>
          </p:cNvSpPr>
          <p:nvPr/>
        </p:nvSpPr>
        <p:spPr bwMode="auto">
          <a:xfrm>
            <a:off x="1503363" y="6699250"/>
            <a:ext cx="21748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・生徒・保護者への連絡等</a:t>
            </a:r>
          </a:p>
        </p:txBody>
      </p:sp>
      <p:sp>
        <p:nvSpPr>
          <p:cNvPr id="3095" name="Rectangle 63"/>
          <p:cNvSpPr>
            <a:spLocks noChangeArrowheads="1"/>
          </p:cNvSpPr>
          <p:nvPr/>
        </p:nvSpPr>
        <p:spPr bwMode="auto">
          <a:xfrm>
            <a:off x="1503363" y="7159625"/>
            <a:ext cx="21748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・受け入れ先への連絡・挨拶等</a:t>
            </a:r>
          </a:p>
        </p:txBody>
      </p:sp>
      <p:sp>
        <p:nvSpPr>
          <p:cNvPr id="3096" name="Rectangle 64"/>
          <p:cNvSpPr>
            <a:spLocks noChangeArrowheads="1"/>
          </p:cNvSpPr>
          <p:nvPr/>
        </p:nvSpPr>
        <p:spPr bwMode="auto">
          <a:xfrm>
            <a:off x="1503363" y="7610475"/>
            <a:ext cx="21748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・出欠確認</a:t>
            </a:r>
          </a:p>
        </p:txBody>
      </p:sp>
      <p:sp>
        <p:nvSpPr>
          <p:cNvPr id="3097" name="Rectangle 65"/>
          <p:cNvSpPr>
            <a:spLocks noChangeArrowheads="1"/>
          </p:cNvSpPr>
          <p:nvPr/>
        </p:nvSpPr>
        <p:spPr bwMode="auto">
          <a:xfrm>
            <a:off x="1503363" y="8026400"/>
            <a:ext cx="21748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・受け入れ先への御礼</a:t>
            </a:r>
          </a:p>
        </p:txBody>
      </p:sp>
      <p:sp>
        <p:nvSpPr>
          <p:cNvPr id="10306" name="Rectangle 66"/>
          <p:cNvSpPr>
            <a:spLocks noChangeArrowheads="1"/>
          </p:cNvSpPr>
          <p:nvPr/>
        </p:nvSpPr>
        <p:spPr bwMode="auto">
          <a:xfrm>
            <a:off x="4046538" y="4654550"/>
            <a:ext cx="2622550" cy="357188"/>
          </a:xfrm>
          <a:prstGeom prst="rect">
            <a:avLst/>
          </a:prstGeom>
          <a:solidFill>
            <a:srgbClr val="FFFFCC"/>
          </a:solidFill>
          <a:ln w="9525">
            <a:solidFill>
              <a:schemeClr val="tx1"/>
            </a:solidFill>
            <a:miter lim="800000"/>
            <a:headEnd/>
            <a:tailEnd/>
          </a:ln>
          <a:effectLst>
            <a:outerShdw dist="35921" dir="2700000" algn="ctr" rotWithShape="0">
              <a:schemeClr val="bg2"/>
            </a:outerShdw>
          </a:effectLst>
        </p:spPr>
        <p:txBody>
          <a:bodyPr wrap="none" anchor="ctr"/>
          <a:lstStyle/>
          <a:p>
            <a:pPr>
              <a:defRPr/>
            </a:pPr>
            <a:r>
              <a:rPr lang="en-US" altLang="ja-JP" sz="1200" b="1" dirty="0">
                <a:latin typeface="+mn-ea"/>
                <a:ea typeface="+mn-ea"/>
              </a:rPr>
              <a:t>Ⅰ</a:t>
            </a:r>
            <a:r>
              <a:rPr lang="ja-JP" altLang="en-US" sz="1200" b="1" dirty="0" err="1">
                <a:latin typeface="+mn-ea"/>
                <a:ea typeface="+mn-ea"/>
              </a:rPr>
              <a:t>．</a:t>
            </a:r>
            <a:r>
              <a:rPr lang="ja-JP" altLang="en-US" sz="1200" b="1" dirty="0">
                <a:latin typeface="+mn-ea"/>
                <a:ea typeface="+mn-ea"/>
              </a:rPr>
              <a:t>初期設定</a:t>
            </a:r>
          </a:p>
        </p:txBody>
      </p:sp>
      <p:sp>
        <p:nvSpPr>
          <p:cNvPr id="10307" name="Rectangle 67"/>
          <p:cNvSpPr>
            <a:spLocks noChangeArrowheads="1"/>
          </p:cNvSpPr>
          <p:nvPr/>
        </p:nvSpPr>
        <p:spPr bwMode="auto">
          <a:xfrm>
            <a:off x="4046538" y="5456238"/>
            <a:ext cx="2622550" cy="357187"/>
          </a:xfrm>
          <a:prstGeom prst="rect">
            <a:avLst/>
          </a:prstGeom>
          <a:solidFill>
            <a:srgbClr val="FFFFCC"/>
          </a:solidFill>
          <a:ln w="9525">
            <a:solidFill>
              <a:schemeClr val="tx1"/>
            </a:solidFill>
            <a:miter lim="800000"/>
            <a:headEnd/>
            <a:tailEnd/>
          </a:ln>
          <a:effectLst>
            <a:outerShdw dist="35921" dir="2700000" algn="ctr" rotWithShape="0">
              <a:schemeClr val="bg2"/>
            </a:outerShdw>
          </a:effectLst>
        </p:spPr>
        <p:txBody>
          <a:bodyPr wrap="none" anchor="ctr"/>
          <a:lstStyle/>
          <a:p>
            <a:pPr>
              <a:defRPr/>
            </a:pPr>
            <a:r>
              <a:rPr lang="en-US" altLang="ja-JP" sz="1200" b="1" dirty="0">
                <a:latin typeface="+mn-ea"/>
                <a:ea typeface="+mn-ea"/>
              </a:rPr>
              <a:t>Ⅱ</a:t>
            </a:r>
            <a:r>
              <a:rPr lang="ja-JP" altLang="en-US" sz="1200" b="1" dirty="0" err="1">
                <a:latin typeface="+mn-ea"/>
                <a:ea typeface="+mn-ea"/>
              </a:rPr>
              <a:t>．</a:t>
            </a:r>
            <a:r>
              <a:rPr lang="ja-JP" altLang="en-US" sz="1200" b="1" dirty="0">
                <a:latin typeface="+mn-ea"/>
                <a:ea typeface="+mn-ea"/>
              </a:rPr>
              <a:t>マスター情報の登録・更新</a:t>
            </a:r>
          </a:p>
        </p:txBody>
      </p:sp>
      <p:sp>
        <p:nvSpPr>
          <p:cNvPr id="10308" name="Rectangle 68"/>
          <p:cNvSpPr>
            <a:spLocks noChangeArrowheads="1"/>
          </p:cNvSpPr>
          <p:nvPr/>
        </p:nvSpPr>
        <p:spPr bwMode="auto">
          <a:xfrm>
            <a:off x="4046538" y="6348413"/>
            <a:ext cx="2622550" cy="357187"/>
          </a:xfrm>
          <a:prstGeom prst="rect">
            <a:avLst/>
          </a:prstGeom>
          <a:solidFill>
            <a:srgbClr val="FFFFCC"/>
          </a:solidFill>
          <a:ln w="9525">
            <a:solidFill>
              <a:schemeClr val="tx1"/>
            </a:solidFill>
            <a:miter lim="800000"/>
            <a:headEnd/>
            <a:tailEnd/>
          </a:ln>
          <a:effectLst>
            <a:outerShdw dist="35921" dir="2700000" algn="ctr" rotWithShape="0">
              <a:schemeClr val="bg2"/>
            </a:outerShdw>
          </a:effectLst>
        </p:spPr>
        <p:txBody>
          <a:bodyPr wrap="none" anchor="ctr"/>
          <a:lstStyle/>
          <a:p>
            <a:pPr>
              <a:defRPr/>
            </a:pPr>
            <a:r>
              <a:rPr lang="en-US" altLang="ja-JP" sz="1200" b="1" dirty="0">
                <a:latin typeface="+mn-ea"/>
                <a:ea typeface="+mn-ea"/>
              </a:rPr>
              <a:t>Ⅲ</a:t>
            </a:r>
            <a:r>
              <a:rPr lang="ja-JP" altLang="en-US" sz="1200" b="1" dirty="0" err="1">
                <a:latin typeface="+mn-ea"/>
                <a:ea typeface="+mn-ea"/>
              </a:rPr>
              <a:t>．</a:t>
            </a:r>
            <a:r>
              <a:rPr lang="ja-JP" altLang="en-US" sz="1200" b="1" dirty="0">
                <a:latin typeface="+mn-ea"/>
                <a:ea typeface="+mn-ea"/>
              </a:rPr>
              <a:t>各種資料の作成</a:t>
            </a:r>
          </a:p>
        </p:txBody>
      </p:sp>
      <p:sp>
        <p:nvSpPr>
          <p:cNvPr id="10309" name="Rectangle 69"/>
          <p:cNvSpPr>
            <a:spLocks noChangeArrowheads="1"/>
          </p:cNvSpPr>
          <p:nvPr/>
        </p:nvSpPr>
        <p:spPr bwMode="auto">
          <a:xfrm>
            <a:off x="4046538" y="7967663"/>
            <a:ext cx="2622550" cy="357187"/>
          </a:xfrm>
          <a:prstGeom prst="rect">
            <a:avLst/>
          </a:prstGeom>
          <a:solidFill>
            <a:srgbClr val="FFFFCC"/>
          </a:solidFill>
          <a:ln w="9525">
            <a:solidFill>
              <a:schemeClr val="tx1"/>
            </a:solidFill>
            <a:miter lim="800000"/>
            <a:headEnd/>
            <a:tailEnd/>
          </a:ln>
          <a:effectLst>
            <a:outerShdw dist="35921" dir="2700000" algn="ctr" rotWithShape="0">
              <a:schemeClr val="bg2"/>
            </a:outerShdw>
          </a:effectLst>
        </p:spPr>
        <p:txBody>
          <a:bodyPr wrap="none" anchor="ctr"/>
          <a:lstStyle/>
          <a:p>
            <a:pPr>
              <a:defRPr/>
            </a:pPr>
            <a:r>
              <a:rPr lang="en-US" altLang="ja-JP" sz="1200" b="1" dirty="0">
                <a:latin typeface="+mn-ea"/>
                <a:ea typeface="+mn-ea"/>
              </a:rPr>
              <a:t>Ⅳ</a:t>
            </a:r>
            <a:r>
              <a:rPr lang="ja-JP" altLang="en-US" sz="1200" b="1" dirty="0" err="1">
                <a:latin typeface="+mn-ea"/>
                <a:ea typeface="+mn-ea"/>
              </a:rPr>
              <a:t>．</a:t>
            </a:r>
            <a:r>
              <a:rPr lang="ja-JP" altLang="en-US" sz="1200" b="1" dirty="0">
                <a:latin typeface="+mn-ea"/>
                <a:ea typeface="+mn-ea"/>
              </a:rPr>
              <a:t>活動報告書の作成</a:t>
            </a:r>
          </a:p>
        </p:txBody>
      </p:sp>
      <p:sp>
        <p:nvSpPr>
          <p:cNvPr id="3102" name="Rectangle 74"/>
          <p:cNvSpPr>
            <a:spLocks noChangeArrowheads="1"/>
          </p:cNvSpPr>
          <p:nvPr/>
        </p:nvSpPr>
        <p:spPr bwMode="auto">
          <a:xfrm>
            <a:off x="566738" y="4170363"/>
            <a:ext cx="3338512" cy="357187"/>
          </a:xfrm>
          <a:prstGeom prst="rect">
            <a:avLst/>
          </a:prstGeom>
          <a:solidFill>
            <a:schemeClr val="accent2"/>
          </a:solidFill>
          <a:ln w="38100" cmpd="dbl">
            <a:solidFill>
              <a:schemeClr val="tx1"/>
            </a:solidFill>
            <a:miter lim="800000"/>
            <a:headEnd/>
            <a:tailEnd/>
          </a:ln>
          <a:effectLst>
            <a:outerShdw dist="35921"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solidFill>
                  <a:schemeClr val="bg1"/>
                </a:solidFill>
                <a:ea typeface="HGP創英角ｺﾞｼｯｸUB" pitchFamily="50" charset="-128"/>
              </a:rPr>
              <a:t>トライやる・ウィークの主な流れ</a:t>
            </a:r>
          </a:p>
        </p:txBody>
      </p:sp>
      <p:sp>
        <p:nvSpPr>
          <p:cNvPr id="3103" name="Rectangle 75"/>
          <p:cNvSpPr>
            <a:spLocks noChangeArrowheads="1"/>
          </p:cNvSpPr>
          <p:nvPr/>
        </p:nvSpPr>
        <p:spPr bwMode="auto">
          <a:xfrm>
            <a:off x="4046538" y="4170363"/>
            <a:ext cx="2424112" cy="357187"/>
          </a:xfrm>
          <a:prstGeom prst="rect">
            <a:avLst/>
          </a:prstGeom>
          <a:solidFill>
            <a:srgbClr val="FFCCFF"/>
          </a:solidFill>
          <a:ln w="38100" cmpd="dbl">
            <a:solidFill>
              <a:schemeClr val="tx1"/>
            </a:solidFill>
            <a:miter lim="800000"/>
            <a:headEnd/>
            <a:tailEnd/>
          </a:ln>
          <a:effectLst>
            <a:outerShdw dist="35921"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eaLnBrk="1" hangingPunct="1">
              <a:spcBef>
                <a:spcPct val="0"/>
              </a:spcBef>
              <a:buFontTx/>
              <a:buNone/>
            </a:pPr>
            <a:r>
              <a:rPr lang="ja-JP" altLang="en-US" sz="1200">
                <a:ea typeface="HGP創英角ｺﾞｼｯｸUB" pitchFamily="50" charset="-128"/>
              </a:rPr>
              <a:t>本データベースの使用手順等</a:t>
            </a:r>
          </a:p>
        </p:txBody>
      </p:sp>
      <p:sp>
        <p:nvSpPr>
          <p:cNvPr id="3104" name="Rectangle 76"/>
          <p:cNvSpPr>
            <a:spLocks noChangeArrowheads="1"/>
          </p:cNvSpPr>
          <p:nvPr/>
        </p:nvSpPr>
        <p:spPr bwMode="auto">
          <a:xfrm>
            <a:off x="1503363" y="8391525"/>
            <a:ext cx="2174875"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ja-JP" altLang="en-US" sz="1200">
                <a:ea typeface="HGP創英角ｺﾞｼｯｸUB" pitchFamily="50" charset="-128"/>
              </a:rPr>
              <a:t>・次年度担当者への引き継ぎ</a:t>
            </a:r>
          </a:p>
        </p:txBody>
      </p:sp>
      <p:sp>
        <p:nvSpPr>
          <p:cNvPr id="10318" name="Rectangle 78"/>
          <p:cNvSpPr>
            <a:spLocks noChangeArrowheads="1"/>
          </p:cNvSpPr>
          <p:nvPr/>
        </p:nvSpPr>
        <p:spPr bwMode="auto">
          <a:xfrm>
            <a:off x="452438" y="3113088"/>
            <a:ext cx="6154737" cy="4572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r>
              <a:rPr lang="ja-JP" altLang="en-US" sz="1200" i="1" u="sng" smtClean="0">
                <a:effectLst>
                  <a:outerShdw blurRad="38100" dist="38100" dir="2700000" algn="tl">
                    <a:srgbClr val="C0C0C0"/>
                  </a:outerShdw>
                </a:effectLst>
                <a:ea typeface="HG丸ｺﾞｼｯｸM-PRO" pitchFamily="50" charset="-128"/>
              </a:rPr>
              <a:t>注）消去リスクを避けるため、前年度のデータベースを別名保存した新たなデータベースを使用してください。</a:t>
            </a:r>
          </a:p>
        </p:txBody>
      </p:sp>
      <p:sp>
        <p:nvSpPr>
          <p:cNvPr id="41" name="Rectangle 49"/>
          <p:cNvSpPr>
            <a:spLocks noChangeArrowheads="1"/>
          </p:cNvSpPr>
          <p:nvPr/>
        </p:nvSpPr>
        <p:spPr bwMode="auto">
          <a:xfrm>
            <a:off x="4198938" y="5019675"/>
            <a:ext cx="2408237" cy="357188"/>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ja-JP" altLang="en-US" sz="1200" dirty="0">
                <a:latin typeface="+mn-ea"/>
                <a:ea typeface="+mn-ea"/>
              </a:rPr>
              <a:t>・年度・学校情報等の入力</a:t>
            </a:r>
          </a:p>
        </p:txBody>
      </p:sp>
      <p:sp>
        <p:nvSpPr>
          <p:cNvPr id="42" name="Rectangle 49"/>
          <p:cNvSpPr>
            <a:spLocks noChangeArrowheads="1"/>
          </p:cNvSpPr>
          <p:nvPr/>
        </p:nvSpPr>
        <p:spPr bwMode="auto">
          <a:xfrm>
            <a:off x="4198938" y="5821363"/>
            <a:ext cx="2386012" cy="566737"/>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ja-JP" altLang="en-US" sz="1200" dirty="0">
                <a:latin typeface="+mn-ea"/>
                <a:ea typeface="+mn-ea"/>
              </a:rPr>
              <a:t>１．受け入れ場所の登録・更新</a:t>
            </a:r>
            <a:endParaRPr lang="en-US" altLang="ja-JP" sz="1200" dirty="0">
              <a:latin typeface="+mn-ea"/>
              <a:ea typeface="+mn-ea"/>
            </a:endParaRPr>
          </a:p>
          <a:p>
            <a:pPr>
              <a:defRPr/>
            </a:pPr>
            <a:r>
              <a:rPr lang="ja-JP" altLang="en-US" sz="1200" dirty="0">
                <a:latin typeface="+mn-ea"/>
                <a:ea typeface="+mn-ea"/>
              </a:rPr>
              <a:t>２．生徒一覧表の登録・更新</a:t>
            </a:r>
          </a:p>
        </p:txBody>
      </p:sp>
      <p:sp>
        <p:nvSpPr>
          <p:cNvPr id="43" name="Rectangle 49"/>
          <p:cNvSpPr>
            <a:spLocks noChangeArrowheads="1"/>
          </p:cNvSpPr>
          <p:nvPr/>
        </p:nvSpPr>
        <p:spPr bwMode="auto">
          <a:xfrm>
            <a:off x="4198938" y="6707188"/>
            <a:ext cx="2386012" cy="12604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ja-JP" altLang="en-US" sz="1200" dirty="0">
                <a:latin typeface="+mn-ea"/>
                <a:ea typeface="+mn-ea"/>
              </a:rPr>
              <a:t>１．個人活動場所一覧の作成</a:t>
            </a:r>
            <a:endParaRPr lang="en-US" altLang="ja-JP" sz="1200" dirty="0">
              <a:latin typeface="+mn-ea"/>
              <a:ea typeface="+mn-ea"/>
            </a:endParaRPr>
          </a:p>
          <a:p>
            <a:pPr>
              <a:defRPr/>
            </a:pPr>
            <a:r>
              <a:rPr lang="ja-JP" altLang="en-US" sz="1200" dirty="0">
                <a:latin typeface="+mn-ea"/>
                <a:ea typeface="+mn-ea"/>
              </a:rPr>
              <a:t>２．班長・班員一覧の作成</a:t>
            </a:r>
            <a:endParaRPr lang="en-US" altLang="ja-JP" sz="1200" dirty="0">
              <a:latin typeface="+mn-ea"/>
              <a:ea typeface="+mn-ea"/>
            </a:endParaRPr>
          </a:p>
          <a:p>
            <a:pPr>
              <a:defRPr/>
            </a:pPr>
            <a:r>
              <a:rPr lang="ja-JP" altLang="en-US" sz="1200" dirty="0">
                <a:latin typeface="+mn-ea"/>
                <a:ea typeface="+mn-ea"/>
              </a:rPr>
              <a:t>３．事業所別確認事項の作成</a:t>
            </a:r>
            <a:endParaRPr lang="en-US" altLang="ja-JP" sz="1200" dirty="0">
              <a:latin typeface="+mn-ea"/>
              <a:ea typeface="+mn-ea"/>
            </a:endParaRPr>
          </a:p>
          <a:p>
            <a:pPr>
              <a:defRPr/>
            </a:pPr>
            <a:r>
              <a:rPr lang="ja-JP" altLang="en-US" sz="1200" dirty="0">
                <a:latin typeface="+mn-ea"/>
                <a:ea typeface="+mn-ea"/>
              </a:rPr>
              <a:t>４．事業所別生徒名簿の作成</a:t>
            </a:r>
            <a:endParaRPr lang="en-US" altLang="ja-JP" sz="1200" dirty="0">
              <a:latin typeface="+mn-ea"/>
              <a:ea typeface="+mn-ea"/>
            </a:endParaRPr>
          </a:p>
          <a:p>
            <a:pPr>
              <a:defRPr/>
            </a:pPr>
            <a:r>
              <a:rPr lang="ja-JP" altLang="en-US" sz="1200" dirty="0">
                <a:latin typeface="+mn-ea"/>
                <a:ea typeface="+mn-ea"/>
              </a:rPr>
              <a:t>５．出席簿の作成</a:t>
            </a:r>
            <a:endParaRPr lang="en-US" altLang="ja-JP" sz="1200" dirty="0">
              <a:latin typeface="+mn-ea"/>
              <a:ea typeface="+mn-ea"/>
            </a:endParaRPr>
          </a:p>
          <a:p>
            <a:pPr>
              <a:defRPr/>
            </a:pPr>
            <a:r>
              <a:rPr lang="ja-JP" altLang="en-US" sz="1200" dirty="0">
                <a:latin typeface="+mn-ea"/>
                <a:ea typeface="+mn-ea"/>
              </a:rPr>
              <a:t>６．宛名ラベルの作成</a:t>
            </a:r>
          </a:p>
        </p:txBody>
      </p:sp>
      <p:sp>
        <p:nvSpPr>
          <p:cNvPr id="44" name="Rectangle 49"/>
          <p:cNvSpPr>
            <a:spLocks noChangeArrowheads="1"/>
          </p:cNvSpPr>
          <p:nvPr/>
        </p:nvSpPr>
        <p:spPr bwMode="auto">
          <a:xfrm>
            <a:off x="4165600" y="8324850"/>
            <a:ext cx="2384425" cy="56832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defRPr/>
            </a:pPr>
            <a:r>
              <a:rPr lang="ja-JP" altLang="en-US" sz="1200" dirty="0">
                <a:latin typeface="+mn-ea"/>
                <a:ea typeface="+mn-ea"/>
              </a:rPr>
              <a:t>１．活動報告書の作成</a:t>
            </a:r>
            <a:endParaRPr lang="en-US" altLang="ja-JP" sz="1200" dirty="0">
              <a:latin typeface="+mn-ea"/>
              <a:ea typeface="+mn-ea"/>
            </a:endParaRPr>
          </a:p>
          <a:p>
            <a:pPr>
              <a:defRPr/>
            </a:pPr>
            <a:r>
              <a:rPr lang="ja-JP" altLang="en-US" sz="1200" dirty="0">
                <a:latin typeface="+mn-ea"/>
                <a:ea typeface="+mn-ea"/>
              </a:rPr>
              <a:t>２．提出用ファイルの作成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0225" y="4214813"/>
            <a:ext cx="5761038" cy="44926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099"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100"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80" name="Rectangle 8"/>
          <p:cNvSpPr>
            <a:spLocks noChangeArrowheads="1"/>
          </p:cNvSpPr>
          <p:nvPr/>
        </p:nvSpPr>
        <p:spPr bwMode="auto">
          <a:xfrm>
            <a:off x="119063" y="3524250"/>
            <a:ext cx="6635750" cy="73818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dirty="0">
                <a:effectLst>
                  <a:outerShdw blurRad="38100" dist="38100" dir="2700000" algn="tl">
                    <a:srgbClr val="C0C0C0"/>
                  </a:outerShdw>
                </a:effectLst>
                <a:ea typeface="HGP創英角ｺﾞｼｯｸUB" pitchFamily="50" charset="-128"/>
              </a:rPr>
              <a:t>「メニュー」シートで、年度・設置者名・中学校名・学校電話番号を入力してください。</a:t>
            </a:r>
          </a:p>
          <a:p>
            <a:pPr>
              <a:defRPr/>
            </a:pPr>
            <a:r>
              <a:rPr lang="ja-JP" altLang="en-US" sz="1400" dirty="0">
                <a:effectLst>
                  <a:outerShdw blurRad="38100" dist="38100" dir="2700000" algn="tl">
                    <a:srgbClr val="C0C0C0"/>
                  </a:outerShdw>
                </a:effectLst>
                <a:ea typeface="HGP創英角ｺﾞｼｯｸUB" pitchFamily="50" charset="-128"/>
              </a:rPr>
              <a:t>資料等を自動的に作成するための基本情報となりますので、記入間違いがないように</a:t>
            </a:r>
          </a:p>
          <a:p>
            <a:pPr>
              <a:defRPr/>
            </a:pPr>
            <a:r>
              <a:rPr lang="ja-JP" altLang="en-US" sz="1400" dirty="0">
                <a:effectLst>
                  <a:outerShdw blurRad="38100" dist="38100" dir="2700000" algn="tl">
                    <a:srgbClr val="C0C0C0"/>
                  </a:outerShdw>
                </a:effectLst>
                <a:ea typeface="HGP創英角ｺﾞｼｯｸUB" pitchFamily="50" charset="-128"/>
              </a:rPr>
              <a:t>してください。</a:t>
            </a:r>
          </a:p>
        </p:txBody>
      </p:sp>
      <p:sp>
        <p:nvSpPr>
          <p:cNvPr id="3367" name="Rectangle 295"/>
          <p:cNvSpPr>
            <a:spLocks noChangeArrowheads="1"/>
          </p:cNvSpPr>
          <p:nvPr/>
        </p:nvSpPr>
        <p:spPr bwMode="auto">
          <a:xfrm>
            <a:off x="3132138" y="8667750"/>
            <a:ext cx="3481387" cy="3079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dirty="0">
                <a:effectLst>
                  <a:outerShdw blurRad="38100" dist="38100" dir="2700000" algn="tl">
                    <a:srgbClr val="C0C0C0"/>
                  </a:outerShdw>
                </a:effectLst>
                <a:ea typeface="HGP創英角ｺﾞｼｯｸUB" pitchFamily="50" charset="-128"/>
              </a:rPr>
              <a:t>「メニュー」シートでの初期設定は、以上です。</a:t>
            </a:r>
          </a:p>
        </p:txBody>
      </p:sp>
      <p:sp>
        <p:nvSpPr>
          <p:cNvPr id="4103" name="AutoShape 2"/>
          <p:cNvSpPr>
            <a:spLocks noChangeArrowheads="1"/>
          </p:cNvSpPr>
          <p:nvPr/>
        </p:nvSpPr>
        <p:spPr bwMode="auto">
          <a:xfrm>
            <a:off x="196850" y="3046413"/>
            <a:ext cx="6480175" cy="431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solidFill>
                  <a:schemeClr val="bg1"/>
                </a:solidFill>
                <a:latin typeface="HGP創英角ｺﾞｼｯｸUB" pitchFamily="50" charset="-128"/>
                <a:ea typeface="HGP創英角ｺﾞｼｯｸUB" pitchFamily="50" charset="-128"/>
              </a:rPr>
              <a:t>Ⅰ</a:t>
            </a:r>
            <a:r>
              <a:rPr lang="ja-JP" altLang="en-US" sz="2000">
                <a:solidFill>
                  <a:schemeClr val="bg1"/>
                </a:solidFill>
                <a:latin typeface="HGP創英角ｺﾞｼｯｸUB" pitchFamily="50" charset="-128"/>
                <a:ea typeface="HGP創英角ｺﾞｼｯｸUB" pitchFamily="50" charset="-128"/>
              </a:rPr>
              <a:t>　初期設定</a:t>
            </a:r>
          </a:p>
        </p:txBody>
      </p:sp>
      <p:sp>
        <p:nvSpPr>
          <p:cNvPr id="4104" name="AutoShape 2"/>
          <p:cNvSpPr>
            <a:spLocks noChangeArrowheads="1"/>
          </p:cNvSpPr>
          <p:nvPr/>
        </p:nvSpPr>
        <p:spPr bwMode="auto">
          <a:xfrm>
            <a:off x="260350" y="176213"/>
            <a:ext cx="6353175" cy="2703512"/>
          </a:xfrm>
          <a:prstGeom prst="roundRect">
            <a:avLst>
              <a:gd name="adj" fmla="val 6708"/>
            </a:avLst>
          </a:prstGeom>
          <a:solidFill>
            <a:srgbClr val="CCECFF"/>
          </a:solidFill>
          <a:ln w="9525">
            <a:solidFill>
              <a:schemeClr val="tx1"/>
            </a:solidFill>
            <a:round/>
            <a:headEnd/>
            <a:tailEnd/>
          </a:ln>
          <a:effectLst>
            <a:outerShdw dist="35921" dir="2700000" algn="ctr" rotWithShape="0">
              <a:schemeClr val="bg2"/>
            </a:outerShdw>
          </a:effec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27" name="Rectangle 39"/>
          <p:cNvSpPr>
            <a:spLocks noChangeArrowheads="1"/>
          </p:cNvSpPr>
          <p:nvPr/>
        </p:nvSpPr>
        <p:spPr bwMode="auto">
          <a:xfrm>
            <a:off x="473075" y="234950"/>
            <a:ext cx="5875338" cy="2586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defRPr/>
            </a:pPr>
            <a:r>
              <a:rPr lang="en-US" altLang="ja-JP" sz="1600" dirty="0">
                <a:effectLst>
                  <a:outerShdw blurRad="38100" dist="38100" dir="2700000" algn="tl">
                    <a:srgbClr val="C0C0C0"/>
                  </a:outerShdw>
                </a:effectLst>
                <a:latin typeface="HGP創英角ｺﾞｼｯｸUB" pitchFamily="50" charset="-128"/>
                <a:ea typeface="HGP創英角ｺﾞｼｯｸUB" pitchFamily="50" charset="-128"/>
              </a:rPr>
              <a:t>【</a:t>
            </a:r>
            <a:r>
              <a:rPr lang="ja-JP" altLang="en-US" sz="1600" dirty="0">
                <a:effectLst>
                  <a:outerShdw blurRad="38100" dist="38100" dir="2700000" algn="tl">
                    <a:srgbClr val="C0C0C0"/>
                  </a:outerShdw>
                </a:effectLst>
                <a:latin typeface="HGP創英角ｺﾞｼｯｸUB" pitchFamily="50" charset="-128"/>
                <a:ea typeface="HGP創英角ｺﾞｼｯｸUB" pitchFamily="50" charset="-128"/>
              </a:rPr>
              <a:t>トライやる・ウィーク事務データベース　利用上の注意</a:t>
            </a:r>
            <a:r>
              <a:rPr lang="en-US" altLang="ja-JP" sz="1600" dirty="0">
                <a:effectLst>
                  <a:outerShdw blurRad="38100" dist="38100" dir="2700000" algn="tl">
                    <a:srgbClr val="C0C0C0"/>
                  </a:outerShdw>
                </a:effectLst>
                <a:latin typeface="HGP創英角ｺﾞｼｯｸUB" pitchFamily="50" charset="-128"/>
                <a:ea typeface="HGP創英角ｺﾞｼｯｸUB" pitchFamily="50" charset="-128"/>
              </a:rPr>
              <a:t>】</a:t>
            </a:r>
          </a:p>
          <a:p>
            <a:pPr>
              <a:defRPr/>
            </a:pPr>
            <a:endParaRPr lang="en-US" altLang="ja-JP" sz="1600" dirty="0">
              <a:effectLst>
                <a:outerShdw blurRad="38100" dist="38100" dir="2700000" algn="tl">
                  <a:srgbClr val="C0C0C0"/>
                </a:outerShdw>
              </a:effectLst>
              <a:latin typeface="HGP創英角ｺﾞｼｯｸUB" pitchFamily="50" charset="-128"/>
              <a:ea typeface="HGP創英角ｺﾞｼｯｸUB"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　元のファイルには、</a:t>
            </a:r>
            <a:r>
              <a:rPr lang="en-US" altLang="ja-JP" sz="1300" dirty="0">
                <a:effectLst>
                  <a:outerShdw blurRad="38100" dist="38100" dir="2700000" algn="tl">
                    <a:srgbClr val="C0C0C0"/>
                  </a:outerShdw>
                </a:effectLst>
                <a:latin typeface="HG丸ｺﾞｼｯｸM-PRO" pitchFamily="50" charset="-128"/>
                <a:ea typeface="HG丸ｺﾞｼｯｸM-PRO" pitchFamily="50" charset="-128"/>
              </a:rPr>
              <a:t>Excel VBA</a:t>
            </a: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によるマクロが設定されています。下記の事項を守らない操作をされると、不具合の生じる原因となりますので、十分にご注意ください。</a:t>
            </a: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　</a:t>
            </a: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１．セル、行・列の位置を移動しないでください。</a:t>
            </a: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２．シート名の変更は、勝手にしないでください。</a:t>
            </a: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３．シートの追加・削除は、勝手にしないでください。</a:t>
            </a:r>
            <a:endParaRPr lang="en-US" altLang="ja-JP" sz="1300" dirty="0">
              <a:effectLst>
                <a:outerShdw blurRad="38100" dist="38100" dir="2700000" algn="tl">
                  <a:srgbClr val="C0C0C0"/>
                </a:outerShdw>
              </a:effectLst>
              <a:latin typeface="HG丸ｺﾞｼｯｸM-PRO" pitchFamily="50" charset="-128"/>
              <a:ea typeface="HG丸ｺﾞｼｯｸM-PRO" pitchFamily="50" charset="-128"/>
            </a:endParaRPr>
          </a:p>
          <a:p>
            <a:pPr>
              <a:defRPr/>
            </a:pP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４．他のファイルからデータをコピー＆ペーストされる場合には、</a:t>
            </a:r>
            <a:r>
              <a:rPr lang="en-US" altLang="ja-JP" sz="1300" dirty="0">
                <a:effectLst>
                  <a:outerShdw blurRad="38100" dist="38100" dir="2700000" algn="tl">
                    <a:srgbClr val="C0C0C0"/>
                  </a:outerShdw>
                </a:effectLst>
                <a:latin typeface="HG丸ｺﾞｼｯｸM-PRO" pitchFamily="50" charset="-128"/>
                <a:ea typeface="HG丸ｺﾞｼｯｸM-PRO" pitchFamily="50" charset="-128"/>
              </a:rPr>
              <a:t/>
            </a:r>
            <a:br>
              <a:rPr lang="en-US" altLang="ja-JP" sz="1300" dirty="0">
                <a:effectLst>
                  <a:outerShdw blurRad="38100" dist="38100" dir="2700000" algn="tl">
                    <a:srgbClr val="C0C0C0"/>
                  </a:outerShdw>
                </a:effectLst>
                <a:latin typeface="HG丸ｺﾞｼｯｸM-PRO" pitchFamily="50" charset="-128"/>
                <a:ea typeface="HG丸ｺﾞｼｯｸM-PRO" pitchFamily="50" charset="-128"/>
              </a:rPr>
            </a:br>
            <a:r>
              <a:rPr lang="ja-JP" altLang="en-US" sz="1300" dirty="0">
                <a:effectLst>
                  <a:outerShdw blurRad="38100" dist="38100" dir="2700000" algn="tl">
                    <a:srgbClr val="C0C0C0"/>
                  </a:outerShdw>
                </a:effectLst>
                <a:latin typeface="HG丸ｺﾞｼｯｸM-PRO" pitchFamily="50" charset="-128"/>
                <a:ea typeface="HG丸ｺﾞｼｯｸM-PRO" pitchFamily="50" charset="-128"/>
              </a:rPr>
              <a:t>　　［形式を選択して貼り付け］→［値］の方式でおこなってください。</a:t>
            </a:r>
          </a:p>
        </p:txBody>
      </p:sp>
      <p:sp>
        <p:nvSpPr>
          <p:cNvPr id="3" name="角丸四角形 2"/>
          <p:cNvSpPr/>
          <p:nvPr/>
        </p:nvSpPr>
        <p:spPr>
          <a:xfrm>
            <a:off x="1038225" y="4262438"/>
            <a:ext cx="571500" cy="3190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0" name="角丸四角形 29"/>
          <p:cNvSpPr/>
          <p:nvPr/>
        </p:nvSpPr>
        <p:spPr>
          <a:xfrm>
            <a:off x="1504950" y="4619625"/>
            <a:ext cx="2476500" cy="3143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31" name="角丸四角形 30"/>
          <p:cNvSpPr/>
          <p:nvPr/>
        </p:nvSpPr>
        <p:spPr>
          <a:xfrm>
            <a:off x="5067300" y="4614863"/>
            <a:ext cx="1285875" cy="3190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ChangeArrowheads="1"/>
          </p:cNvSpPr>
          <p:nvPr/>
        </p:nvSpPr>
        <p:spPr bwMode="auto">
          <a:xfrm>
            <a:off x="188913" y="655638"/>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5123" name="Line 3"/>
          <p:cNvSpPr>
            <a:spLocks noChangeShapeType="1"/>
          </p:cNvSpPr>
          <p:nvPr/>
        </p:nvSpPr>
        <p:spPr bwMode="auto">
          <a:xfrm>
            <a:off x="333375" y="655638"/>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24" name="Line 4"/>
          <p:cNvSpPr>
            <a:spLocks noChangeShapeType="1"/>
          </p:cNvSpPr>
          <p:nvPr/>
        </p:nvSpPr>
        <p:spPr bwMode="auto">
          <a:xfrm rot="-5400000">
            <a:off x="3429001" y="-2225675"/>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77" name="Text Box 5"/>
          <p:cNvSpPr txBox="1">
            <a:spLocks noChangeArrowheads="1"/>
          </p:cNvSpPr>
          <p:nvPr/>
        </p:nvSpPr>
        <p:spPr bwMode="auto">
          <a:xfrm>
            <a:off x="331788" y="661988"/>
            <a:ext cx="3967162"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Ⅱ</a:t>
            </a:r>
            <a:r>
              <a:rPr lang="ja-JP" altLang="en-US" b="1" dirty="0">
                <a:solidFill>
                  <a:schemeClr val="bg1"/>
                </a:solidFill>
                <a:effectLst>
                  <a:outerShdw blurRad="38100" dist="38100" dir="2700000" algn="tl">
                    <a:srgbClr val="C0C0C0"/>
                  </a:outerShdw>
                </a:effectLst>
                <a:ea typeface="HG丸ｺﾞｼｯｸM-PRO" pitchFamily="50" charset="-128"/>
              </a:rPr>
              <a:t>－１．受け入れ場所の登録・更新 </a:t>
            </a:r>
          </a:p>
        </p:txBody>
      </p:sp>
      <p:sp>
        <p:nvSpPr>
          <p:cNvPr id="3080" name="Rectangle 8"/>
          <p:cNvSpPr>
            <a:spLocks noChangeArrowheads="1"/>
          </p:cNvSpPr>
          <p:nvPr/>
        </p:nvSpPr>
        <p:spPr bwMode="auto">
          <a:xfrm>
            <a:off x="131763" y="1155700"/>
            <a:ext cx="6410325" cy="730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dirty="0">
                <a:effectLst>
                  <a:outerShdw blurRad="38100" dist="38100" dir="2700000" algn="tl">
                    <a:srgbClr val="C0C0C0"/>
                  </a:outerShdw>
                </a:effectLst>
                <a:ea typeface="HGP創英角ｺﾞｼｯｸUB" pitchFamily="50" charset="-128"/>
              </a:rPr>
              <a:t>「受け入れ場所」シート（青地白文字）で、受け入れ場所の情報を登録・更新します。</a:t>
            </a:r>
          </a:p>
          <a:p>
            <a:pPr>
              <a:defRPr/>
            </a:pPr>
            <a:r>
              <a:rPr lang="ja-JP" altLang="en-US" sz="1400" dirty="0">
                <a:effectLst>
                  <a:outerShdw blurRad="38100" dist="38100" dir="2700000" algn="tl">
                    <a:srgbClr val="C0C0C0"/>
                  </a:outerShdw>
                </a:effectLst>
                <a:ea typeface="HGP創英角ｺﾞｼｯｸUB" pitchFamily="50" charset="-128"/>
              </a:rPr>
              <a:t>資料等を自動的に作成するための基本情報となりますので、記入間違いがないように</a:t>
            </a:r>
          </a:p>
          <a:p>
            <a:pPr>
              <a:defRPr/>
            </a:pPr>
            <a:r>
              <a:rPr lang="ja-JP" altLang="en-US" sz="1400" dirty="0">
                <a:effectLst>
                  <a:outerShdw blurRad="38100" dist="38100" dir="2700000" algn="tl">
                    <a:srgbClr val="C0C0C0"/>
                  </a:outerShdw>
                </a:effectLst>
                <a:ea typeface="HGP創英角ｺﾞｼｯｸUB" pitchFamily="50" charset="-128"/>
              </a:rPr>
              <a:t>してください。</a:t>
            </a:r>
          </a:p>
        </p:txBody>
      </p:sp>
      <p:sp>
        <p:nvSpPr>
          <p:cNvPr id="3140" name="Rectangle 68"/>
          <p:cNvSpPr>
            <a:spLocks noChangeArrowheads="1"/>
          </p:cNvSpPr>
          <p:nvPr/>
        </p:nvSpPr>
        <p:spPr bwMode="auto">
          <a:xfrm>
            <a:off x="119063" y="1954213"/>
            <a:ext cx="6423025" cy="4667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事業所名・電話番号・郵便番号・住所・活動内容・指導ボランティア名・定員を直接入力してください。</a:t>
            </a:r>
          </a:p>
        </p:txBody>
      </p:sp>
      <p:sp>
        <p:nvSpPr>
          <p:cNvPr id="5128" name="AutoShape 69"/>
          <p:cNvSpPr>
            <a:spLocks/>
          </p:cNvSpPr>
          <p:nvPr/>
        </p:nvSpPr>
        <p:spPr bwMode="auto">
          <a:xfrm rot="-5400000">
            <a:off x="4195763" y="4262438"/>
            <a:ext cx="200025" cy="3590925"/>
          </a:xfrm>
          <a:prstGeom prst="rightBrace">
            <a:avLst>
              <a:gd name="adj1" fmla="val 58678"/>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142" name="Rectangle 70"/>
          <p:cNvSpPr>
            <a:spLocks noChangeArrowheads="1"/>
          </p:cNvSpPr>
          <p:nvPr/>
        </p:nvSpPr>
        <p:spPr bwMode="auto">
          <a:xfrm>
            <a:off x="119063" y="2517775"/>
            <a:ext cx="6423025" cy="4667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②</a:t>
            </a:r>
            <a:r>
              <a:rPr lang="ja-JP" altLang="en-US" sz="1200" dirty="0">
                <a:effectLst>
                  <a:outerShdw blurRad="38100" dist="38100" dir="2700000" algn="tl">
                    <a:srgbClr val="C0C0C0"/>
                  </a:outerShdw>
                </a:effectLst>
                <a:ea typeface="HG丸ｺﾞｼｯｸM-PRO" pitchFamily="50" charset="-128"/>
              </a:rPr>
              <a:t>事業所の活動分野名・分類を選びます。</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セルをクリックすると、プルダウンリスト（▼）が出ますので、当てはまるものを選んでください。</a:t>
            </a:r>
          </a:p>
        </p:txBody>
      </p:sp>
      <p:pic>
        <p:nvPicPr>
          <p:cNvPr id="5130" name="Picture 7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900" y="6218238"/>
            <a:ext cx="6518275" cy="152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44" name="Rectangle 72"/>
          <p:cNvSpPr>
            <a:spLocks noChangeArrowheads="1"/>
          </p:cNvSpPr>
          <p:nvPr/>
        </p:nvSpPr>
        <p:spPr bwMode="auto">
          <a:xfrm>
            <a:off x="4121150" y="56943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①</a:t>
            </a:r>
          </a:p>
        </p:txBody>
      </p:sp>
      <p:sp>
        <p:nvSpPr>
          <p:cNvPr id="5132" name="AutoShape 73"/>
          <p:cNvSpPr>
            <a:spLocks/>
          </p:cNvSpPr>
          <p:nvPr/>
        </p:nvSpPr>
        <p:spPr bwMode="auto">
          <a:xfrm rot="-5400000">
            <a:off x="1485900" y="5476876"/>
            <a:ext cx="200025" cy="1143000"/>
          </a:xfrm>
          <a:prstGeom prst="rightBrace">
            <a:avLst>
              <a:gd name="adj1" fmla="val 4761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146" name="Rectangle 74"/>
          <p:cNvSpPr>
            <a:spLocks noChangeArrowheads="1"/>
          </p:cNvSpPr>
          <p:nvPr/>
        </p:nvSpPr>
        <p:spPr bwMode="auto">
          <a:xfrm>
            <a:off x="1416050" y="56943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p>
        </p:txBody>
      </p:sp>
      <p:sp>
        <p:nvSpPr>
          <p:cNvPr id="5134" name="AutoShape 75"/>
          <p:cNvSpPr>
            <a:spLocks/>
          </p:cNvSpPr>
          <p:nvPr/>
        </p:nvSpPr>
        <p:spPr bwMode="auto">
          <a:xfrm rot="-5400000">
            <a:off x="523876" y="5648325"/>
            <a:ext cx="190500" cy="771525"/>
          </a:xfrm>
          <a:prstGeom prst="rightBrace">
            <a:avLst>
              <a:gd name="adj1" fmla="val 33750"/>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148" name="Rectangle 76"/>
          <p:cNvSpPr>
            <a:spLocks noChangeArrowheads="1"/>
          </p:cNvSpPr>
          <p:nvPr/>
        </p:nvSpPr>
        <p:spPr bwMode="auto">
          <a:xfrm>
            <a:off x="444500" y="56943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③</a:t>
            </a:r>
          </a:p>
        </p:txBody>
      </p:sp>
      <p:sp>
        <p:nvSpPr>
          <p:cNvPr id="3149" name="Rectangle 77"/>
          <p:cNvSpPr>
            <a:spLocks noChangeArrowheads="1"/>
          </p:cNvSpPr>
          <p:nvPr/>
        </p:nvSpPr>
        <p:spPr bwMode="auto">
          <a:xfrm>
            <a:off x="119063" y="3082925"/>
            <a:ext cx="6423025" cy="1200150"/>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③</a:t>
            </a:r>
            <a:r>
              <a:rPr lang="ja-JP" altLang="en-US" sz="1200" dirty="0">
                <a:effectLst>
                  <a:outerShdw blurRad="38100" dist="38100" dir="2700000" algn="tl">
                    <a:srgbClr val="C0C0C0"/>
                  </a:outerShdw>
                </a:effectLst>
                <a:ea typeface="HG丸ｺﾞｼｯｸM-PRO" pitchFamily="50" charset="-128"/>
              </a:rPr>
              <a:t>今年度受け入れていただける事業所を選んでください。</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セルをクリックすると、プルダウンリスト（▼）が出ます。</a:t>
            </a:r>
          </a:p>
          <a:p>
            <a:pPr>
              <a:defRPr/>
            </a:pPr>
            <a:r>
              <a:rPr lang="ja-JP" altLang="en-US" sz="1200" dirty="0">
                <a:effectLst>
                  <a:outerShdw blurRad="38100" dist="38100" dir="2700000" algn="tl">
                    <a:srgbClr val="C0C0C0"/>
                  </a:outerShdw>
                </a:effectLst>
                <a:ea typeface="HG丸ｺﾞｼｯｸM-PRO" pitchFamily="50" charset="-128"/>
              </a:rPr>
              <a:t>　今年度は受けていただけない事業所については、来年度以降受けていただける可能性もあるので、削除せずに「今期」の「○」を直接消してください。同様に、今年度初めて受け入れていただける「新規」の事業所・「校区外」の事業所も該当するものがあれば選んでください。</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セルをクリックすると、プルダウンリスト（▼）が出ます。</a:t>
            </a:r>
          </a:p>
        </p:txBody>
      </p:sp>
      <p:sp>
        <p:nvSpPr>
          <p:cNvPr id="3361" name="Rectangle 289"/>
          <p:cNvSpPr>
            <a:spLocks noChangeArrowheads="1"/>
          </p:cNvSpPr>
          <p:nvPr/>
        </p:nvSpPr>
        <p:spPr bwMode="auto">
          <a:xfrm>
            <a:off x="119063" y="4381500"/>
            <a:ext cx="6423025" cy="461963"/>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④</a:t>
            </a:r>
            <a:r>
              <a:rPr lang="ja-JP" altLang="en-US" sz="1200" dirty="0">
                <a:effectLst>
                  <a:outerShdw blurRad="38100" dist="38100" dir="2700000" algn="tl">
                    <a:srgbClr val="C0C0C0"/>
                  </a:outerShdw>
                </a:effectLst>
                <a:ea typeface="HG丸ｺﾞｼｯｸM-PRO" pitchFamily="50" charset="-128"/>
              </a:rPr>
              <a:t>シートの右側に下表「④」の枠があります。今年度の受け入れ場所への対応を担当される教諭名（略名、フルネーム）を入力してください。</a:t>
            </a:r>
          </a:p>
        </p:txBody>
      </p:sp>
      <p:sp>
        <p:nvSpPr>
          <p:cNvPr id="3363" name="Rectangle 291"/>
          <p:cNvSpPr>
            <a:spLocks noChangeArrowheads="1"/>
          </p:cNvSpPr>
          <p:nvPr/>
        </p:nvSpPr>
        <p:spPr bwMode="auto">
          <a:xfrm>
            <a:off x="1430338" y="8294688"/>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④</a:t>
            </a:r>
          </a:p>
        </p:txBody>
      </p:sp>
      <p:sp>
        <p:nvSpPr>
          <p:cNvPr id="3364" name="Rectangle 292"/>
          <p:cNvSpPr>
            <a:spLocks noChangeArrowheads="1"/>
          </p:cNvSpPr>
          <p:nvPr/>
        </p:nvSpPr>
        <p:spPr bwMode="auto">
          <a:xfrm>
            <a:off x="119063" y="4941888"/>
            <a:ext cx="6423025" cy="649287"/>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⑤</a:t>
            </a:r>
            <a:r>
              <a:rPr lang="ja-JP" altLang="en-US" sz="1200" dirty="0">
                <a:effectLst>
                  <a:outerShdw blurRad="38100" dist="38100" dir="2700000" algn="tl">
                    <a:srgbClr val="C0C0C0"/>
                  </a:outerShdw>
                </a:effectLst>
                <a:ea typeface="HG丸ｺﾞｼｯｸM-PRO" pitchFamily="50" charset="-128"/>
              </a:rPr>
              <a:t>各受け入れ場所の定員に対して、最終的に確定した生徒の人数を直接記入してください。</a:t>
            </a:r>
          </a:p>
          <a:p>
            <a:pPr>
              <a:defRPr/>
            </a:pPr>
            <a:r>
              <a:rPr lang="ja-JP" altLang="en-US" sz="1200" dirty="0">
                <a:effectLst>
                  <a:outerShdw blurRad="38100" dist="38100" dir="2700000" algn="tl">
                    <a:srgbClr val="C0C0C0"/>
                  </a:outerShdw>
                </a:effectLst>
                <a:ea typeface="HG丸ｺﾞｼｯｸM-PRO" pitchFamily="50" charset="-128"/>
              </a:rPr>
              <a:t>　また、各受け入れ先の対応担当の教諭を選んでください。 </a:t>
            </a:r>
            <a:r>
              <a:rPr lang="en-US" altLang="ja-JP" sz="1200" dirty="0">
                <a:effectLst>
                  <a:outerShdw blurRad="38100" dist="38100" dir="2700000" algn="tl">
                    <a:srgbClr val="C0C0C0"/>
                  </a:outerShdw>
                </a:effectLst>
                <a:ea typeface="HG丸ｺﾞｼｯｸM-PRO" pitchFamily="50" charset="-128"/>
              </a:rPr>
              <a:t>※</a:t>
            </a:r>
            <a:r>
              <a:rPr lang="ja-JP" altLang="en-US" sz="1200" dirty="0">
                <a:effectLst>
                  <a:outerShdw blurRad="38100" dist="38100" dir="2700000" algn="tl">
                    <a:srgbClr val="C0C0C0"/>
                  </a:outerShdw>
                </a:effectLst>
                <a:ea typeface="HG丸ｺﾞｼｯｸM-PRO" pitchFamily="50" charset="-128"/>
              </a:rPr>
              <a:t>セルをクリックすると、プルダウンリスト（▼）が出ます。</a:t>
            </a:r>
          </a:p>
        </p:txBody>
      </p:sp>
      <p:sp>
        <p:nvSpPr>
          <p:cNvPr id="3366" name="Rectangle 294"/>
          <p:cNvSpPr>
            <a:spLocks noChangeArrowheads="1"/>
          </p:cNvSpPr>
          <p:nvPr/>
        </p:nvSpPr>
        <p:spPr bwMode="auto">
          <a:xfrm>
            <a:off x="6292850" y="56943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⑤</a:t>
            </a:r>
          </a:p>
        </p:txBody>
      </p:sp>
      <p:sp>
        <p:nvSpPr>
          <p:cNvPr id="3367" name="Rectangle 295"/>
          <p:cNvSpPr>
            <a:spLocks noChangeArrowheads="1"/>
          </p:cNvSpPr>
          <p:nvPr/>
        </p:nvSpPr>
        <p:spPr bwMode="auto">
          <a:xfrm>
            <a:off x="2506663" y="8667750"/>
            <a:ext cx="4351337"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「受け入れ場所」シート（青地白文字）の更新は以上です。</a:t>
            </a:r>
          </a:p>
        </p:txBody>
      </p:sp>
      <p:sp>
        <p:nvSpPr>
          <p:cNvPr id="5142" name="AutoShape 296"/>
          <p:cNvSpPr>
            <a:spLocks/>
          </p:cNvSpPr>
          <p:nvPr/>
        </p:nvSpPr>
        <p:spPr bwMode="auto">
          <a:xfrm rot="-5400000">
            <a:off x="6348413" y="5805488"/>
            <a:ext cx="190500" cy="476250"/>
          </a:xfrm>
          <a:prstGeom prst="rightBrace">
            <a:avLst>
              <a:gd name="adj1" fmla="val 2083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3369" name="Rectangle 297"/>
          <p:cNvSpPr>
            <a:spLocks noChangeArrowheads="1"/>
          </p:cNvSpPr>
          <p:nvPr/>
        </p:nvSpPr>
        <p:spPr bwMode="auto">
          <a:xfrm>
            <a:off x="2168525" y="7770813"/>
            <a:ext cx="4470400" cy="396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000">
                <a:effectLst>
                  <a:outerShdw blurRad="38100" dist="38100" dir="2700000" algn="tl">
                    <a:srgbClr val="C0C0C0"/>
                  </a:outerShdw>
                </a:effectLst>
                <a:ea typeface="HG丸ｺﾞｼｯｸM-PRO" pitchFamily="50" charset="-128"/>
              </a:rPr>
              <a:t>↑</a:t>
            </a:r>
            <a:r>
              <a:rPr lang="ja-JP" altLang="en-US" sz="1000">
                <a:effectLst>
                  <a:outerShdw blurRad="38100" dist="38100" dir="2700000" algn="tl">
                    <a:srgbClr val="C0C0C0"/>
                  </a:outerShdw>
                </a:effectLst>
                <a:ea typeface="HG丸ｺﾞｼｯｸM-PRO" pitchFamily="50" charset="-128"/>
              </a:rPr>
              <a:t>受け入れ場所の総登録数（今期受け入れ無しの所も含む）を</a:t>
            </a:r>
          </a:p>
          <a:p>
            <a:pPr>
              <a:defRPr/>
            </a:pPr>
            <a:r>
              <a:rPr lang="ja-JP" altLang="en-US" sz="1000">
                <a:effectLst>
                  <a:outerShdw blurRad="38100" dist="38100" dir="2700000" algn="tl">
                    <a:srgbClr val="C0C0C0"/>
                  </a:outerShdw>
                </a:effectLst>
                <a:ea typeface="HG丸ｺﾞｼｯｸM-PRO" pitchFamily="50" charset="-128"/>
              </a:rPr>
              <a:t>　把握するための通し番号です。</a:t>
            </a:r>
          </a:p>
        </p:txBody>
      </p:sp>
      <p:graphicFrame>
        <p:nvGraphicFramePr>
          <p:cNvPr id="5144" name="Object 299"/>
          <p:cNvGraphicFramePr>
            <a:graphicFrameLocks noChangeAspect="1"/>
          </p:cNvGraphicFramePr>
          <p:nvPr/>
        </p:nvGraphicFramePr>
        <p:xfrm>
          <a:off x="230188" y="7818438"/>
          <a:ext cx="1233487" cy="1265237"/>
        </p:xfrm>
        <a:graphic>
          <a:graphicData uri="http://schemas.openxmlformats.org/presentationml/2006/ole">
            <mc:AlternateContent xmlns:mc="http://schemas.openxmlformats.org/markup-compatibility/2006">
              <mc:Choice xmlns:v="urn:schemas-microsoft-com:vml" Requires="v">
                <p:oleObj spid="_x0000_s5146" name="ワークシート" r:id="rId4" imgW="1860902" imgH="1906444" progId="Excel.Sheet.8">
                  <p:embed/>
                </p:oleObj>
              </mc:Choice>
              <mc:Fallback>
                <p:oleObj name="ワークシート" r:id="rId4" imgW="1860902" imgH="1906444" progId="Excel.Sheet.8">
                  <p:embed/>
                  <p:pic>
                    <p:nvPicPr>
                      <p:cNvPr id="0" name="Object 29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188" y="7818438"/>
                        <a:ext cx="1233487" cy="126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45" name="AutoShape 2"/>
          <p:cNvSpPr>
            <a:spLocks noChangeArrowheads="1"/>
          </p:cNvSpPr>
          <p:nvPr/>
        </p:nvSpPr>
        <p:spPr bwMode="auto">
          <a:xfrm>
            <a:off x="182563" y="122238"/>
            <a:ext cx="6480175" cy="431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solidFill>
                  <a:schemeClr val="bg1"/>
                </a:solidFill>
                <a:latin typeface="HGP創英角ｺﾞｼｯｸUB" pitchFamily="50" charset="-128"/>
                <a:ea typeface="HGP創英角ｺﾞｼｯｸUB" pitchFamily="50" charset="-128"/>
              </a:rPr>
              <a:t>Ⅱ</a:t>
            </a:r>
            <a:r>
              <a:rPr lang="ja-JP" altLang="en-US" sz="2000">
                <a:solidFill>
                  <a:schemeClr val="bg1"/>
                </a:solidFill>
                <a:latin typeface="HGP創英角ｺﾞｼｯｸUB" pitchFamily="50" charset="-128"/>
                <a:ea typeface="HGP創英角ｺﾞｼｯｸUB" pitchFamily="50" charset="-128"/>
              </a:rPr>
              <a:t>　マスター情報の登録・更新</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6147"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8"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2293" name="Text Box 5"/>
          <p:cNvSpPr txBox="1">
            <a:spLocks noChangeArrowheads="1"/>
          </p:cNvSpPr>
          <p:nvPr/>
        </p:nvSpPr>
        <p:spPr bwMode="auto">
          <a:xfrm>
            <a:off x="331788" y="182563"/>
            <a:ext cx="3735387" cy="369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Ⅱ</a:t>
            </a:r>
            <a:r>
              <a:rPr lang="ja-JP" altLang="en-US" b="1" dirty="0">
                <a:solidFill>
                  <a:schemeClr val="bg1"/>
                </a:solidFill>
                <a:effectLst>
                  <a:outerShdw blurRad="38100" dist="38100" dir="2700000" algn="tl">
                    <a:srgbClr val="C0C0C0"/>
                  </a:outerShdw>
                </a:effectLst>
                <a:ea typeface="HG丸ｺﾞｼｯｸM-PRO" pitchFamily="50" charset="-128"/>
              </a:rPr>
              <a:t>－２．生徒一覧表の登録・更新 </a:t>
            </a:r>
          </a:p>
        </p:txBody>
      </p:sp>
      <p:sp>
        <p:nvSpPr>
          <p:cNvPr id="12294" name="Rectangle 6"/>
          <p:cNvSpPr>
            <a:spLocks noChangeArrowheads="1"/>
          </p:cNvSpPr>
          <p:nvPr/>
        </p:nvSpPr>
        <p:spPr bwMode="auto">
          <a:xfrm>
            <a:off x="131763" y="676275"/>
            <a:ext cx="6410325" cy="7302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a:effectLst>
                  <a:outerShdw blurRad="38100" dist="38100" dir="2700000" algn="tl">
                    <a:srgbClr val="C0C0C0"/>
                  </a:outerShdw>
                </a:effectLst>
                <a:ea typeface="HGP創英角ｺﾞｼｯｸUB" pitchFamily="50" charset="-128"/>
              </a:rPr>
              <a:t>「生徒一覧表」シート（青地白文字）で、生徒情報の更新を行います。</a:t>
            </a:r>
          </a:p>
          <a:p>
            <a:pPr>
              <a:defRPr/>
            </a:pPr>
            <a:r>
              <a:rPr lang="ja-JP" altLang="en-US" sz="1400">
                <a:effectLst>
                  <a:outerShdw blurRad="38100" dist="38100" dir="2700000" algn="tl">
                    <a:srgbClr val="C0C0C0"/>
                  </a:outerShdw>
                </a:effectLst>
                <a:ea typeface="HGP創英角ｺﾞｼｯｸUB" pitchFamily="50" charset="-128"/>
              </a:rPr>
              <a:t>資料等を自動的に作成するための基本情報となりますので、記入間違いがないように</a:t>
            </a:r>
          </a:p>
          <a:p>
            <a:pPr>
              <a:defRPr/>
            </a:pPr>
            <a:r>
              <a:rPr lang="ja-JP" altLang="en-US" sz="1400">
                <a:effectLst>
                  <a:outerShdw blurRad="38100" dist="38100" dir="2700000" algn="tl">
                    <a:srgbClr val="C0C0C0"/>
                  </a:outerShdw>
                </a:effectLst>
                <a:ea typeface="HGP創英角ｺﾞｼｯｸUB" pitchFamily="50" charset="-128"/>
              </a:rPr>
              <a:t>してください。</a:t>
            </a:r>
          </a:p>
        </p:txBody>
      </p:sp>
      <p:sp>
        <p:nvSpPr>
          <p:cNvPr id="12295" name="Rectangle 7"/>
          <p:cNvSpPr>
            <a:spLocks noChangeArrowheads="1"/>
          </p:cNvSpPr>
          <p:nvPr/>
        </p:nvSpPr>
        <p:spPr bwMode="auto">
          <a:xfrm>
            <a:off x="150813" y="1779588"/>
            <a:ext cx="6423025" cy="649287"/>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①</a:t>
            </a:r>
            <a:r>
              <a:rPr lang="ja-JP" altLang="en-US" sz="1200">
                <a:effectLst>
                  <a:outerShdw blurRad="38100" dist="38100" dir="2700000" algn="tl">
                    <a:srgbClr val="C0C0C0"/>
                  </a:outerShdw>
                </a:effectLst>
                <a:ea typeface="HG丸ｺﾞｼｯｸM-PRO" pitchFamily="50" charset="-128"/>
              </a:rPr>
              <a:t>トライやる・ウィークに参加する生徒の「組」・「生徒名」・「ふりがな」・</a:t>
            </a:r>
          </a:p>
          <a:p>
            <a:pPr>
              <a:defRPr/>
            </a:pPr>
            <a:r>
              <a:rPr lang="ja-JP" altLang="en-US" sz="1200">
                <a:effectLst>
                  <a:outerShdw blurRad="38100" dist="38100" dir="2700000" algn="tl">
                    <a:srgbClr val="C0C0C0"/>
                  </a:outerShdw>
                </a:effectLst>
                <a:ea typeface="HG丸ｺﾞｼｯｸM-PRO" pitchFamily="50" charset="-128"/>
              </a:rPr>
              <a:t>「性別」・「保護者名」・「地区名」・「電話番号」を記入します。</a:t>
            </a:r>
          </a:p>
          <a:p>
            <a:pPr>
              <a:defRPr/>
            </a:pPr>
            <a:r>
              <a:rPr lang="ja-JP" altLang="en-US" sz="1200">
                <a:effectLst>
                  <a:outerShdw blurRad="38100" dist="38100" dir="2700000" algn="tl">
                    <a:srgbClr val="C0C0C0"/>
                  </a:outerShdw>
                </a:effectLst>
                <a:ea typeface="HG丸ｺﾞｼｯｸM-PRO" pitchFamily="50" charset="-128"/>
              </a:rPr>
              <a:t>（２学年の名簿の電子データを一度にコピー＆ペーストされると便利です）</a:t>
            </a:r>
          </a:p>
        </p:txBody>
      </p:sp>
      <p:sp>
        <p:nvSpPr>
          <p:cNvPr id="6152" name="AutoShape 8"/>
          <p:cNvSpPr>
            <a:spLocks/>
          </p:cNvSpPr>
          <p:nvPr/>
        </p:nvSpPr>
        <p:spPr bwMode="auto">
          <a:xfrm rot="-5400000">
            <a:off x="1881188" y="2322513"/>
            <a:ext cx="133350" cy="3276600"/>
          </a:xfrm>
          <a:prstGeom prst="rightBrace">
            <a:avLst>
              <a:gd name="adj1" fmla="val 8031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2299" name="Rectangle 11"/>
          <p:cNvSpPr>
            <a:spLocks noChangeArrowheads="1"/>
          </p:cNvSpPr>
          <p:nvPr/>
        </p:nvSpPr>
        <p:spPr bwMode="auto">
          <a:xfrm>
            <a:off x="1778000" y="3582988"/>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①</a:t>
            </a:r>
          </a:p>
        </p:txBody>
      </p:sp>
      <p:sp>
        <p:nvSpPr>
          <p:cNvPr id="12304" name="Rectangle 16"/>
          <p:cNvSpPr>
            <a:spLocks noChangeArrowheads="1"/>
          </p:cNvSpPr>
          <p:nvPr/>
        </p:nvSpPr>
        <p:spPr bwMode="auto">
          <a:xfrm>
            <a:off x="150813" y="2684463"/>
            <a:ext cx="6423025" cy="649287"/>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②</a:t>
            </a:r>
            <a:r>
              <a:rPr lang="ja-JP" altLang="en-US" sz="1200" dirty="0">
                <a:effectLst>
                  <a:outerShdw blurRad="38100" dist="38100" dir="2700000" algn="tl">
                    <a:srgbClr val="C0C0C0"/>
                  </a:outerShdw>
                </a:effectLst>
                <a:ea typeface="HG丸ｺﾞｼｯｸM-PRO" pitchFamily="50" charset="-128"/>
              </a:rPr>
              <a:t>黄色の枠に、各生徒が希望する活動場所の番号を入力します。入力する番号は右側の事業所名に付いている番号を対照して記入してください。番号を入力すると、自動的に活動場所が表示されます。</a:t>
            </a:r>
          </a:p>
        </p:txBody>
      </p:sp>
      <p:sp>
        <p:nvSpPr>
          <p:cNvPr id="12309" name="Rectangle 21"/>
          <p:cNvSpPr>
            <a:spLocks noChangeArrowheads="1"/>
          </p:cNvSpPr>
          <p:nvPr/>
        </p:nvSpPr>
        <p:spPr bwMode="auto">
          <a:xfrm>
            <a:off x="4978400" y="3582988"/>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p>
        </p:txBody>
      </p:sp>
      <p:sp>
        <p:nvSpPr>
          <p:cNvPr id="12310" name="Rectangle 22"/>
          <p:cNvSpPr>
            <a:spLocks noChangeArrowheads="1"/>
          </p:cNvSpPr>
          <p:nvPr/>
        </p:nvSpPr>
        <p:spPr bwMode="auto">
          <a:xfrm>
            <a:off x="2506663" y="8642350"/>
            <a:ext cx="420687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dirty="0">
                <a:effectLst>
                  <a:outerShdw blurRad="38100" dist="38100" dir="2700000" algn="tl">
                    <a:srgbClr val="C0C0C0"/>
                  </a:outerShdw>
                </a:effectLst>
                <a:ea typeface="HGP創英角ｺﾞｼｯｸUB" pitchFamily="50" charset="-128"/>
              </a:rPr>
              <a:t>「生徒一覧表」シート（青地白文字）の更新は以上です。</a:t>
            </a:r>
          </a:p>
        </p:txBody>
      </p:sp>
      <p:sp>
        <p:nvSpPr>
          <p:cNvPr id="6157" name="AutoShape 26"/>
          <p:cNvSpPr>
            <a:spLocks/>
          </p:cNvSpPr>
          <p:nvPr/>
        </p:nvSpPr>
        <p:spPr bwMode="auto">
          <a:xfrm rot="-5400000">
            <a:off x="5076826" y="2470150"/>
            <a:ext cx="152400" cy="3000375"/>
          </a:xfrm>
          <a:prstGeom prst="rightBrace">
            <a:avLst>
              <a:gd name="adj1" fmla="val 6434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graphicFrame>
        <p:nvGraphicFramePr>
          <p:cNvPr id="6158" name="Object 29"/>
          <p:cNvGraphicFramePr>
            <a:graphicFrameLocks noChangeAspect="1"/>
          </p:cNvGraphicFramePr>
          <p:nvPr/>
        </p:nvGraphicFramePr>
        <p:xfrm>
          <a:off x="336550" y="4110038"/>
          <a:ext cx="6334125" cy="2481262"/>
        </p:xfrm>
        <a:graphic>
          <a:graphicData uri="http://schemas.openxmlformats.org/presentationml/2006/ole">
            <mc:AlternateContent xmlns:mc="http://schemas.openxmlformats.org/markup-compatibility/2006">
              <mc:Choice xmlns:v="urn:schemas-microsoft-com:vml" Requires="v">
                <p:oleObj spid="_x0000_s6159" name="ワークシート" r:id="rId3" imgW="8874350" imgH="3474765" progId="Excel.Sheet.8">
                  <p:embed/>
                </p:oleObj>
              </mc:Choice>
              <mc:Fallback>
                <p:oleObj name="ワークシート" r:id="rId3" imgW="8874350" imgH="3474765" progId="Excel.Sheet.8">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550" y="4110038"/>
                        <a:ext cx="6334125" cy="248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2544763"/>
            <a:ext cx="5038725" cy="39322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7171" name="AutoShape 2"/>
          <p:cNvSpPr>
            <a:spLocks noChangeArrowheads="1"/>
          </p:cNvSpPr>
          <p:nvPr/>
        </p:nvSpPr>
        <p:spPr bwMode="auto">
          <a:xfrm>
            <a:off x="188913" y="681038"/>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7172" name="Line 3"/>
          <p:cNvSpPr>
            <a:spLocks noChangeShapeType="1"/>
          </p:cNvSpPr>
          <p:nvPr/>
        </p:nvSpPr>
        <p:spPr bwMode="auto">
          <a:xfrm>
            <a:off x="333375" y="681038"/>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73" name="Line 4"/>
          <p:cNvSpPr>
            <a:spLocks noChangeShapeType="1"/>
          </p:cNvSpPr>
          <p:nvPr/>
        </p:nvSpPr>
        <p:spPr bwMode="auto">
          <a:xfrm rot="-5400000">
            <a:off x="3429001" y="-2200275"/>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269" name="Text Box 5"/>
          <p:cNvSpPr txBox="1">
            <a:spLocks noChangeArrowheads="1"/>
          </p:cNvSpPr>
          <p:nvPr/>
        </p:nvSpPr>
        <p:spPr bwMode="auto">
          <a:xfrm>
            <a:off x="331788" y="673100"/>
            <a:ext cx="36718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－１．個人活動場所一覧の作成</a:t>
            </a:r>
          </a:p>
        </p:txBody>
      </p:sp>
      <p:sp>
        <p:nvSpPr>
          <p:cNvPr id="11270" name="Rectangle 6"/>
          <p:cNvSpPr>
            <a:spLocks noChangeArrowheads="1"/>
          </p:cNvSpPr>
          <p:nvPr/>
        </p:nvSpPr>
        <p:spPr bwMode="auto">
          <a:xfrm>
            <a:off x="131763" y="1152525"/>
            <a:ext cx="55562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dirty="0">
                <a:effectLst>
                  <a:outerShdw blurRad="38100" dist="38100" dir="2700000" algn="tl">
                    <a:srgbClr val="C0C0C0"/>
                  </a:outerShdw>
                </a:effectLst>
                <a:ea typeface="HGP創英角ｺﾞｼｯｸUB" pitchFamily="50" charset="-128"/>
              </a:rPr>
              <a:t>「１．受け入れ場所情報の更新」　「２．生徒情報の更新」が終わった上で、</a:t>
            </a:r>
          </a:p>
          <a:p>
            <a:pPr>
              <a:defRPr/>
            </a:pPr>
            <a:r>
              <a:rPr lang="ja-JP" altLang="en-US" sz="1400" dirty="0">
                <a:effectLst>
                  <a:outerShdw blurRad="38100" dist="38100" dir="2700000" algn="tl">
                    <a:srgbClr val="C0C0C0"/>
                  </a:outerShdw>
                </a:effectLst>
                <a:ea typeface="HGP創英角ｺﾞｼｯｸUB" pitchFamily="50" charset="-128"/>
              </a:rPr>
              <a:t>「個人活動場所一覧」を作成することができます。</a:t>
            </a:r>
          </a:p>
        </p:txBody>
      </p:sp>
      <p:sp>
        <p:nvSpPr>
          <p:cNvPr id="11290" name="Rectangle 26"/>
          <p:cNvSpPr>
            <a:spLocks noChangeArrowheads="1"/>
          </p:cNvSpPr>
          <p:nvPr/>
        </p:nvSpPr>
        <p:spPr bwMode="auto">
          <a:xfrm>
            <a:off x="150813" y="1800225"/>
            <a:ext cx="6423025" cy="64928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「メニュー」シート（緑地白文字）の「個人活動場所一覧の作成」ボタンをクリックしてください。受け入れ場所と生徒名などが入った一覧表を自動で作成します。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（「個人活動場所一覧」シートに出力）。</a:t>
            </a:r>
          </a:p>
        </p:txBody>
      </p:sp>
      <p:sp>
        <p:nvSpPr>
          <p:cNvPr id="7177" name="Oval 27"/>
          <p:cNvSpPr>
            <a:spLocks noChangeArrowheads="1"/>
          </p:cNvSpPr>
          <p:nvPr/>
        </p:nvSpPr>
        <p:spPr bwMode="auto">
          <a:xfrm>
            <a:off x="1323975" y="4765675"/>
            <a:ext cx="1687513" cy="41592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1292" name="Rectangle 28"/>
          <p:cNvSpPr>
            <a:spLocks noChangeArrowheads="1"/>
          </p:cNvSpPr>
          <p:nvPr/>
        </p:nvSpPr>
        <p:spPr bwMode="auto">
          <a:xfrm>
            <a:off x="1054100" y="4835525"/>
            <a:ext cx="346075"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①</a:t>
            </a:r>
          </a:p>
        </p:txBody>
      </p:sp>
      <p:sp>
        <p:nvSpPr>
          <p:cNvPr id="7179" name="Line 35"/>
          <p:cNvSpPr>
            <a:spLocks noChangeShapeType="1"/>
          </p:cNvSpPr>
          <p:nvPr/>
        </p:nvSpPr>
        <p:spPr bwMode="auto">
          <a:xfrm>
            <a:off x="1395413" y="5110163"/>
            <a:ext cx="4762" cy="14906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1302" name="Rectangle 38"/>
          <p:cNvSpPr>
            <a:spLocks noChangeArrowheads="1"/>
          </p:cNvSpPr>
          <p:nvPr/>
        </p:nvSpPr>
        <p:spPr bwMode="auto">
          <a:xfrm>
            <a:off x="3802063" y="8491538"/>
            <a:ext cx="2735262"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「個人活動場所一覧」の完成です。</a:t>
            </a:r>
          </a:p>
        </p:txBody>
      </p:sp>
      <p:graphicFrame>
        <p:nvGraphicFramePr>
          <p:cNvPr id="7181" name="Object 40"/>
          <p:cNvGraphicFramePr>
            <a:graphicFrameLocks noChangeAspect="1"/>
          </p:cNvGraphicFramePr>
          <p:nvPr/>
        </p:nvGraphicFramePr>
        <p:xfrm>
          <a:off x="179388" y="6626225"/>
          <a:ext cx="6477000" cy="1763713"/>
        </p:xfrm>
        <a:graphic>
          <a:graphicData uri="http://schemas.openxmlformats.org/presentationml/2006/ole">
            <mc:AlternateContent xmlns:mc="http://schemas.openxmlformats.org/markup-compatibility/2006">
              <mc:Choice xmlns:v="urn:schemas-microsoft-com:vml" Requires="v">
                <p:oleObj spid="_x0000_s7183" name="ワークシート" r:id="rId4" imgW="8039210" imgH="2188454" progId="Excel.Sheet.8">
                  <p:embed/>
                </p:oleObj>
              </mc:Choice>
              <mc:Fallback>
                <p:oleObj name="ワークシート" r:id="rId4" imgW="8039210" imgH="2188454" progId="Excel.Sheet.8">
                  <p:embed/>
                  <p:pic>
                    <p:nvPicPr>
                      <p:cNvPr id="0" name="Object 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6626225"/>
                        <a:ext cx="6477000" cy="17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82" name="AutoShape 2"/>
          <p:cNvSpPr>
            <a:spLocks noChangeArrowheads="1"/>
          </p:cNvSpPr>
          <p:nvPr/>
        </p:nvSpPr>
        <p:spPr bwMode="auto">
          <a:xfrm>
            <a:off x="188913" y="79375"/>
            <a:ext cx="6480175" cy="4318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r>
              <a:rPr lang="en-US" altLang="ja-JP" sz="2000">
                <a:solidFill>
                  <a:schemeClr val="bg1"/>
                </a:solidFill>
                <a:latin typeface="HGP創英角ｺﾞｼｯｸUB" pitchFamily="50" charset="-128"/>
                <a:ea typeface="HGP創英角ｺﾞｼｯｸUB" pitchFamily="50" charset="-128"/>
              </a:rPr>
              <a:t>Ⅲ</a:t>
            </a:r>
            <a:r>
              <a:rPr lang="ja-JP" altLang="en-US" sz="2000">
                <a:solidFill>
                  <a:schemeClr val="bg1"/>
                </a:solidFill>
                <a:latin typeface="HGP創英角ｺﾞｼｯｸUB" pitchFamily="50" charset="-128"/>
                <a:ea typeface="HGP創英角ｺﾞｼｯｸUB" pitchFamily="50" charset="-128"/>
              </a:rPr>
              <a:t>　各種資料の作成</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836738"/>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195" name="Oval 23"/>
          <p:cNvSpPr>
            <a:spLocks noChangeArrowheads="1"/>
          </p:cNvSpPr>
          <p:nvPr/>
        </p:nvSpPr>
        <p:spPr bwMode="auto">
          <a:xfrm>
            <a:off x="2701925" y="4076700"/>
            <a:ext cx="1687513" cy="379413"/>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4360" name="Rectangle 24"/>
          <p:cNvSpPr>
            <a:spLocks noChangeArrowheads="1"/>
          </p:cNvSpPr>
          <p:nvPr/>
        </p:nvSpPr>
        <p:spPr bwMode="auto">
          <a:xfrm>
            <a:off x="2882900" y="3802063"/>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①</a:t>
            </a:r>
          </a:p>
        </p:txBody>
      </p:sp>
      <p:sp>
        <p:nvSpPr>
          <p:cNvPr id="8197" name="AutoShape 2"/>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8198"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8199"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4341" name="Text Box 5"/>
          <p:cNvSpPr txBox="1">
            <a:spLocks noChangeArrowheads="1"/>
          </p:cNvSpPr>
          <p:nvPr/>
        </p:nvSpPr>
        <p:spPr bwMode="auto">
          <a:xfrm>
            <a:off x="331788" y="168275"/>
            <a:ext cx="3438525"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－２．班長・班員一覧の作成</a:t>
            </a:r>
          </a:p>
        </p:txBody>
      </p:sp>
      <p:sp>
        <p:nvSpPr>
          <p:cNvPr id="14342" name="Rectangle 6"/>
          <p:cNvSpPr>
            <a:spLocks noChangeArrowheads="1"/>
          </p:cNvSpPr>
          <p:nvPr/>
        </p:nvSpPr>
        <p:spPr bwMode="auto">
          <a:xfrm>
            <a:off x="131763" y="676275"/>
            <a:ext cx="55562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a:effectLst>
                  <a:outerShdw blurRad="38100" dist="38100" dir="2700000" algn="tl">
                    <a:srgbClr val="C0C0C0"/>
                  </a:outerShdw>
                </a:effectLst>
                <a:ea typeface="HGP創英角ｺﾞｼｯｸUB" pitchFamily="50" charset="-128"/>
              </a:rPr>
              <a:t>「１．受け入れ場所情報の更新」　「２．生徒情報の更新」が終わった上で、</a:t>
            </a:r>
          </a:p>
          <a:p>
            <a:pPr>
              <a:defRPr/>
            </a:pPr>
            <a:r>
              <a:rPr lang="ja-JP" altLang="en-US" sz="1400">
                <a:effectLst>
                  <a:outerShdw blurRad="38100" dist="38100" dir="2700000" algn="tl">
                    <a:srgbClr val="C0C0C0"/>
                  </a:outerShdw>
                </a:effectLst>
                <a:ea typeface="HGP創英角ｺﾞｼｯｸUB" pitchFamily="50" charset="-128"/>
              </a:rPr>
              <a:t>「班長・班員一覧」を作成することができます。</a:t>
            </a:r>
          </a:p>
        </p:txBody>
      </p:sp>
      <p:sp>
        <p:nvSpPr>
          <p:cNvPr id="14344" name="Rectangle 8"/>
          <p:cNvSpPr>
            <a:spLocks noChangeArrowheads="1"/>
          </p:cNvSpPr>
          <p:nvPr/>
        </p:nvSpPr>
        <p:spPr bwMode="auto">
          <a:xfrm>
            <a:off x="188913" y="1162050"/>
            <a:ext cx="6423025" cy="649288"/>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「メニュー」シート（緑地白文字）の「班長・班員一覧の作成」ボタンをクリックしてください。受け入れ場所と生徒名などが入った一覧表を自動で作成します。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（「班長・班員」シートに出力）。</a:t>
            </a:r>
          </a:p>
        </p:txBody>
      </p:sp>
      <p:sp>
        <p:nvSpPr>
          <p:cNvPr id="14354" name="Rectangle 18"/>
          <p:cNvSpPr>
            <a:spLocks noChangeArrowheads="1"/>
          </p:cNvSpPr>
          <p:nvPr/>
        </p:nvSpPr>
        <p:spPr bwMode="auto">
          <a:xfrm>
            <a:off x="196850" y="8137525"/>
            <a:ext cx="6423025" cy="4667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r>
              <a:rPr lang="ja-JP" altLang="en-US" sz="1200">
                <a:effectLst>
                  <a:outerShdw blurRad="38100" dist="38100" dir="2700000" algn="tl">
                    <a:srgbClr val="C0C0C0"/>
                  </a:outerShdw>
                </a:effectLst>
                <a:ea typeface="HG丸ｺﾞｼｯｸM-PRO" pitchFamily="50" charset="-128"/>
              </a:rPr>
              <a:t>確定した各活動場の班長の名前とクラスを記入し、生徒名から班長の氏名を削除して、空いたセル詰めて整えてください。</a:t>
            </a:r>
          </a:p>
        </p:txBody>
      </p:sp>
      <p:sp>
        <p:nvSpPr>
          <p:cNvPr id="14355" name="Rectangle 19"/>
          <p:cNvSpPr>
            <a:spLocks noChangeArrowheads="1"/>
          </p:cNvSpPr>
          <p:nvPr/>
        </p:nvSpPr>
        <p:spPr bwMode="auto">
          <a:xfrm>
            <a:off x="3968750" y="8623300"/>
            <a:ext cx="24685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「班長・班員一覧」の完成です。</a:t>
            </a:r>
          </a:p>
        </p:txBody>
      </p:sp>
      <p:sp>
        <p:nvSpPr>
          <p:cNvPr id="8205" name="AutoShape 20"/>
          <p:cNvSpPr>
            <a:spLocks/>
          </p:cNvSpPr>
          <p:nvPr/>
        </p:nvSpPr>
        <p:spPr bwMode="auto">
          <a:xfrm rot="5400000" flipV="1">
            <a:off x="3910807" y="5898356"/>
            <a:ext cx="133350" cy="3776663"/>
          </a:xfrm>
          <a:prstGeom prst="rightBrace">
            <a:avLst>
              <a:gd name="adj1" fmla="val 92569"/>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4357" name="Rectangle 21"/>
          <p:cNvSpPr>
            <a:spLocks noChangeArrowheads="1"/>
          </p:cNvSpPr>
          <p:nvPr/>
        </p:nvSpPr>
        <p:spPr bwMode="auto">
          <a:xfrm>
            <a:off x="3833813" y="7839075"/>
            <a:ext cx="346075"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p>
        </p:txBody>
      </p:sp>
      <p:graphicFrame>
        <p:nvGraphicFramePr>
          <p:cNvPr id="8207" name="Object 27"/>
          <p:cNvGraphicFramePr>
            <a:graphicFrameLocks noChangeAspect="1"/>
          </p:cNvGraphicFramePr>
          <p:nvPr/>
        </p:nvGraphicFramePr>
        <p:xfrm>
          <a:off x="204788" y="5824538"/>
          <a:ext cx="6353175" cy="1857375"/>
        </p:xfrm>
        <a:graphic>
          <a:graphicData uri="http://schemas.openxmlformats.org/presentationml/2006/ole">
            <mc:AlternateContent xmlns:mc="http://schemas.openxmlformats.org/markup-compatibility/2006">
              <mc:Choice xmlns:v="urn:schemas-microsoft-com:vml" Requires="v">
                <p:oleObj spid="_x0000_s8209" name="ワークシート" r:id="rId4" imgW="7490362" imgH="2188454" progId="Excel.Sheet.8">
                  <p:embed/>
                </p:oleObj>
              </mc:Choice>
              <mc:Fallback>
                <p:oleObj name="ワークシート" r:id="rId4" imgW="7490362" imgH="2188454" progId="Excel.Sheet.8">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4788" y="5824538"/>
                        <a:ext cx="635317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208" name="Line 26"/>
          <p:cNvSpPr>
            <a:spLocks noChangeShapeType="1"/>
          </p:cNvSpPr>
          <p:nvPr/>
        </p:nvSpPr>
        <p:spPr bwMode="auto">
          <a:xfrm>
            <a:off x="3122613" y="4456113"/>
            <a:ext cx="0" cy="1554162"/>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836738"/>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219" name="Oval 21"/>
          <p:cNvSpPr>
            <a:spLocks noChangeArrowheads="1"/>
          </p:cNvSpPr>
          <p:nvPr/>
        </p:nvSpPr>
        <p:spPr bwMode="auto">
          <a:xfrm>
            <a:off x="4102100" y="4067175"/>
            <a:ext cx="1687513" cy="401638"/>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5382" name="Rectangle 22"/>
          <p:cNvSpPr>
            <a:spLocks noChangeArrowheads="1"/>
          </p:cNvSpPr>
          <p:nvPr/>
        </p:nvSpPr>
        <p:spPr bwMode="auto">
          <a:xfrm>
            <a:off x="5443538" y="3838575"/>
            <a:ext cx="346075" cy="274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solidFill>
                  <a:srgbClr val="FF0000"/>
                </a:solidFill>
                <a:effectLst>
                  <a:outerShdw blurRad="38100" dist="38100" dir="2700000" algn="tl">
                    <a:srgbClr val="C0C0C0"/>
                  </a:outerShdw>
                </a:effectLst>
                <a:ea typeface="HG丸ｺﾞｼｯｸM-PRO" pitchFamily="50" charset="-128"/>
              </a:rPr>
              <a:t>①</a:t>
            </a:r>
          </a:p>
        </p:txBody>
      </p:sp>
      <p:sp>
        <p:nvSpPr>
          <p:cNvPr id="9221" name="AutoShape 2"/>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9222"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9223"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5365" name="Text Box 5"/>
          <p:cNvSpPr txBox="1">
            <a:spLocks noChangeArrowheads="1"/>
          </p:cNvSpPr>
          <p:nvPr/>
        </p:nvSpPr>
        <p:spPr bwMode="auto">
          <a:xfrm>
            <a:off x="331788" y="168275"/>
            <a:ext cx="36718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－３．事業所別確認事項の作成</a:t>
            </a:r>
          </a:p>
        </p:txBody>
      </p:sp>
      <p:sp>
        <p:nvSpPr>
          <p:cNvPr id="15366" name="Rectangle 6"/>
          <p:cNvSpPr>
            <a:spLocks noChangeArrowheads="1"/>
          </p:cNvSpPr>
          <p:nvPr/>
        </p:nvSpPr>
        <p:spPr bwMode="auto">
          <a:xfrm>
            <a:off x="131763" y="676275"/>
            <a:ext cx="55562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a:effectLst>
                  <a:outerShdw blurRad="38100" dist="38100" dir="2700000" algn="tl">
                    <a:srgbClr val="C0C0C0"/>
                  </a:outerShdw>
                </a:effectLst>
                <a:ea typeface="HGP創英角ｺﾞｼｯｸUB" pitchFamily="50" charset="-128"/>
              </a:rPr>
              <a:t>「１．受け入れ場所情報の更新」　「２．生徒情報の更新」が終わった上で、</a:t>
            </a:r>
          </a:p>
          <a:p>
            <a:pPr>
              <a:defRPr/>
            </a:pPr>
            <a:r>
              <a:rPr lang="ja-JP" altLang="en-US" sz="1400">
                <a:effectLst>
                  <a:outerShdw blurRad="38100" dist="38100" dir="2700000" algn="tl">
                    <a:srgbClr val="C0C0C0"/>
                  </a:outerShdw>
                </a:effectLst>
                <a:ea typeface="HGP創英角ｺﾞｼｯｸUB" pitchFamily="50" charset="-128"/>
              </a:rPr>
              <a:t>「事業所別確認事項」を作成することができます。</a:t>
            </a:r>
          </a:p>
        </p:txBody>
      </p:sp>
      <p:sp>
        <p:nvSpPr>
          <p:cNvPr id="15368" name="Rectangle 8"/>
          <p:cNvSpPr>
            <a:spLocks noChangeArrowheads="1"/>
          </p:cNvSpPr>
          <p:nvPr/>
        </p:nvSpPr>
        <p:spPr bwMode="auto">
          <a:xfrm>
            <a:off x="150813" y="1162050"/>
            <a:ext cx="6423025" cy="646113"/>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①</a:t>
            </a:r>
            <a:r>
              <a:rPr lang="ja-JP" altLang="en-US" sz="1200" dirty="0">
                <a:effectLst>
                  <a:outerShdw blurRad="38100" dist="38100" dir="2700000" algn="tl">
                    <a:srgbClr val="C0C0C0"/>
                  </a:outerShdw>
                </a:effectLst>
                <a:ea typeface="HG丸ｺﾞｼｯｸM-PRO" pitchFamily="50" charset="-128"/>
              </a:rPr>
              <a:t>「メニュー」シート（緑地白文字）の「事業所別確認事項の作成」ボタンをクリックしてください。受け入れ場所ごとの条件等を整理するための一覧表を自動で作成します。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（「事業所別確認事項」シートに出力）。</a:t>
            </a:r>
          </a:p>
        </p:txBody>
      </p:sp>
      <p:sp>
        <p:nvSpPr>
          <p:cNvPr id="15374" name="Rectangle 14"/>
          <p:cNvSpPr>
            <a:spLocks noChangeArrowheads="1"/>
          </p:cNvSpPr>
          <p:nvPr/>
        </p:nvSpPr>
        <p:spPr bwMode="auto">
          <a:xfrm>
            <a:off x="196850" y="8047038"/>
            <a:ext cx="6423025" cy="276225"/>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CCEC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dirty="0">
                <a:effectLst>
                  <a:outerShdw blurRad="38100" dist="38100" dir="2700000" algn="tl">
                    <a:srgbClr val="C0C0C0"/>
                  </a:outerShdw>
                </a:effectLst>
                <a:ea typeface="HG丸ｺﾞｼｯｸM-PRO" pitchFamily="50" charset="-128"/>
              </a:rPr>
              <a:t>②</a:t>
            </a:r>
            <a:r>
              <a:rPr lang="ja-JP" altLang="en-US" sz="1200" dirty="0">
                <a:effectLst>
                  <a:outerShdw blurRad="38100" dist="38100" dir="2700000" algn="tl">
                    <a:srgbClr val="C0C0C0"/>
                  </a:outerShdw>
                </a:effectLst>
                <a:ea typeface="HG丸ｺﾞｼｯｸM-PRO" pitchFamily="50" charset="-128"/>
              </a:rPr>
              <a:t>本シートを活用して、事業所別の確認事項を入力・整理してください。</a:t>
            </a:r>
          </a:p>
        </p:txBody>
      </p:sp>
      <p:sp>
        <p:nvSpPr>
          <p:cNvPr id="15375" name="Rectangle 15"/>
          <p:cNvSpPr>
            <a:spLocks noChangeArrowheads="1"/>
          </p:cNvSpPr>
          <p:nvPr/>
        </p:nvSpPr>
        <p:spPr bwMode="auto">
          <a:xfrm>
            <a:off x="3968750" y="8623300"/>
            <a:ext cx="27352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「事業所別確認事項」の完成です。</a:t>
            </a:r>
          </a:p>
        </p:txBody>
      </p:sp>
      <p:sp>
        <p:nvSpPr>
          <p:cNvPr id="9229" name="AutoShape 16"/>
          <p:cNvSpPr>
            <a:spLocks/>
          </p:cNvSpPr>
          <p:nvPr/>
        </p:nvSpPr>
        <p:spPr bwMode="auto">
          <a:xfrm rot="5400000" flipV="1">
            <a:off x="4327525" y="5381626"/>
            <a:ext cx="168275" cy="4572000"/>
          </a:xfrm>
          <a:prstGeom prst="rightBrace">
            <a:avLst>
              <a:gd name="adj1" fmla="val 8880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5377" name="Rectangle 17"/>
          <p:cNvSpPr>
            <a:spLocks noChangeArrowheads="1"/>
          </p:cNvSpPr>
          <p:nvPr/>
        </p:nvSpPr>
        <p:spPr bwMode="auto">
          <a:xfrm>
            <a:off x="4251325" y="7735888"/>
            <a:ext cx="346075" cy="27463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en-US" altLang="ja-JP" sz="1200">
                <a:effectLst>
                  <a:outerShdw blurRad="38100" dist="38100" dir="2700000" algn="tl">
                    <a:srgbClr val="C0C0C0"/>
                  </a:outerShdw>
                </a:effectLst>
                <a:ea typeface="HG丸ｺﾞｼｯｸM-PRO" pitchFamily="50" charset="-128"/>
              </a:rPr>
              <a:t>②</a:t>
            </a:r>
          </a:p>
        </p:txBody>
      </p:sp>
      <p:graphicFrame>
        <p:nvGraphicFramePr>
          <p:cNvPr id="9231" name="Object 24"/>
          <p:cNvGraphicFramePr>
            <a:graphicFrameLocks noChangeAspect="1"/>
          </p:cNvGraphicFramePr>
          <p:nvPr/>
        </p:nvGraphicFramePr>
        <p:xfrm>
          <a:off x="166688" y="5895975"/>
          <a:ext cx="6499225" cy="1600200"/>
        </p:xfrm>
        <a:graphic>
          <a:graphicData uri="http://schemas.openxmlformats.org/presentationml/2006/ole">
            <mc:AlternateContent xmlns:mc="http://schemas.openxmlformats.org/markup-compatibility/2006">
              <mc:Choice xmlns:v="urn:schemas-microsoft-com:vml" Requires="v">
                <p:oleObj spid="_x0000_s9233" name="ワークシート" r:id="rId4" imgW="8895570" imgH="2188454" progId="Excel.Sheet.8">
                  <p:embed/>
                </p:oleObj>
              </mc:Choice>
              <mc:Fallback>
                <p:oleObj name="ワークシート" r:id="rId4" imgW="8895570" imgH="2188454" progId="Excel.Sheet.8">
                  <p:embed/>
                  <p:pic>
                    <p:nvPicPr>
                      <p:cNvPr id="0"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6688" y="5895975"/>
                        <a:ext cx="6499225" cy="16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32" name="Line 23"/>
          <p:cNvSpPr>
            <a:spLocks noChangeShapeType="1"/>
          </p:cNvSpPr>
          <p:nvPr/>
        </p:nvSpPr>
        <p:spPr bwMode="auto">
          <a:xfrm>
            <a:off x="5335588" y="4468813"/>
            <a:ext cx="0" cy="1360487"/>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5838" y="1836738"/>
            <a:ext cx="5038725" cy="3930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243" name="Rectangle 25"/>
          <p:cNvSpPr>
            <a:spLocks noChangeArrowheads="1"/>
          </p:cNvSpPr>
          <p:nvPr/>
        </p:nvSpPr>
        <p:spPr bwMode="auto">
          <a:xfrm>
            <a:off x="563563" y="5673725"/>
            <a:ext cx="6103937" cy="31940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0244" name="AutoShape 2"/>
          <p:cNvSpPr>
            <a:spLocks noChangeArrowheads="1"/>
          </p:cNvSpPr>
          <p:nvPr/>
        </p:nvSpPr>
        <p:spPr bwMode="auto">
          <a:xfrm>
            <a:off x="188913" y="176213"/>
            <a:ext cx="6480175" cy="431800"/>
          </a:xfrm>
          <a:prstGeom prst="roundRect">
            <a:avLst>
              <a:gd name="adj" fmla="val 16667"/>
            </a:avLst>
          </a:prstGeom>
          <a:solidFill>
            <a:srgbClr val="00008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0245" name="Line 3"/>
          <p:cNvSpPr>
            <a:spLocks noChangeShapeType="1"/>
          </p:cNvSpPr>
          <p:nvPr/>
        </p:nvSpPr>
        <p:spPr bwMode="auto">
          <a:xfrm>
            <a:off x="333375" y="176213"/>
            <a:ext cx="0" cy="43180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0246" name="Line 4"/>
          <p:cNvSpPr>
            <a:spLocks noChangeShapeType="1"/>
          </p:cNvSpPr>
          <p:nvPr/>
        </p:nvSpPr>
        <p:spPr bwMode="auto">
          <a:xfrm rot="-5400000">
            <a:off x="3429001" y="-2705100"/>
            <a:ext cx="0" cy="6480175"/>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89" name="Text Box 5"/>
          <p:cNvSpPr txBox="1">
            <a:spLocks noChangeArrowheads="1"/>
          </p:cNvSpPr>
          <p:nvPr/>
        </p:nvSpPr>
        <p:spPr bwMode="auto">
          <a:xfrm>
            <a:off x="331788" y="168275"/>
            <a:ext cx="3671887"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ja-JP" b="1" dirty="0">
                <a:solidFill>
                  <a:schemeClr val="bg1"/>
                </a:solidFill>
                <a:effectLst>
                  <a:outerShdw blurRad="38100" dist="38100" dir="2700000" algn="tl">
                    <a:srgbClr val="C0C0C0"/>
                  </a:outerShdw>
                </a:effectLst>
                <a:ea typeface="HG丸ｺﾞｼｯｸM-PRO" pitchFamily="50" charset="-128"/>
              </a:rPr>
              <a:t>Ⅲ</a:t>
            </a:r>
            <a:r>
              <a:rPr lang="ja-JP" altLang="en-US" b="1" dirty="0">
                <a:solidFill>
                  <a:schemeClr val="bg1"/>
                </a:solidFill>
                <a:effectLst>
                  <a:outerShdw blurRad="38100" dist="38100" dir="2700000" algn="tl">
                    <a:srgbClr val="C0C0C0"/>
                  </a:outerShdw>
                </a:effectLst>
                <a:ea typeface="HG丸ｺﾞｼｯｸM-PRO" pitchFamily="50" charset="-128"/>
              </a:rPr>
              <a:t>－４．事業所別生徒名簿の作成</a:t>
            </a:r>
          </a:p>
        </p:txBody>
      </p:sp>
      <p:sp>
        <p:nvSpPr>
          <p:cNvPr id="16390" name="Rectangle 6"/>
          <p:cNvSpPr>
            <a:spLocks noChangeArrowheads="1"/>
          </p:cNvSpPr>
          <p:nvPr/>
        </p:nvSpPr>
        <p:spPr bwMode="auto">
          <a:xfrm>
            <a:off x="131763" y="676275"/>
            <a:ext cx="5556250" cy="5175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a:effectLst>
                  <a:outerShdw blurRad="38100" dist="38100" dir="2700000" algn="tl">
                    <a:srgbClr val="C0C0C0"/>
                  </a:outerShdw>
                </a:effectLst>
                <a:ea typeface="HGP創英角ｺﾞｼｯｸUB" pitchFamily="50" charset="-128"/>
              </a:rPr>
              <a:t>「１．受け入れ場所情報の更新」　「２．生徒情報の更新」が終わった上で、</a:t>
            </a:r>
          </a:p>
          <a:p>
            <a:pPr>
              <a:defRPr/>
            </a:pPr>
            <a:r>
              <a:rPr lang="ja-JP" altLang="en-US" sz="1400">
                <a:effectLst>
                  <a:outerShdw blurRad="38100" dist="38100" dir="2700000" algn="tl">
                    <a:srgbClr val="C0C0C0"/>
                  </a:outerShdw>
                </a:effectLst>
                <a:ea typeface="HGP創英角ｺﾞｼｯｸUB" pitchFamily="50" charset="-128"/>
              </a:rPr>
              <a:t>「事業所別生徒名簿」を作成することができます。</a:t>
            </a:r>
          </a:p>
        </p:txBody>
      </p:sp>
      <p:sp>
        <p:nvSpPr>
          <p:cNvPr id="10249" name="Line 12"/>
          <p:cNvSpPr>
            <a:spLocks noChangeShapeType="1"/>
          </p:cNvSpPr>
          <p:nvPr/>
        </p:nvSpPr>
        <p:spPr bwMode="auto">
          <a:xfrm>
            <a:off x="1319213" y="4705350"/>
            <a:ext cx="0" cy="122555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6398" name="Rectangle 14"/>
          <p:cNvSpPr>
            <a:spLocks noChangeArrowheads="1"/>
          </p:cNvSpPr>
          <p:nvPr/>
        </p:nvSpPr>
        <p:spPr bwMode="auto">
          <a:xfrm>
            <a:off x="3968750" y="8756650"/>
            <a:ext cx="2735263"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ja-JP" altLang="en-US" sz="1400" u="sng">
                <a:effectLst>
                  <a:outerShdw blurRad="38100" dist="38100" dir="2700000" algn="tl">
                    <a:srgbClr val="C0C0C0"/>
                  </a:outerShdw>
                </a:effectLst>
                <a:ea typeface="HGP創英角ｺﾞｼｯｸUB" pitchFamily="50" charset="-128"/>
              </a:rPr>
              <a:t>「事業所別生徒名簿」の完成です。</a:t>
            </a:r>
          </a:p>
        </p:txBody>
      </p:sp>
      <p:sp>
        <p:nvSpPr>
          <p:cNvPr id="16407" name="Rectangle 23"/>
          <p:cNvSpPr>
            <a:spLocks noChangeArrowheads="1"/>
          </p:cNvSpPr>
          <p:nvPr/>
        </p:nvSpPr>
        <p:spPr bwMode="auto">
          <a:xfrm>
            <a:off x="188913" y="1193800"/>
            <a:ext cx="6423025" cy="649288"/>
          </a:xfrm>
          <a:prstGeom prst="rect">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effectLst>
                  <a:outerShdw blurRad="38100" dist="38100" dir="2700000" algn="tl">
                    <a:srgbClr val="C0C0C0"/>
                  </a:outerShdw>
                </a:effectLst>
                <a:ea typeface="HG丸ｺﾞｼｯｸM-PRO" pitchFamily="50" charset="-128"/>
              </a:rPr>
              <a:t>①「メニュー」シート（緑地白文字）の「事業所別生徒名簿の作成」ボタンをクリックしてください。受け入れ場所と生徒名などが入った一覧表を自動で作成します。</a:t>
            </a:r>
          </a:p>
          <a:p>
            <a:pPr>
              <a:defRPr/>
            </a:pPr>
            <a:r>
              <a:rPr lang="ja-JP" altLang="en-US" sz="1200" dirty="0">
                <a:effectLst>
                  <a:outerShdw blurRad="38100" dist="38100" dir="2700000" algn="tl">
                    <a:srgbClr val="C0C0C0"/>
                  </a:outerShdw>
                </a:effectLst>
                <a:ea typeface="HG丸ｺﾞｼｯｸM-PRO" pitchFamily="50" charset="-128"/>
              </a:rPr>
              <a:t>（別ファイルで、全事業所分をシート別にまとめて出力）。</a:t>
            </a:r>
          </a:p>
        </p:txBody>
      </p:sp>
      <p:sp>
        <p:nvSpPr>
          <p:cNvPr id="10252" name="Oval 24"/>
          <p:cNvSpPr>
            <a:spLocks noChangeArrowheads="1"/>
          </p:cNvSpPr>
          <p:nvPr/>
        </p:nvSpPr>
        <p:spPr bwMode="auto">
          <a:xfrm>
            <a:off x="1127125" y="4440238"/>
            <a:ext cx="1735138" cy="36512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har char="•"/>
              <a:defRPr kumimoji="1" sz="3200">
                <a:solidFill>
                  <a:schemeClr val="tx1"/>
                </a:solidFill>
                <a:latin typeface="Arial" charset="0"/>
                <a:ea typeface="ＭＳ Ｐゴシック" charset="-128"/>
              </a:defRPr>
            </a:lvl1pPr>
            <a:lvl2pPr marL="742950" indent="-285750" eaLnBrk="0" hangingPunct="0">
              <a:spcBef>
                <a:spcPct val="20000"/>
              </a:spcBef>
              <a:buChar char="–"/>
              <a:defRPr kumimoji="1" sz="2800">
                <a:solidFill>
                  <a:schemeClr val="tx1"/>
                </a:solidFill>
                <a:latin typeface="Arial" charset="0"/>
                <a:ea typeface="ＭＳ Ｐゴシック" charset="-128"/>
              </a:defRPr>
            </a:lvl2pPr>
            <a:lvl3pPr marL="1143000" indent="-228600" eaLnBrk="0" hangingPunct="0">
              <a:spcBef>
                <a:spcPct val="20000"/>
              </a:spcBef>
              <a:buChar char="•"/>
              <a:defRPr kumimoji="1" sz="2400">
                <a:solidFill>
                  <a:schemeClr val="tx1"/>
                </a:solidFill>
                <a:latin typeface="Arial" charset="0"/>
                <a:ea typeface="ＭＳ Ｐゴシック" charset="-128"/>
              </a:defRPr>
            </a:lvl3pPr>
            <a:lvl4pPr marL="1600200" indent="-228600" eaLnBrk="0" hangingPunct="0">
              <a:spcBef>
                <a:spcPct val="20000"/>
              </a:spcBef>
              <a:buChar char="–"/>
              <a:defRPr kumimoji="1" sz="2000">
                <a:solidFill>
                  <a:schemeClr val="tx1"/>
                </a:solidFill>
                <a:latin typeface="Arial" charset="0"/>
                <a:ea typeface="ＭＳ Ｐゴシック" charset="-128"/>
              </a:defRPr>
            </a:lvl4pPr>
            <a:lvl5pPr marL="2057400" indent="-228600" eaLnBrk="0" hangingPunct="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eaLnBrk="1" hangingPunct="1">
              <a:spcBef>
                <a:spcPct val="0"/>
              </a:spcBef>
              <a:buFontTx/>
              <a:buNone/>
            </a:pPr>
            <a:endParaRPr lang="ja-JP" altLang="en-US" sz="1800"/>
          </a:p>
        </p:txBody>
      </p:sp>
      <p:sp>
        <p:nvSpPr>
          <p:cNvPr id="16411" name="Rectangle 27"/>
          <p:cNvSpPr>
            <a:spLocks noChangeArrowheads="1"/>
          </p:cNvSpPr>
          <p:nvPr/>
        </p:nvSpPr>
        <p:spPr bwMode="auto">
          <a:xfrm>
            <a:off x="954088" y="4194175"/>
            <a:ext cx="346075" cy="2762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ja-JP" altLang="en-US" sz="1200" dirty="0">
                <a:solidFill>
                  <a:srgbClr val="FF0000"/>
                </a:solidFill>
                <a:effectLst>
                  <a:outerShdw blurRad="38100" dist="38100" dir="2700000" algn="tl">
                    <a:srgbClr val="C0C0C0"/>
                  </a:outerShdw>
                </a:effectLst>
                <a:ea typeface="HG丸ｺﾞｼｯｸM-PRO" pitchFamily="50" charset="-128"/>
              </a:rPr>
              <a:t>①</a:t>
            </a:r>
            <a:endParaRPr lang="en-US" altLang="ja-JP" sz="1200" dirty="0">
              <a:solidFill>
                <a:srgbClr val="FF0000"/>
              </a:solidFill>
              <a:effectLst>
                <a:outerShdw blurRad="38100" dist="38100" dir="2700000" algn="tl">
                  <a:srgbClr val="C0C0C0"/>
                </a:outerShdw>
              </a:effectLst>
              <a:ea typeface="HG丸ｺﾞｼｯｸM-PRO" pitchFamily="50" charset="-128"/>
            </a:endParaRPr>
          </a:p>
        </p:txBody>
      </p:sp>
      <p:graphicFrame>
        <p:nvGraphicFramePr>
          <p:cNvPr id="10254" name="Object 33"/>
          <p:cNvGraphicFramePr>
            <a:graphicFrameLocks noChangeAspect="1"/>
          </p:cNvGraphicFramePr>
          <p:nvPr/>
        </p:nvGraphicFramePr>
        <p:xfrm>
          <a:off x="927100" y="5759450"/>
          <a:ext cx="5218113" cy="3003550"/>
        </p:xfrm>
        <a:graphic>
          <a:graphicData uri="http://schemas.openxmlformats.org/presentationml/2006/ole">
            <mc:AlternateContent xmlns:mc="http://schemas.openxmlformats.org/markup-compatibility/2006">
              <mc:Choice xmlns:v="urn:schemas-microsoft-com:vml" Requires="v">
                <p:oleObj spid="_x0000_s10256" name="ワークシート" r:id="rId4" imgW="6745139" imgH="3883031" progId="Excel.Sheet.8">
                  <p:embed/>
                </p:oleObj>
              </mc:Choice>
              <mc:Fallback>
                <p:oleObj name="ワークシート" r:id="rId4" imgW="6745139" imgH="3883031" progId="Excel.Sheet.8">
                  <p:embed/>
                  <p:pic>
                    <p:nvPicPr>
                      <p:cNvPr id="0" name="Object 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100" y="5759450"/>
                        <a:ext cx="5218113" cy="30035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正方形/長方形 1"/>
          <p:cNvSpPr/>
          <p:nvPr/>
        </p:nvSpPr>
        <p:spPr>
          <a:xfrm>
            <a:off x="1919288" y="5791200"/>
            <a:ext cx="496887" cy="142875"/>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ja-JP" altLang="en-US"/>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1877</TotalTime>
  <Words>1791</Words>
  <Application>Microsoft Office PowerPoint</Application>
  <PresentationFormat>画面に合わせる (4:3)</PresentationFormat>
  <Paragraphs>182</Paragraphs>
  <Slides>15</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15</vt:i4>
      </vt:variant>
    </vt:vector>
  </HeadingPairs>
  <TitlesOfParts>
    <vt:vector size="23" baseType="lpstr">
      <vt:lpstr>Arial</vt:lpstr>
      <vt:lpstr>ＭＳ Ｐゴシック</vt:lpstr>
      <vt:lpstr>Calibri</vt:lpstr>
      <vt:lpstr>HG丸ｺﾞｼｯｸM-PRO</vt:lpstr>
      <vt:lpstr>HGP創英角ｺﾞｼｯｸUB</vt:lpstr>
      <vt:lpstr>HGPｺﾞｼｯｸE</vt:lpstr>
      <vt:lpstr>標準デザイン</vt:lpstr>
      <vt:lpstr>Microsoft Office Excel ワークシート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研究開発第1部</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ryokoy</dc:creator>
  <cp:lastModifiedBy>県立教育研修所</cp:lastModifiedBy>
  <cp:revision>47</cp:revision>
  <dcterms:created xsi:type="dcterms:W3CDTF">2010-02-01T09:55:13Z</dcterms:created>
  <dcterms:modified xsi:type="dcterms:W3CDTF">2014-06-09T08:30:41Z</dcterms:modified>
</cp:coreProperties>
</file>