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367" r:id="rId3"/>
    <p:sldId id="373" r:id="rId4"/>
    <p:sldId id="375" r:id="rId5"/>
    <p:sldId id="368" r:id="rId6"/>
    <p:sldId id="376" r:id="rId7"/>
    <p:sldId id="369" r:id="rId8"/>
    <p:sldId id="370" r:id="rId9"/>
    <p:sldId id="371"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2829" autoAdjust="0"/>
  </p:normalViewPr>
  <p:slideViewPr>
    <p:cSldViewPr>
      <p:cViewPr varScale="1">
        <p:scale>
          <a:sx n="22" d="100"/>
          <a:sy n="22" d="100"/>
        </p:scale>
        <p:origin x="-206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22150A-B618-4763-A238-E9AB153CBB8B}" type="datetimeFigureOut">
              <a:rPr kumimoji="1" lang="ja-JP" altLang="en-US" smtClean="0"/>
              <a:t>2019/10/15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A284E3-DF58-464E-95B5-B1C5E83CA859}" type="slidenum">
              <a:rPr kumimoji="1" lang="ja-JP" altLang="en-US" smtClean="0"/>
              <a:t>‹#›</a:t>
            </a:fld>
            <a:endParaRPr kumimoji="1" lang="ja-JP" altLang="en-US"/>
          </a:p>
        </p:txBody>
      </p:sp>
    </p:spTree>
    <p:extLst>
      <p:ext uri="{BB962C8B-B14F-4D97-AF65-F5344CB8AC3E}">
        <p14:creationId xmlns:p14="http://schemas.microsoft.com/office/powerpoint/2010/main" val="12291628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ここ</a:t>
            </a:r>
            <a:r>
              <a:rPr kumimoji="1" lang="ja-JP" altLang="en-US" dirty="0" smtClean="0"/>
              <a:t>では、</a:t>
            </a:r>
            <a:r>
              <a:rPr kumimoji="1" lang="ja-JP" altLang="en-US" dirty="0" smtClean="0"/>
              <a:t>「小学校プログラミング教育の留意点」に</a:t>
            </a:r>
            <a:r>
              <a:rPr kumimoji="1" lang="ja-JP" altLang="en-US" dirty="0" smtClean="0"/>
              <a:t>ついてお話します</a:t>
            </a:r>
            <a:r>
              <a:rPr kumimoji="1" lang="ja-JP" altLang="en-US" dirty="0" smtClean="0"/>
              <a:t>。</a:t>
            </a:r>
            <a:endParaRPr kumimoji="1" lang="en-US" altLang="ja-JP" dirty="0" smtClean="0"/>
          </a:p>
          <a:p>
            <a:r>
              <a:rPr kumimoji="1" lang="ja-JP" altLang="en-US" dirty="0" smtClean="0"/>
              <a:t>　主に、文部科学省の「小学校プログラミング教育の手引」を参考に説明します。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1D8DB7B0-4CB8-4A36-BA13-B7F6A22D688E}" type="slidenum">
              <a:rPr kumimoji="1" lang="ja-JP" altLang="en-US" smtClean="0"/>
              <a:t>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2521776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r>
              <a:rPr kumimoji="1" lang="ja-JP" altLang="en-US" sz="1200" b="0" i="0" u="none" strike="noStrike" kern="1200" baseline="0" dirty="0" smtClean="0">
                <a:solidFill>
                  <a:schemeClr val="tx1"/>
                </a:solidFill>
                <a:latin typeface="+mn-lt"/>
                <a:ea typeface="+mn-ea"/>
                <a:cs typeface="+mn-cs"/>
              </a:rPr>
              <a:t>プログラミング教育は、学習指導要領の算数、理科、総合的な学習の時間に例示している単元等はもちろんのこと、多様な教科・学年・単元等で取り入れることや、教育課程内において、各教科等とは別に取り入れることも可能です。各学校の教育目標や、学校や地域の実態等を踏まえ、Ａ～Ｃ分類の学習活動を様々な場面で取り入れながら、児童がプログラミングを体験しながら、コンピュータに意図した処理を行わせるために必要な論理的思考力を身に付けるための学習活動を行う必要があり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　まずは、兵庫県教育委員会の「兵庫県版プログラミング教育スタートパック」や、文部科学省「小学校プログラミング教育の手引」、「未来の学びコンソーシアム」の</a:t>
            </a:r>
            <a:r>
              <a:rPr kumimoji="1" lang="en-US" altLang="ja-JP" sz="1200" b="0" i="0" u="none" strike="noStrike" kern="1200" baseline="0" dirty="0" smtClean="0">
                <a:solidFill>
                  <a:schemeClr val="tx1"/>
                </a:solidFill>
                <a:latin typeface="+mn-lt"/>
                <a:ea typeface="+mn-ea"/>
                <a:cs typeface="+mn-cs"/>
              </a:rPr>
              <a:t>Web</a:t>
            </a:r>
            <a:r>
              <a:rPr kumimoji="1" lang="ja-JP" altLang="en-US" sz="1200" b="0" i="0" u="none" strike="noStrike" kern="1200" baseline="0" dirty="0" smtClean="0">
                <a:solidFill>
                  <a:schemeClr val="tx1"/>
                </a:solidFill>
                <a:latin typeface="+mn-lt"/>
                <a:ea typeface="+mn-ea"/>
                <a:cs typeface="+mn-cs"/>
              </a:rPr>
              <a:t>サイト「小学校を中心としたプログラミング教育ポータル」に掲載している実践事例なども参考として、取り組みましょう。</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　その上で、小学校段階の教育課程全体を見据え、各学校の創意工夫により、様々な場面で積極的に取り組むなど、発展させていくことが望まれます。</a:t>
            </a:r>
            <a:endParaRPr kumimoji="1" lang="en-US" altLang="ja-JP" dirty="0"/>
          </a:p>
        </p:txBody>
      </p:sp>
      <p:sp>
        <p:nvSpPr>
          <p:cNvPr id="4" name="スライド番号プレースホルダー 3"/>
          <p:cNvSpPr>
            <a:spLocks noGrp="1"/>
          </p:cNvSpPr>
          <p:nvPr>
            <p:ph type="sldNum" sz="quarter" idx="10"/>
          </p:nvPr>
        </p:nvSpPr>
        <p:spPr/>
        <p:txBody>
          <a:bodyPr/>
          <a:lstStyle/>
          <a:p>
            <a:fld id="{0EA284E3-DF58-464E-95B5-B1C5E83CA859}" type="slidenum">
              <a:rPr kumimoji="1" lang="ja-JP" altLang="en-US" smtClean="0"/>
              <a:t>2</a:t>
            </a:fld>
            <a:endParaRPr kumimoji="1" lang="ja-JP" altLang="en-US"/>
          </a:p>
        </p:txBody>
      </p:sp>
    </p:spTree>
    <p:extLst>
      <p:ext uri="{BB962C8B-B14F-4D97-AF65-F5344CB8AC3E}">
        <p14:creationId xmlns:p14="http://schemas.microsoft.com/office/powerpoint/2010/main" val="3511935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r>
              <a:rPr kumimoji="1" lang="ja-JP" altLang="en-US" dirty="0" smtClean="0"/>
              <a:t>文科省は小学校プログラミング教育を、Ａ～Ｆの６つに分類しています。</a:t>
            </a:r>
            <a:endParaRPr kumimoji="1" lang="en-US" altLang="ja-JP" dirty="0" smtClean="0"/>
          </a:p>
          <a:p>
            <a:r>
              <a:rPr kumimoji="1" lang="ja-JP" altLang="en-US" dirty="0" smtClean="0"/>
              <a:t>このうち、ＥとＦは教育課程外で実施するものです。</a:t>
            </a:r>
            <a:endParaRPr kumimoji="1" lang="en-US" altLang="ja-JP" dirty="0" smtClean="0"/>
          </a:p>
          <a:p>
            <a:r>
              <a:rPr kumimoji="1" lang="ja-JP" altLang="en-US" dirty="0" smtClean="0"/>
              <a:t>Ｄ分類とは、クラブ活動など、特定の児童を対象として実施するものです。</a:t>
            </a:r>
            <a:endParaRPr kumimoji="1" lang="en-US" altLang="ja-JP" dirty="0" smtClean="0"/>
          </a:p>
          <a:p>
            <a:r>
              <a:rPr kumimoji="1" lang="ja-JP" altLang="en-US" dirty="0" smtClean="0"/>
              <a:t>Ａ分類とＢ分類は、ともに各教科等の内容を指導する中で実施するものであり、</a:t>
            </a:r>
            <a:endParaRPr kumimoji="1" lang="en-US" altLang="ja-JP" dirty="0" smtClean="0"/>
          </a:p>
          <a:p>
            <a:r>
              <a:rPr kumimoji="1" lang="ja-JP" altLang="en-US" dirty="0" smtClean="0"/>
              <a:t>学習指導要領に例示されていればＡ、されていない単元で実施する場合はＢになります。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0EA284E3-DF58-464E-95B5-B1C5E83CA859}" type="slidenum">
              <a:rPr kumimoji="1" lang="ja-JP" altLang="en-US" smtClean="0"/>
              <a:t>3</a:t>
            </a:fld>
            <a:endParaRPr kumimoji="1" lang="ja-JP" altLang="en-US"/>
          </a:p>
        </p:txBody>
      </p:sp>
    </p:spTree>
    <p:extLst>
      <p:ext uri="{BB962C8B-B14F-4D97-AF65-F5344CB8AC3E}">
        <p14:creationId xmlns:p14="http://schemas.microsoft.com/office/powerpoint/2010/main" val="3511935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Ｃ分類の例として、文部科学省　「プログラミング教育の手引き」では</a:t>
            </a:r>
            <a:endParaRPr kumimoji="1" lang="en-US" altLang="ja-JP" dirty="0"/>
          </a:p>
          <a:p>
            <a:r>
              <a:rPr kumimoji="1" lang="ja-JP" altLang="en-US" dirty="0"/>
              <a:t>　①　プログラミングの楽しさを味わう体験　</a:t>
            </a:r>
            <a:endParaRPr kumimoji="1" lang="en-US" altLang="ja-JP" dirty="0"/>
          </a:p>
          <a:p>
            <a:r>
              <a:rPr kumimoji="1" lang="ja-JP" altLang="en-US" dirty="0"/>
              <a:t>　②　後の学習に先だって、プログラミングの基礎を学ぶ　などが例に挙げられています。</a:t>
            </a:r>
            <a:endParaRPr kumimoji="1" lang="en-US" altLang="ja-JP" dirty="0"/>
          </a:p>
          <a:p>
            <a:r>
              <a:rPr kumimoji="1" lang="ja-JP" altLang="en-US" dirty="0"/>
              <a:t>　この②は、たとえば、先ほどの模擬授業　６年生理科を学ぶ場合、児童がプログラムを作成する際に、先生が、ブロックの説明や、数値の変え方などをいちいち教えていたら、理科の学習にならず、プログラミングの説明で、授業が終わってしまいます。プログラミングブロックを並べたプログラムの作り方を事前に教えておけば、児童の思考は理科の学習に集中します。</a:t>
            </a:r>
            <a:endParaRPr kumimoji="1" lang="en-US" altLang="ja-JP" dirty="0"/>
          </a:p>
          <a:p>
            <a:r>
              <a:rPr kumimoji="1" lang="ja-JP" altLang="en-US" dirty="0"/>
              <a:t>　このように、事前に教えることが、各教科の学びを円滑に進める上で、Ｃ分類として取り組む値打ちがあるため、手引きでは紹介されているのです。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0EA284E3-DF58-464E-95B5-B1C5E83CA859}" type="slidenum">
              <a:rPr kumimoji="1" lang="ja-JP" altLang="en-US" smtClean="0"/>
              <a:t>4</a:t>
            </a:fld>
            <a:endParaRPr kumimoji="1" lang="ja-JP" altLang="en-US"/>
          </a:p>
        </p:txBody>
      </p:sp>
    </p:spTree>
    <p:extLst>
      <p:ext uri="{BB962C8B-B14F-4D97-AF65-F5344CB8AC3E}">
        <p14:creationId xmlns:p14="http://schemas.microsoft.com/office/powerpoint/2010/main" val="3511935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r>
              <a:rPr kumimoji="1" lang="ja-JP" altLang="en-US" sz="1200" b="0" i="0" u="none" strike="noStrike" kern="1200" baseline="0" dirty="0" smtClean="0">
                <a:solidFill>
                  <a:schemeClr val="tx1"/>
                </a:solidFill>
                <a:latin typeface="+mn-lt"/>
                <a:ea typeface="+mn-ea"/>
                <a:cs typeface="+mn-cs"/>
              </a:rPr>
              <a:t>児童が「コンピュータを活用して」自らが考える動作の実現を目指して試行錯誤を繰り返す「体験」が重要であり、学習指導要領では児童がプログラミングを体験することを求めています。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　児童の発達の段階等によっては、教師が実演する形式の授業を行うことも考えられますが、その場合は、適切なカリキュラム・マネジメントによって、児童がコンピュータを活用しながら行う学習と適切に関連させて実施することが望まれます。</a:t>
            </a:r>
          </a:p>
          <a:p>
            <a:r>
              <a:rPr kumimoji="1" lang="ja-JP" altLang="en-US" sz="1200" b="0" i="0" u="none" strike="noStrike" kern="1200" baseline="0" dirty="0" smtClean="0">
                <a:solidFill>
                  <a:schemeClr val="tx1"/>
                </a:solidFill>
                <a:latin typeface="+mn-lt"/>
                <a:ea typeface="+mn-ea"/>
                <a:cs typeface="+mn-cs"/>
              </a:rPr>
              <a:t>　なお、児童がコンピュータを活用して学習する場面において、児童が見通しをもって学習に取り組むことができるよう、教師が実演を示したり、ワークシートに考えをまとめさせたりすることは、授業を効率的に進める上でも有効なものと考えられます。</a:t>
            </a:r>
            <a:endParaRPr kumimoji="1" lang="en-US" altLang="ja-JP" dirty="0"/>
          </a:p>
        </p:txBody>
      </p:sp>
      <p:sp>
        <p:nvSpPr>
          <p:cNvPr id="4" name="スライド番号プレースホルダー 3"/>
          <p:cNvSpPr>
            <a:spLocks noGrp="1"/>
          </p:cNvSpPr>
          <p:nvPr>
            <p:ph type="sldNum" sz="quarter" idx="10"/>
          </p:nvPr>
        </p:nvSpPr>
        <p:spPr/>
        <p:txBody>
          <a:bodyPr/>
          <a:lstStyle/>
          <a:p>
            <a:fld id="{0EA284E3-DF58-464E-95B5-B1C5E83CA859}" type="slidenum">
              <a:rPr kumimoji="1" lang="ja-JP" altLang="en-US" smtClean="0"/>
              <a:t>5</a:t>
            </a:fld>
            <a:endParaRPr kumimoji="1" lang="ja-JP" altLang="en-US"/>
          </a:p>
        </p:txBody>
      </p:sp>
    </p:spTree>
    <p:extLst>
      <p:ext uri="{BB962C8B-B14F-4D97-AF65-F5344CB8AC3E}">
        <p14:creationId xmlns:p14="http://schemas.microsoft.com/office/powerpoint/2010/main" val="3511935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r>
              <a:rPr kumimoji="1" lang="ja-JP" altLang="en-US" sz="1200" b="0" i="0" u="none" strike="noStrike" kern="1200" baseline="0" dirty="0" smtClean="0">
                <a:solidFill>
                  <a:schemeClr val="tx1"/>
                </a:solidFill>
                <a:latin typeface="+mn-lt"/>
                <a:ea typeface="+mn-ea"/>
                <a:cs typeface="+mn-cs"/>
              </a:rPr>
              <a:t>コンピュータを用いずに「プログラミング的思考」を育成する指導は、これまでの実践にも見いだすことができ、今後とも取り入れていくことは考えられます。ただし、児童が「コンピュータを活用して」自らが考える動作の実現を目指して試行錯誤を繰り返す「体験」が重要であり、学習指導要領では児童がプログラミングを体験することを求めていますので、プログラミング教育全体において児童がコンピュータをほとんど用いないということは望ましくないことに留意する必要があり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　学校における</a:t>
            </a:r>
            <a:r>
              <a:rPr kumimoji="1" lang="en-US" altLang="ja-JP" sz="1200" b="0" i="0" u="none" strike="noStrike" kern="1200" baseline="0" dirty="0" smtClean="0">
                <a:solidFill>
                  <a:schemeClr val="tx1"/>
                </a:solidFill>
                <a:latin typeface="+mn-lt"/>
                <a:ea typeface="+mn-ea"/>
                <a:cs typeface="+mn-cs"/>
              </a:rPr>
              <a:t>ICT</a:t>
            </a:r>
            <a:r>
              <a:rPr kumimoji="1" lang="ja-JP" altLang="en-US" sz="1200" b="0" i="0" u="none" strike="noStrike" kern="1200" baseline="0" dirty="0" smtClean="0">
                <a:solidFill>
                  <a:schemeClr val="tx1"/>
                </a:solidFill>
                <a:latin typeface="+mn-lt"/>
                <a:ea typeface="+mn-ea"/>
                <a:cs typeface="+mn-cs"/>
              </a:rPr>
              <a:t>環境が十分ではない場合、必要な整備を早急に進めるとともに、それまでの間も、ほとんどの小学校では既に整備されているコンピュータ教室などの</a:t>
            </a:r>
            <a:r>
              <a:rPr kumimoji="1" lang="en-US" altLang="ja-JP" sz="1200" b="0" i="0" u="none" strike="noStrike" kern="1200" baseline="0" dirty="0" smtClean="0">
                <a:solidFill>
                  <a:schemeClr val="tx1"/>
                </a:solidFill>
                <a:latin typeface="+mn-lt"/>
                <a:ea typeface="+mn-ea"/>
                <a:cs typeface="+mn-cs"/>
              </a:rPr>
              <a:t>ICT</a:t>
            </a:r>
            <a:r>
              <a:rPr kumimoji="1" lang="ja-JP" altLang="en-US" sz="1200" b="0" i="0" u="none" strike="noStrike" kern="1200" baseline="0" dirty="0" smtClean="0">
                <a:solidFill>
                  <a:schemeClr val="tx1"/>
                </a:solidFill>
                <a:latin typeface="+mn-lt"/>
                <a:ea typeface="+mn-ea"/>
                <a:cs typeface="+mn-cs"/>
              </a:rPr>
              <a:t>環境を効率的に活用することも含め、適切なカリキュラム・マネジメントによって、児童がプログラミングを体験する学習活動を計画的に実施することが望まれます。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　なお、学習指導要領では、プログラミング的思考を含む情報活用能力の育成を図るため、「各学校において、コンピュータや情報通信ネットワークなどの情報手段を活用するために必要な環境を整え、これらを適切に活用した学習活動の充実を図ること」と規定しており、文部科学省では、この実施を見据えて「教育の</a:t>
            </a:r>
            <a:r>
              <a:rPr kumimoji="1" lang="en-US" altLang="ja-JP" sz="1200" b="0" i="0" u="none" strike="noStrike" kern="1200" baseline="0" dirty="0" smtClean="0">
                <a:solidFill>
                  <a:schemeClr val="tx1"/>
                </a:solidFill>
                <a:latin typeface="+mn-lt"/>
                <a:ea typeface="+mn-ea"/>
                <a:cs typeface="+mn-cs"/>
              </a:rPr>
              <a:t>ICT</a:t>
            </a:r>
            <a:r>
              <a:rPr kumimoji="1" lang="ja-JP" altLang="en-US" sz="1200" b="0" i="0" u="none" strike="noStrike" kern="1200" baseline="0" dirty="0" smtClean="0">
                <a:solidFill>
                  <a:schemeClr val="tx1"/>
                </a:solidFill>
                <a:latin typeface="+mn-lt"/>
                <a:ea typeface="+mn-ea"/>
                <a:cs typeface="+mn-cs"/>
              </a:rPr>
              <a:t>化に向けた環境整備５か年計画」（</a:t>
            </a:r>
            <a:r>
              <a:rPr kumimoji="1" lang="en-US" altLang="ja-JP" sz="1200" b="0" i="0" u="none" strike="noStrike" kern="1200" baseline="0" dirty="0" smtClean="0">
                <a:solidFill>
                  <a:schemeClr val="tx1"/>
                </a:solidFill>
                <a:latin typeface="+mn-lt"/>
                <a:ea typeface="+mn-ea"/>
                <a:cs typeface="+mn-cs"/>
              </a:rPr>
              <a:t>2018</a:t>
            </a:r>
            <a:r>
              <a:rPr kumimoji="1" lang="ja-JP" altLang="en-US" sz="1200" b="0" i="0" u="none" strike="noStrike" kern="1200" baseline="0" dirty="0" smtClean="0">
                <a:solidFill>
                  <a:schemeClr val="tx1"/>
                </a:solidFill>
                <a:latin typeface="+mn-lt"/>
                <a:ea typeface="+mn-ea"/>
                <a:cs typeface="+mn-cs"/>
              </a:rPr>
              <a:t>～</a:t>
            </a:r>
            <a:r>
              <a:rPr kumimoji="1" lang="en-US" altLang="ja-JP" sz="1200" b="0" i="0" u="none" strike="noStrike" kern="1200" baseline="0" dirty="0" smtClean="0">
                <a:solidFill>
                  <a:schemeClr val="tx1"/>
                </a:solidFill>
                <a:latin typeface="+mn-lt"/>
                <a:ea typeface="+mn-ea"/>
                <a:cs typeface="+mn-cs"/>
              </a:rPr>
              <a:t>2022</a:t>
            </a:r>
            <a:r>
              <a:rPr kumimoji="1" lang="ja-JP" altLang="en-US" sz="1200" b="0" i="0" u="none" strike="noStrike" kern="1200" baseline="0" dirty="0" smtClean="0">
                <a:solidFill>
                  <a:schemeClr val="tx1"/>
                </a:solidFill>
                <a:latin typeface="+mn-lt"/>
                <a:ea typeface="+mn-ea"/>
                <a:cs typeface="+mn-cs"/>
              </a:rPr>
              <a:t>年度）を策定しました。</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　また、この計画に基づく</a:t>
            </a:r>
            <a:r>
              <a:rPr kumimoji="1" lang="en-US" altLang="ja-JP" sz="1200" b="0" i="0" u="none" strike="noStrike" kern="1200" baseline="0" dirty="0" smtClean="0">
                <a:solidFill>
                  <a:schemeClr val="tx1"/>
                </a:solidFill>
                <a:latin typeface="+mn-lt"/>
                <a:ea typeface="+mn-ea"/>
                <a:cs typeface="+mn-cs"/>
              </a:rPr>
              <a:t>ICT</a:t>
            </a:r>
            <a:r>
              <a:rPr kumimoji="1" lang="ja-JP" altLang="en-US" sz="1200" b="0" i="0" u="none" strike="noStrike" kern="1200" baseline="0" dirty="0" smtClean="0">
                <a:solidFill>
                  <a:schemeClr val="tx1"/>
                </a:solidFill>
                <a:latin typeface="+mn-lt"/>
                <a:ea typeface="+mn-ea"/>
                <a:cs typeface="+mn-cs"/>
              </a:rPr>
              <a:t>環境の整備充実を図るため、教育用コンピュータ、ネットワーク等の整備、</a:t>
            </a:r>
            <a:r>
              <a:rPr kumimoji="1" lang="en-US" altLang="ja-JP" sz="1200" b="0" i="0" u="none" strike="noStrike" kern="1200" baseline="0" dirty="0" smtClean="0">
                <a:solidFill>
                  <a:schemeClr val="tx1"/>
                </a:solidFill>
                <a:latin typeface="+mn-lt"/>
                <a:ea typeface="+mn-ea"/>
                <a:cs typeface="+mn-cs"/>
              </a:rPr>
              <a:t>ICT</a:t>
            </a:r>
            <a:r>
              <a:rPr kumimoji="1" lang="ja-JP" altLang="en-US" sz="1200" b="0" i="0" u="none" strike="noStrike" kern="1200" baseline="0" dirty="0" smtClean="0">
                <a:solidFill>
                  <a:schemeClr val="tx1"/>
                </a:solidFill>
                <a:latin typeface="+mn-lt"/>
                <a:ea typeface="+mn-ea"/>
                <a:cs typeface="+mn-cs"/>
              </a:rPr>
              <a:t>支援員の配置等に必要な経費について、</a:t>
            </a:r>
            <a:r>
              <a:rPr kumimoji="1" lang="en-US" altLang="ja-JP" sz="1200" b="0" i="0" u="none" strike="noStrike" kern="1200" baseline="0" dirty="0" smtClean="0">
                <a:solidFill>
                  <a:schemeClr val="tx1"/>
                </a:solidFill>
                <a:latin typeface="+mn-lt"/>
                <a:ea typeface="+mn-ea"/>
                <a:cs typeface="+mn-cs"/>
              </a:rPr>
              <a:t>2018</a:t>
            </a:r>
            <a:r>
              <a:rPr kumimoji="1" lang="ja-JP" altLang="en-US" sz="1200" b="0" i="0" u="none" strike="noStrike" kern="1200" baseline="0" dirty="0" smtClean="0">
                <a:solidFill>
                  <a:schemeClr val="tx1"/>
                </a:solidFill>
                <a:latin typeface="+mn-lt"/>
                <a:ea typeface="+mn-ea"/>
                <a:cs typeface="+mn-cs"/>
              </a:rPr>
              <a:t>年度からの５年間、単年度</a:t>
            </a:r>
            <a:r>
              <a:rPr kumimoji="1" lang="en-US" altLang="ja-JP" sz="1200" b="0" i="0" u="none" strike="noStrike" kern="1200" baseline="0" dirty="0" smtClean="0">
                <a:solidFill>
                  <a:schemeClr val="tx1"/>
                </a:solidFill>
                <a:latin typeface="+mn-lt"/>
                <a:ea typeface="+mn-ea"/>
                <a:cs typeface="+mn-cs"/>
              </a:rPr>
              <a:t>1,805</a:t>
            </a:r>
            <a:r>
              <a:rPr kumimoji="1" lang="ja-JP" altLang="en-US" sz="1200" b="0" i="0" u="none" strike="noStrike" kern="1200" baseline="0" dirty="0" smtClean="0">
                <a:solidFill>
                  <a:schemeClr val="tx1"/>
                </a:solidFill>
                <a:latin typeface="+mn-lt"/>
                <a:ea typeface="+mn-ea"/>
                <a:cs typeface="+mn-cs"/>
              </a:rPr>
              <a:t>億円（</a:t>
            </a:r>
            <a:r>
              <a:rPr kumimoji="1" lang="en-US" altLang="ja-JP" sz="1200" b="0" i="0" u="none" strike="noStrike" kern="1200" baseline="0" dirty="0" smtClean="0">
                <a:solidFill>
                  <a:schemeClr val="tx1"/>
                </a:solidFill>
                <a:latin typeface="+mn-lt"/>
                <a:ea typeface="+mn-ea"/>
                <a:cs typeface="+mn-cs"/>
              </a:rPr>
              <a:t>2017</a:t>
            </a:r>
            <a:r>
              <a:rPr kumimoji="1" lang="ja-JP" altLang="en-US" sz="1200" b="0" i="0" u="none" strike="noStrike" kern="1200" baseline="0" dirty="0" smtClean="0">
                <a:solidFill>
                  <a:schemeClr val="tx1"/>
                </a:solidFill>
                <a:latin typeface="+mn-lt"/>
                <a:ea typeface="+mn-ea"/>
                <a:cs typeface="+mn-cs"/>
              </a:rPr>
              <a:t>年度は</a:t>
            </a:r>
            <a:r>
              <a:rPr kumimoji="1" lang="en-US" altLang="ja-JP" sz="1200" b="0" i="0" u="none" strike="noStrike" kern="1200" baseline="0" dirty="0" smtClean="0">
                <a:solidFill>
                  <a:schemeClr val="tx1"/>
                </a:solidFill>
                <a:latin typeface="+mn-lt"/>
                <a:ea typeface="+mn-ea"/>
                <a:cs typeface="+mn-cs"/>
              </a:rPr>
              <a:t>1,678</a:t>
            </a:r>
            <a:r>
              <a:rPr kumimoji="1" lang="ja-JP" altLang="en-US" sz="1200" b="0" i="0" u="none" strike="noStrike" kern="1200" baseline="0" dirty="0" smtClean="0">
                <a:solidFill>
                  <a:schemeClr val="tx1"/>
                </a:solidFill>
                <a:latin typeface="+mn-lt"/>
                <a:ea typeface="+mn-ea"/>
                <a:cs typeface="+mn-cs"/>
              </a:rPr>
              <a:t>億円）の地方財政措置が講じられています。</a:t>
            </a:r>
            <a:endParaRPr kumimoji="1" lang="en-US" altLang="ja-JP" dirty="0"/>
          </a:p>
        </p:txBody>
      </p:sp>
      <p:sp>
        <p:nvSpPr>
          <p:cNvPr id="4" name="スライド番号プレースホルダー 3"/>
          <p:cNvSpPr>
            <a:spLocks noGrp="1"/>
          </p:cNvSpPr>
          <p:nvPr>
            <p:ph type="sldNum" sz="quarter" idx="10"/>
          </p:nvPr>
        </p:nvSpPr>
        <p:spPr/>
        <p:txBody>
          <a:bodyPr/>
          <a:lstStyle/>
          <a:p>
            <a:fld id="{0EA284E3-DF58-464E-95B5-B1C5E83CA859}" type="slidenum">
              <a:rPr kumimoji="1" lang="ja-JP" altLang="en-US" smtClean="0"/>
              <a:t>6</a:t>
            </a:fld>
            <a:endParaRPr kumimoji="1" lang="ja-JP" altLang="en-US"/>
          </a:p>
        </p:txBody>
      </p:sp>
    </p:spTree>
    <p:extLst>
      <p:ext uri="{BB962C8B-B14F-4D97-AF65-F5344CB8AC3E}">
        <p14:creationId xmlns:p14="http://schemas.microsoft.com/office/powerpoint/2010/main" val="3511935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r>
              <a:rPr kumimoji="1" lang="ja-JP" altLang="en-US" sz="1200" b="0" i="0" u="none" strike="noStrike" kern="1200" baseline="0" dirty="0" smtClean="0">
                <a:solidFill>
                  <a:schemeClr val="tx1"/>
                </a:solidFill>
                <a:latin typeface="+mn-lt"/>
                <a:ea typeface="+mn-ea"/>
                <a:cs typeface="+mn-cs"/>
              </a:rPr>
              <a:t>小学校段階におけるプログラミング教育は、児童がプログラミング言語を覚えたり、プログラミングの技能を習得したりすることをねらいとするものではありません。</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　ただし、学習指導要領に例示している単元その他において効率的にプログラミングに取り組めるようにするため、必要に応じ、あらかじめプログラミングを体験させ、プログラミング言語やコンピュータの操作等に慣れ親しませることは有効と考えられます。なお、そうした学習活動を例えば総合的な学習の時間で行うに当たっては、それのみで学習が完結することにならないよう、総合的な学習の時間の目標を実現するにふさわしい探究的な学習のプロセスの中に適切に位置付けて実施することが求められます。</a:t>
            </a:r>
            <a:endParaRPr kumimoji="1" lang="en-US" altLang="ja-JP" dirty="0"/>
          </a:p>
        </p:txBody>
      </p:sp>
      <p:sp>
        <p:nvSpPr>
          <p:cNvPr id="4" name="スライド番号プレースホルダー 3"/>
          <p:cNvSpPr>
            <a:spLocks noGrp="1"/>
          </p:cNvSpPr>
          <p:nvPr>
            <p:ph type="sldNum" sz="quarter" idx="10"/>
          </p:nvPr>
        </p:nvSpPr>
        <p:spPr/>
        <p:txBody>
          <a:bodyPr/>
          <a:lstStyle/>
          <a:p>
            <a:fld id="{0EA284E3-DF58-464E-95B5-B1C5E83CA859}" type="slidenum">
              <a:rPr kumimoji="1" lang="ja-JP" altLang="en-US" smtClean="0"/>
              <a:t>7</a:t>
            </a:fld>
            <a:endParaRPr kumimoji="1" lang="ja-JP" altLang="en-US"/>
          </a:p>
        </p:txBody>
      </p:sp>
    </p:spTree>
    <p:extLst>
      <p:ext uri="{BB962C8B-B14F-4D97-AF65-F5344CB8AC3E}">
        <p14:creationId xmlns:p14="http://schemas.microsoft.com/office/powerpoint/2010/main" val="3511935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r>
              <a:rPr kumimoji="1" lang="ja-JP" altLang="en-US" sz="1200" b="0" i="0" u="none" strike="noStrike" kern="1200" baseline="0" dirty="0" smtClean="0">
                <a:solidFill>
                  <a:schemeClr val="tx1"/>
                </a:solidFill>
                <a:latin typeface="+mn-lt"/>
                <a:ea typeface="+mn-ea"/>
                <a:cs typeface="+mn-cs"/>
              </a:rPr>
              <a:t>小学校プログラミング教育は、プログラミングや</a:t>
            </a:r>
            <a:r>
              <a:rPr kumimoji="1" lang="en-US" altLang="ja-JP" sz="1200" b="0" i="0" u="none" strike="noStrike" kern="1200" baseline="0" dirty="0" smtClean="0">
                <a:solidFill>
                  <a:schemeClr val="tx1"/>
                </a:solidFill>
                <a:latin typeface="+mn-lt"/>
                <a:ea typeface="+mn-ea"/>
                <a:cs typeface="+mn-cs"/>
              </a:rPr>
              <a:t>ICT</a:t>
            </a:r>
            <a:r>
              <a:rPr kumimoji="1" lang="ja-JP" altLang="en-US" sz="1200" b="0" i="0" u="none" strike="noStrike" kern="1200" baseline="0" dirty="0" smtClean="0">
                <a:solidFill>
                  <a:schemeClr val="tx1"/>
                </a:solidFill>
                <a:latin typeface="+mn-lt"/>
                <a:ea typeface="+mn-ea"/>
                <a:cs typeface="+mn-cs"/>
              </a:rPr>
              <a:t>に関する高度な専門性が求められるものではありません。</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　まずは、文部科学省「小学校プログラミング教育の手引」を参考に、学校全体で、小学校プログラミング教育のねらいを確認するとともに、教師自らがプログラミングを体験し、プログラミングはそれほど難しいものではないということを実感していただきたいと思い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　その上で、「兵庫県版プログラミング教育スタートパック」や、「小学校プログラミング教育の手引」の指導例、「未来の学びコンソーシアム」の運営する</a:t>
            </a:r>
            <a:r>
              <a:rPr kumimoji="1" lang="en-US" altLang="ja-JP" sz="1200" b="0" i="0" u="none" strike="noStrike" kern="1200" baseline="0" dirty="0" smtClean="0">
                <a:solidFill>
                  <a:schemeClr val="tx1"/>
                </a:solidFill>
                <a:latin typeface="+mn-lt"/>
                <a:ea typeface="+mn-ea"/>
                <a:cs typeface="+mn-cs"/>
              </a:rPr>
              <a:t>Web</a:t>
            </a:r>
            <a:r>
              <a:rPr kumimoji="1" lang="ja-JP" altLang="en-US" sz="1200" b="0" i="0" u="none" strike="noStrike" kern="1200" baseline="0" dirty="0" smtClean="0">
                <a:solidFill>
                  <a:schemeClr val="tx1"/>
                </a:solidFill>
                <a:latin typeface="+mn-lt"/>
                <a:ea typeface="+mn-ea"/>
                <a:cs typeface="+mn-cs"/>
              </a:rPr>
              <a:t>サイト「小学校を中心としたプログラミング教育ポータル」の実践事例等も参照しながら、無理なく取り組める場面から実施し、徐々にプログラミング教育を実施する場面を広げていくことが考えられます。</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　また、プログラミング的思考は、これまで各教科等の指導で育成を目指してきた論理的思考力とつながっているものであり、経験豊富な教師がもつその指導のノウハウも生かせるものと思われます。</a:t>
            </a:r>
            <a:endParaRPr kumimoji="1" lang="en-US" altLang="ja-JP" dirty="0"/>
          </a:p>
        </p:txBody>
      </p:sp>
      <p:sp>
        <p:nvSpPr>
          <p:cNvPr id="4" name="スライド番号プレースホルダー 3"/>
          <p:cNvSpPr>
            <a:spLocks noGrp="1"/>
          </p:cNvSpPr>
          <p:nvPr>
            <p:ph type="sldNum" sz="quarter" idx="10"/>
          </p:nvPr>
        </p:nvSpPr>
        <p:spPr/>
        <p:txBody>
          <a:bodyPr/>
          <a:lstStyle/>
          <a:p>
            <a:fld id="{0EA284E3-DF58-464E-95B5-B1C5E83CA859}" type="slidenum">
              <a:rPr kumimoji="1" lang="ja-JP" altLang="en-US" smtClean="0"/>
              <a:t>8</a:t>
            </a:fld>
            <a:endParaRPr kumimoji="1" lang="ja-JP" altLang="en-US"/>
          </a:p>
        </p:txBody>
      </p:sp>
    </p:spTree>
    <p:extLst>
      <p:ext uri="{BB962C8B-B14F-4D97-AF65-F5344CB8AC3E}">
        <p14:creationId xmlns:p14="http://schemas.microsoft.com/office/powerpoint/2010/main" val="3511935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Ａ６　プログラミングを実施したからと言って、それだけを取り立てて評価するものではありません。</a:t>
            </a:r>
            <a:endParaRPr kumimoji="1" lang="en-US" altLang="ja-JP" dirty="0"/>
          </a:p>
          <a:p>
            <a:r>
              <a:rPr kumimoji="1" lang="ja-JP" altLang="en-US" dirty="0">
                <a:latin typeface="+mn-ea"/>
                <a:ea typeface="+mn-ea"/>
              </a:rPr>
              <a:t>　　　</a:t>
            </a:r>
            <a:r>
              <a:rPr lang="ja-JP" altLang="en-US" sz="1200" b="0" dirty="0">
                <a:latin typeface="+mn-ea"/>
                <a:ea typeface="+mn-ea"/>
                <a:cs typeface="Meiryo UI" panose="020B0604030504040204" pitchFamily="50" charset="-128"/>
              </a:rPr>
              <a:t>プログラミングを学習活動として実施した教科等において、それぞれの教科等の評価規準により評価します。</a:t>
            </a:r>
            <a:endParaRPr lang="en-US" altLang="ja-JP" sz="1200" b="0" dirty="0">
              <a:latin typeface="+mn-ea"/>
              <a:ea typeface="+mn-ea"/>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0EA284E3-DF58-464E-95B5-B1C5E83CA859}" type="slidenum">
              <a:rPr kumimoji="1" lang="ja-JP" altLang="en-US" smtClean="0"/>
              <a:t>9</a:t>
            </a:fld>
            <a:endParaRPr kumimoji="1" lang="ja-JP" altLang="en-US"/>
          </a:p>
        </p:txBody>
      </p:sp>
    </p:spTree>
    <p:extLst>
      <p:ext uri="{BB962C8B-B14F-4D97-AF65-F5344CB8AC3E}">
        <p14:creationId xmlns:p14="http://schemas.microsoft.com/office/powerpoint/2010/main" val="3511935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4110788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108615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900514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2581004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789203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DC1C5D1-ADA8-4863-A572-A54BBA06C833}" type="datetimeFigureOut">
              <a:rPr kumimoji="1" lang="ja-JP" altLang="en-US" smtClean="0"/>
              <a:t>2019/10/15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3194703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DC1C5D1-ADA8-4863-A572-A54BBA06C833}" type="datetimeFigureOut">
              <a:rPr kumimoji="1" lang="ja-JP" altLang="en-US" smtClean="0"/>
              <a:t>2019/10/15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420433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DC1C5D1-ADA8-4863-A572-A54BBA06C833}" type="datetimeFigureOut">
              <a:rPr kumimoji="1" lang="ja-JP" altLang="en-US" smtClean="0"/>
              <a:t>2019/10/15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789599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DC1C5D1-ADA8-4863-A572-A54BBA06C833}" type="datetimeFigureOut">
              <a:rPr kumimoji="1" lang="ja-JP" altLang="en-US" smtClean="0"/>
              <a:t>2019/10/15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3947130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DC1C5D1-ADA8-4863-A572-A54BBA06C833}" type="datetimeFigureOut">
              <a:rPr kumimoji="1" lang="ja-JP" altLang="en-US" smtClean="0"/>
              <a:t>2019/10/15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2239004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DC1C5D1-ADA8-4863-A572-A54BBA06C833}" type="datetimeFigureOut">
              <a:rPr kumimoji="1" lang="ja-JP" altLang="en-US" smtClean="0"/>
              <a:t>2019/10/15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355279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1C5D1-ADA8-4863-A572-A54BBA06C833}" type="datetimeFigureOut">
              <a:rPr kumimoji="1" lang="ja-JP" altLang="en-US" smtClean="0"/>
              <a:t>2019/10/15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411467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0" y="1196752"/>
            <a:ext cx="9144000" cy="1512168"/>
          </a:xfrm>
          <a:solidFill>
            <a:schemeClr val="tx2"/>
          </a:solidFill>
        </p:spPr>
        <p:txBody>
          <a:bodyPr>
            <a:noAutofit/>
          </a:bodyPr>
          <a:lstStyle/>
          <a:p>
            <a:r>
              <a:rPr kumimoji="1" lang="ja-JP" altLang="en-US" sz="3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小学校プログラミング教育の留意点</a:t>
            </a:r>
            <a:endParaRPr kumimoji="1" lang="ja-JP" altLang="en-US" sz="3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サブタイトル 4"/>
          <p:cNvSpPr>
            <a:spLocks noGrp="1"/>
          </p:cNvSpPr>
          <p:nvPr>
            <p:ph type="subTitle" idx="1"/>
          </p:nvPr>
        </p:nvSpPr>
        <p:spPr>
          <a:xfrm>
            <a:off x="0" y="6381328"/>
            <a:ext cx="9144000" cy="476672"/>
          </a:xfrm>
          <a:solidFill>
            <a:schemeClr val="bg1">
              <a:lumMod val="50000"/>
            </a:schemeClr>
          </a:solidFill>
        </p:spPr>
        <p:txBody>
          <a:bodyPr anchor="ctr">
            <a:normAutofit/>
          </a:bodyPr>
          <a:lstStyle/>
          <a:p>
            <a:pPr algn="r"/>
            <a:r>
              <a:rPr lang="ja-JP" altLang="en-US" sz="1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兵庫県教育委員会（兵庫県版プログラミング教育スタートパック構築事業）</a:t>
            </a:r>
            <a:endParaRPr kumimoji="1"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0" y="0"/>
            <a:ext cx="1296144" cy="523220"/>
          </a:xfrm>
          <a:prstGeom prst="rect">
            <a:avLst/>
          </a:prstGeom>
          <a:solidFill>
            <a:schemeClr val="tx2"/>
          </a:solidFill>
        </p:spPr>
        <p:txBody>
          <a:bodyPr wrap="square" rtlCol="0">
            <a:spAutoFit/>
          </a:bodyPr>
          <a:lstStyle/>
          <a:p>
            <a:pPr algn="ctr"/>
            <a:r>
              <a:rPr lang="ja-JP" altLang="en-US" sz="2800" b="1" dirty="0" smtClean="0">
                <a:solidFill>
                  <a:schemeClr val="bg1"/>
                </a:solidFill>
                <a:latin typeface="Meiryo UI" panose="020B0604030504040204" pitchFamily="50" charset="-128"/>
                <a:ea typeface="Meiryo UI" panose="020B0604030504040204" pitchFamily="50" charset="-128"/>
              </a:rPr>
              <a:t>Ｃ</a:t>
            </a:r>
            <a:r>
              <a:rPr lang="ja-JP" altLang="en-US" sz="2800" b="1" dirty="0" smtClean="0">
                <a:solidFill>
                  <a:schemeClr val="bg1"/>
                </a:solidFill>
                <a:latin typeface="Meiryo UI" panose="020B0604030504040204" pitchFamily="50" charset="-128"/>
                <a:ea typeface="Meiryo UI" panose="020B0604030504040204" pitchFamily="50" charset="-128"/>
              </a:rPr>
              <a:t>－４</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95925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0" y="0"/>
            <a:ext cx="9144000" cy="707886"/>
          </a:xfrm>
          <a:prstGeom prst="rect">
            <a:avLst/>
          </a:prstGeom>
          <a:solidFill>
            <a:schemeClr val="tx2"/>
          </a:solidFill>
        </p:spPr>
        <p:txBody>
          <a:bodyPr wrap="square" rtlCol="0">
            <a:spAutoFit/>
          </a:bodyPr>
          <a:lstStyle/>
          <a:p>
            <a:r>
              <a:rPr kumimoji="1" lang="ja-JP" altLang="en-US" sz="4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小学校プログラミング</a:t>
            </a:r>
            <a:r>
              <a:rPr kumimoji="1" lang="ja-JP" altLang="en-US" sz="4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教育の留意点</a:t>
            </a:r>
            <a:endParaRPr kumimoji="1" lang="ja-JP" altLang="en-US" sz="4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467544" y="692696"/>
            <a:ext cx="8352928" cy="2308324"/>
          </a:xfrm>
          <a:prstGeom prst="rect">
            <a:avLst/>
          </a:prstGeom>
          <a:noFill/>
        </p:spPr>
        <p:txBody>
          <a:bodyPr wrap="square" rtlCol="0">
            <a:spAutoFit/>
          </a:bodyPr>
          <a:lstStyle/>
          <a:p>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Ｑ１</a:t>
            </a:r>
            <a:r>
              <a:rPr kumimoji="1" lang="ja-JP" altLang="en-US" sz="2800" b="1"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学習指導要領に例示されている</a:t>
            </a:r>
            <a:r>
              <a:rPr kumimoji="1" lang="ja-JP" altLang="en-US" sz="3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算数・理科・総合的な学習の時間だけ</a:t>
            </a:r>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でプログラミング教育を実施するのか？</a:t>
            </a:r>
          </a:p>
        </p:txBody>
      </p:sp>
      <p:sp>
        <p:nvSpPr>
          <p:cNvPr id="4" name="テキスト ボックス 3"/>
          <p:cNvSpPr txBox="1"/>
          <p:nvPr/>
        </p:nvSpPr>
        <p:spPr>
          <a:xfrm>
            <a:off x="539552" y="3803035"/>
            <a:ext cx="8352928" cy="1754326"/>
          </a:xfrm>
          <a:prstGeom prst="rect">
            <a:avLst/>
          </a:prstGeom>
          <a:solidFill>
            <a:schemeClr val="tx2">
              <a:lumMod val="20000"/>
              <a:lumOff val="80000"/>
            </a:schemeClr>
          </a:solidFill>
        </p:spPr>
        <p:txBody>
          <a:bodyPr wrap="square" rtlCol="0">
            <a:spAutoFit/>
          </a:bodyPr>
          <a:lstStyle/>
          <a:p>
            <a:r>
              <a:rPr lang="ja-JP" altLang="en-US" sz="3600" b="1" dirty="0">
                <a:latin typeface="Meiryo UI" panose="020B0604030504040204" pitchFamily="50" charset="-128"/>
                <a:ea typeface="Meiryo UI" panose="020B0604030504040204" pitchFamily="50" charset="-128"/>
                <a:cs typeface="Meiryo UI" panose="020B0604030504040204" pitchFamily="50" charset="-128"/>
              </a:rPr>
              <a:t>Ａ</a:t>
            </a:r>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2800" b="1"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多様な教科・学年・単元等で取り入れる。</a:t>
            </a:r>
            <a:endParaRPr kumimoji="1" lang="en-US" altLang="ja-JP" sz="36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3600" b="1" dirty="0">
                <a:latin typeface="Meiryo UI" panose="020B0604030504040204" pitchFamily="50" charset="-128"/>
                <a:ea typeface="Meiryo UI" panose="020B0604030504040204" pitchFamily="50" charset="-128"/>
                <a:cs typeface="Meiryo UI" panose="020B0604030504040204" pitchFamily="50" charset="-128"/>
              </a:rPr>
              <a:t>各教科等とは別に取り入れることも可能。</a:t>
            </a:r>
            <a:endParaRPr lang="en-US" altLang="ja-JP"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2"/>
          <p:cNvSpPr txBox="1">
            <a:spLocks/>
          </p:cNvSpPr>
          <p:nvPr/>
        </p:nvSpPr>
        <p:spPr>
          <a:xfrm>
            <a:off x="3241948" y="6597352"/>
            <a:ext cx="5904074" cy="26728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Font typeface="Arial" panose="020B0604020202020204" pitchFamily="34" charset="0"/>
              <a:buNone/>
            </a:pPr>
            <a:r>
              <a:rPr lang="ja-JP" altLang="en-US" sz="1400" dirty="0"/>
              <a:t>平成</a:t>
            </a:r>
            <a:r>
              <a:rPr lang="en-US" altLang="ja-JP" sz="1400" dirty="0"/>
              <a:t>30</a:t>
            </a:r>
            <a:r>
              <a:rPr lang="ja-JP" altLang="en-US" sz="1400" dirty="0"/>
              <a:t>年</a:t>
            </a:r>
            <a:r>
              <a:rPr lang="en-US" altLang="ja-JP" sz="1400" dirty="0"/>
              <a:t>11</a:t>
            </a:r>
            <a:r>
              <a:rPr lang="ja-JP" altLang="en-US" sz="1400" dirty="0"/>
              <a:t>月　小学校プログラミング教育の手引（第２版）</a:t>
            </a:r>
            <a:r>
              <a:rPr lang="en-US" altLang="ja-JP" sz="1400" dirty="0"/>
              <a:t>:</a:t>
            </a:r>
            <a:r>
              <a:rPr lang="ja-JP" altLang="en-US" sz="1400" dirty="0"/>
              <a:t>文部科学省</a:t>
            </a:r>
          </a:p>
        </p:txBody>
      </p:sp>
    </p:spTree>
    <p:extLst>
      <p:ext uri="{BB962C8B-B14F-4D97-AF65-F5344CB8AC3E}">
        <p14:creationId xmlns:p14="http://schemas.microsoft.com/office/powerpoint/2010/main" val="2668329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0" y="0"/>
            <a:ext cx="9144000" cy="707886"/>
          </a:xfrm>
          <a:prstGeom prst="rect">
            <a:avLst/>
          </a:prstGeom>
          <a:solidFill>
            <a:schemeClr val="tx2"/>
          </a:solidFill>
        </p:spPr>
        <p:txBody>
          <a:bodyPr wrap="square" rtlCol="0">
            <a:spAutoFit/>
          </a:bodyPr>
          <a:lstStyle/>
          <a:p>
            <a:r>
              <a:rPr kumimoji="1" lang="ja-JP" altLang="en-US" sz="4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小学校プログラミング教育　Ｑ＆Ａ</a:t>
            </a:r>
          </a:p>
        </p:txBody>
      </p:sp>
      <p:sp>
        <p:nvSpPr>
          <p:cNvPr id="2" name="テキスト ボックス 1"/>
          <p:cNvSpPr txBox="1"/>
          <p:nvPr/>
        </p:nvSpPr>
        <p:spPr>
          <a:xfrm>
            <a:off x="467544" y="733063"/>
            <a:ext cx="8352928" cy="1200329"/>
          </a:xfrm>
          <a:prstGeom prst="rect">
            <a:avLst/>
          </a:prstGeom>
          <a:noFill/>
        </p:spPr>
        <p:txBody>
          <a:bodyPr wrap="square" rtlCol="0">
            <a:spAutoFit/>
          </a:bodyPr>
          <a:lstStyle/>
          <a:p>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Ｑ２</a:t>
            </a:r>
            <a:r>
              <a:rPr kumimoji="1" lang="ja-JP" altLang="en-US" sz="2800" b="1"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3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Ａ</a:t>
            </a:r>
            <a:r>
              <a:rPr kumimoji="1" lang="ja-JP" altLang="en-US" sz="3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・Ｂ分類</a:t>
            </a:r>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と、</a:t>
            </a:r>
            <a:r>
              <a:rPr kumimoji="1" lang="ja-JP" altLang="en-US" sz="3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Ｃ分類</a:t>
            </a:r>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3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ちがい</a:t>
            </a:r>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は？</a:t>
            </a:r>
          </a:p>
        </p:txBody>
      </p:sp>
      <p:sp>
        <p:nvSpPr>
          <p:cNvPr id="4" name="コンテンツ プレースホルダー 2"/>
          <p:cNvSpPr txBox="1">
            <a:spLocks/>
          </p:cNvSpPr>
          <p:nvPr/>
        </p:nvSpPr>
        <p:spPr>
          <a:xfrm>
            <a:off x="3241948" y="6597352"/>
            <a:ext cx="5904074" cy="26728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Font typeface="Arial" panose="020B0604020202020204" pitchFamily="34" charset="0"/>
              <a:buNone/>
            </a:pPr>
            <a:r>
              <a:rPr lang="ja-JP" altLang="en-US" sz="1400" dirty="0"/>
              <a:t>平成</a:t>
            </a:r>
            <a:r>
              <a:rPr lang="en-US" altLang="ja-JP" sz="1400" dirty="0"/>
              <a:t>30</a:t>
            </a:r>
            <a:r>
              <a:rPr lang="ja-JP" altLang="en-US" sz="1400" dirty="0"/>
              <a:t>年</a:t>
            </a:r>
            <a:r>
              <a:rPr lang="en-US" altLang="ja-JP" sz="1400" dirty="0"/>
              <a:t>11</a:t>
            </a:r>
            <a:r>
              <a:rPr lang="ja-JP" altLang="en-US" sz="1400" dirty="0"/>
              <a:t>月　小学校プログラミング教育の手引（第２版）</a:t>
            </a:r>
            <a:r>
              <a:rPr lang="en-US" altLang="ja-JP" sz="1400" dirty="0"/>
              <a:t>:</a:t>
            </a:r>
            <a:r>
              <a:rPr lang="ja-JP" altLang="en-US" sz="1400" dirty="0"/>
              <a:t>文部科学省</a:t>
            </a:r>
          </a:p>
        </p:txBody>
      </p:sp>
      <p:sp>
        <p:nvSpPr>
          <p:cNvPr id="13" name="1 つの角を切り取った四角形 12"/>
          <p:cNvSpPr/>
          <p:nvPr/>
        </p:nvSpPr>
        <p:spPr>
          <a:xfrm>
            <a:off x="467544" y="1988888"/>
            <a:ext cx="8136904" cy="432000"/>
          </a:xfrm>
          <a:prstGeom prst="snip1Rect">
            <a:avLst>
              <a:gd name="adj" fmla="val 50000"/>
            </a:avLst>
          </a:prstGeom>
          <a:solidFill>
            <a:schemeClr val="bg2">
              <a:lumMod val="9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教育課程内のプログラミング教育</a:t>
            </a:r>
          </a:p>
        </p:txBody>
      </p:sp>
      <p:sp>
        <p:nvSpPr>
          <p:cNvPr id="14" name="1 つの角を切り取った四角形 13"/>
          <p:cNvSpPr/>
          <p:nvPr/>
        </p:nvSpPr>
        <p:spPr>
          <a:xfrm>
            <a:off x="467544" y="4797152"/>
            <a:ext cx="8136904" cy="432000"/>
          </a:xfrm>
          <a:prstGeom prst="snip1Rect">
            <a:avLst>
              <a:gd name="adj" fmla="val 50000"/>
            </a:avLst>
          </a:prstGeom>
          <a:solidFill>
            <a:schemeClr val="bg2">
              <a:lumMod val="9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教育課程外のプログラミング教育</a:t>
            </a:r>
          </a:p>
        </p:txBody>
      </p:sp>
      <p:sp>
        <p:nvSpPr>
          <p:cNvPr id="15" name="角丸四角形 14"/>
          <p:cNvSpPr/>
          <p:nvPr/>
        </p:nvSpPr>
        <p:spPr>
          <a:xfrm>
            <a:off x="778156" y="2542324"/>
            <a:ext cx="7848000" cy="468000"/>
          </a:xfrm>
          <a:prstGeom prst="roundRect">
            <a:avLst/>
          </a:prstGeom>
          <a:solidFill>
            <a:srgbClr val="0066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bg1"/>
                </a:solidFill>
                <a:latin typeface="+mj-ea"/>
                <a:ea typeface="+mj-ea"/>
                <a:cs typeface="Meiryo UI" panose="020B0604030504040204" pitchFamily="50" charset="-128"/>
              </a:rPr>
              <a:t>Ａ　学習指導要領に例示されている単元等</a:t>
            </a:r>
          </a:p>
        </p:txBody>
      </p:sp>
      <p:sp>
        <p:nvSpPr>
          <p:cNvPr id="17" name="角丸四角形 16"/>
          <p:cNvSpPr/>
          <p:nvPr/>
        </p:nvSpPr>
        <p:spPr>
          <a:xfrm>
            <a:off x="778156" y="4149080"/>
            <a:ext cx="7848000" cy="468000"/>
          </a:xfrm>
          <a:prstGeom prst="roundRect">
            <a:avLst/>
          </a:prstGeom>
          <a:solidFill>
            <a:schemeClr val="accent2"/>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bg1"/>
                </a:solidFill>
                <a:latin typeface="+mn-ea"/>
                <a:cs typeface="Meiryo UI" panose="020B0604030504040204" pitchFamily="50" charset="-128"/>
              </a:rPr>
              <a:t>Ｄ　クラブ活動など</a:t>
            </a:r>
          </a:p>
        </p:txBody>
      </p:sp>
      <p:sp>
        <p:nvSpPr>
          <p:cNvPr id="18" name="角丸四角形 17"/>
          <p:cNvSpPr/>
          <p:nvPr/>
        </p:nvSpPr>
        <p:spPr>
          <a:xfrm>
            <a:off x="778156" y="3613494"/>
            <a:ext cx="7848000" cy="468000"/>
          </a:xfrm>
          <a:prstGeom prst="roundRect">
            <a:avLst/>
          </a:prstGeom>
          <a:solidFill>
            <a:schemeClr val="tx2"/>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bg1"/>
                </a:solidFill>
                <a:latin typeface="+mn-ea"/>
                <a:cs typeface="Meiryo UI" panose="020B0604030504040204" pitchFamily="50" charset="-128"/>
              </a:rPr>
              <a:t>Ｃ　各教科等とは別に実施</a:t>
            </a:r>
          </a:p>
        </p:txBody>
      </p:sp>
      <p:sp>
        <p:nvSpPr>
          <p:cNvPr id="19" name="角丸四角形 18"/>
          <p:cNvSpPr/>
          <p:nvPr/>
        </p:nvSpPr>
        <p:spPr>
          <a:xfrm>
            <a:off x="778156" y="5894857"/>
            <a:ext cx="7848000" cy="468000"/>
          </a:xfrm>
          <a:prstGeom prst="roundRect">
            <a:avLst/>
          </a:prstGeom>
          <a:solidFill>
            <a:srgbClr val="CC3399"/>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bg1"/>
                </a:solidFill>
                <a:latin typeface="+mn-ea"/>
                <a:cs typeface="Meiryo UI" panose="020B0604030504040204" pitchFamily="50" charset="-128"/>
              </a:rPr>
              <a:t>Ｆ　学校外でのプログラミングの学習機会</a:t>
            </a:r>
          </a:p>
        </p:txBody>
      </p:sp>
      <p:sp>
        <p:nvSpPr>
          <p:cNvPr id="20" name="角丸四角形 19"/>
          <p:cNvSpPr/>
          <p:nvPr/>
        </p:nvSpPr>
        <p:spPr>
          <a:xfrm>
            <a:off x="778156" y="5336378"/>
            <a:ext cx="7848000" cy="468000"/>
          </a:xfrm>
          <a:prstGeom prst="roundRect">
            <a:avLst/>
          </a:prstGeom>
          <a:solidFill>
            <a:srgbClr val="CC3399"/>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bg1"/>
                </a:solidFill>
                <a:latin typeface="+mn-ea"/>
                <a:cs typeface="Meiryo UI" panose="020B0604030504040204" pitchFamily="50" charset="-128"/>
              </a:rPr>
              <a:t>Ｅ　学校を会場　教育課程外のもの</a:t>
            </a:r>
          </a:p>
        </p:txBody>
      </p:sp>
      <p:sp>
        <p:nvSpPr>
          <p:cNvPr id="21" name="角丸四角形 20"/>
          <p:cNvSpPr/>
          <p:nvPr/>
        </p:nvSpPr>
        <p:spPr>
          <a:xfrm>
            <a:off x="756448" y="3077909"/>
            <a:ext cx="7848000" cy="468000"/>
          </a:xfrm>
          <a:prstGeom prst="roundRect">
            <a:avLst/>
          </a:prstGeom>
          <a:solidFill>
            <a:srgbClr val="0066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bg1"/>
                </a:solidFill>
                <a:latin typeface="+mn-ea"/>
                <a:cs typeface="Meiryo UI" panose="020B0604030504040204" pitchFamily="50" charset="-128"/>
              </a:rPr>
              <a:t>Ｂ　例示はないが、各教科等の内容を指導する中で実施</a:t>
            </a:r>
          </a:p>
        </p:txBody>
      </p:sp>
    </p:spTree>
    <p:extLst>
      <p:ext uri="{BB962C8B-B14F-4D97-AF65-F5344CB8AC3E}">
        <p14:creationId xmlns:p14="http://schemas.microsoft.com/office/powerpoint/2010/main" val="838758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0" y="0"/>
            <a:ext cx="9144000" cy="707886"/>
          </a:xfrm>
          <a:prstGeom prst="rect">
            <a:avLst/>
          </a:prstGeom>
          <a:solidFill>
            <a:schemeClr val="tx2"/>
          </a:solidFill>
        </p:spPr>
        <p:txBody>
          <a:bodyPr wrap="square" rtlCol="0">
            <a:spAutoFit/>
          </a:bodyPr>
          <a:lstStyle/>
          <a:p>
            <a:r>
              <a:rPr kumimoji="1" lang="ja-JP" altLang="en-US" sz="4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小学校プログラミング教育　Ｑ＆Ａ</a:t>
            </a:r>
          </a:p>
        </p:txBody>
      </p:sp>
      <p:sp>
        <p:nvSpPr>
          <p:cNvPr id="2" name="テキスト ボックス 1"/>
          <p:cNvSpPr txBox="1"/>
          <p:nvPr/>
        </p:nvSpPr>
        <p:spPr>
          <a:xfrm>
            <a:off x="467544" y="2422629"/>
            <a:ext cx="8352928" cy="646331"/>
          </a:xfrm>
          <a:prstGeom prst="rect">
            <a:avLst/>
          </a:prstGeom>
          <a:solidFill>
            <a:schemeClr val="tx2">
              <a:lumMod val="20000"/>
              <a:lumOff val="80000"/>
            </a:schemeClr>
          </a:solidFill>
        </p:spPr>
        <p:txBody>
          <a:bodyPr wrap="square" rtlCol="0">
            <a:spAutoFit/>
          </a:bodyPr>
          <a:lstStyle/>
          <a:p>
            <a:pPr algn="ctr"/>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Ｃ分類の例</a:t>
            </a:r>
          </a:p>
        </p:txBody>
      </p:sp>
      <p:sp>
        <p:nvSpPr>
          <p:cNvPr id="4" name="テキスト ボックス 3"/>
          <p:cNvSpPr txBox="1"/>
          <p:nvPr/>
        </p:nvSpPr>
        <p:spPr>
          <a:xfrm>
            <a:off x="472818" y="3067213"/>
            <a:ext cx="8352928" cy="3170099"/>
          </a:xfrm>
          <a:prstGeom prst="rect">
            <a:avLst/>
          </a:prstGeom>
          <a:solidFill>
            <a:schemeClr val="tx2">
              <a:lumMod val="20000"/>
              <a:lumOff val="80000"/>
            </a:schemeClr>
          </a:solidFill>
        </p:spPr>
        <p:txBody>
          <a:bodyPr wrap="square" rtlCol="0">
            <a:spAutoFit/>
          </a:bodyPr>
          <a:lstStyle/>
          <a:p>
            <a:pPr>
              <a:lnSpc>
                <a:spcPts val="4000"/>
              </a:lnSpc>
            </a:pPr>
            <a:r>
              <a:rPr kumimoji="1" lang="ja-JP" altLang="en-US" sz="3200" dirty="0">
                <a:latin typeface="Meiryo UI" panose="020B0604030504040204" pitchFamily="50" charset="-128"/>
                <a:ea typeface="Meiryo UI" panose="020B0604030504040204" pitchFamily="50" charset="-128"/>
                <a:cs typeface="Meiryo UI" panose="020B0604030504040204" pitchFamily="50" charset="-128"/>
              </a:rPr>
              <a:t>①　プログラミングの</a:t>
            </a:r>
            <a:r>
              <a:rPr kumimoji="1" lang="ja-JP" altLang="en-US" sz="3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楽しさや面白さ、達成感</a:t>
            </a:r>
            <a:r>
              <a:rPr kumimoji="1" lang="ja-JP" altLang="en-US" sz="3200" dirty="0">
                <a:latin typeface="Meiryo UI" panose="020B0604030504040204" pitchFamily="50" charset="-128"/>
                <a:ea typeface="Meiryo UI" panose="020B0604030504040204" pitchFamily="50" charset="-128"/>
                <a:cs typeface="Meiryo UI" panose="020B0604030504040204" pitchFamily="50" charset="-128"/>
              </a:rPr>
              <a:t>など</a:t>
            </a:r>
            <a:r>
              <a:rPr kumimoji="1" lang="ja-JP" altLang="en-US" sz="3200" dirty="0" smtClean="0">
                <a:latin typeface="Meiryo UI" panose="020B0604030504040204" pitchFamily="50" charset="-128"/>
                <a:ea typeface="Meiryo UI" panose="020B0604030504040204" pitchFamily="50" charset="-128"/>
                <a:cs typeface="Meiryo UI" panose="020B0604030504040204" pitchFamily="50" charset="-128"/>
              </a:rPr>
              <a:t>を</a:t>
            </a:r>
            <a:endParaRPr kumimoji="1" lang="en-US" altLang="ja-JP" sz="3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4000"/>
              </a:lnSpc>
            </a:pPr>
            <a:r>
              <a:rPr lang="en-US" altLang="ja-JP" sz="3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3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3200" dirty="0" smtClean="0">
                <a:latin typeface="Meiryo UI" panose="020B0604030504040204" pitchFamily="50" charset="-128"/>
                <a:ea typeface="Meiryo UI" panose="020B0604030504040204" pitchFamily="50" charset="-128"/>
                <a:cs typeface="Meiryo UI" panose="020B0604030504040204" pitchFamily="50" charset="-128"/>
              </a:rPr>
              <a:t>味わえる</a:t>
            </a:r>
            <a:r>
              <a:rPr kumimoji="1" lang="ja-JP" altLang="en-US" sz="3200" dirty="0">
                <a:latin typeface="Meiryo UI" panose="020B0604030504040204" pitchFamily="50" charset="-128"/>
                <a:ea typeface="Meiryo UI" panose="020B0604030504040204" pitchFamily="50" charset="-128"/>
                <a:cs typeface="Meiryo UI" panose="020B0604030504040204" pitchFamily="50" charset="-128"/>
              </a:rPr>
              <a:t>題材で、プログラミングを</a:t>
            </a:r>
            <a:r>
              <a:rPr kumimoji="1" lang="ja-JP" altLang="en-US" sz="3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体験</a:t>
            </a:r>
            <a:endParaRPr kumimoji="1" lang="en-US" altLang="ja-JP" sz="3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4000"/>
              </a:lnSpc>
            </a:pP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②</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　各教科等のプログラミング教育に</a:t>
            </a:r>
            <a:r>
              <a:rPr lang="ja-JP" altLang="en-US" sz="3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先立って</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プロ</a:t>
            </a:r>
            <a:endParaRPr lang="en-US" altLang="ja-JP" sz="3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4000"/>
              </a:lnSpc>
            </a:pPr>
            <a:r>
              <a:rPr lang="en-US" altLang="ja-JP" sz="3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3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グラミング</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3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基礎について学習</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3200" dirty="0">
              <a:latin typeface="Meiryo UI" panose="020B0604030504040204" pitchFamily="50" charset="-128"/>
              <a:ea typeface="Meiryo UI" panose="020B0604030504040204" pitchFamily="50" charset="-128"/>
              <a:cs typeface="Meiryo UI" panose="020B0604030504040204" pitchFamily="50" charset="-128"/>
            </a:endParaRPr>
          </a:p>
          <a:p>
            <a:pPr>
              <a:lnSpc>
                <a:spcPts val="4000"/>
              </a:lnSpc>
            </a:pPr>
            <a:r>
              <a:rPr kumimoji="1" lang="ja-JP" altLang="en-US" sz="3200" dirty="0" smtClean="0">
                <a:latin typeface="Meiryo UI" panose="020B0604030504040204" pitchFamily="50" charset="-128"/>
                <a:ea typeface="Meiryo UI" panose="020B0604030504040204" pitchFamily="50" charset="-128"/>
                <a:cs typeface="Meiryo UI" panose="020B0604030504040204" pitchFamily="50" charset="-128"/>
              </a:rPr>
              <a:t>③</a:t>
            </a:r>
            <a:r>
              <a:rPr kumimoji="1" lang="ja-JP" altLang="en-US" sz="3200" dirty="0">
                <a:latin typeface="Meiryo UI" panose="020B0604030504040204" pitchFamily="50" charset="-128"/>
                <a:ea typeface="Meiryo UI" panose="020B0604030504040204" pitchFamily="50" charset="-128"/>
                <a:cs typeface="Meiryo UI" panose="020B0604030504040204" pitchFamily="50" charset="-128"/>
              </a:rPr>
              <a:t>　各教科の学習を関連させて</a:t>
            </a:r>
            <a:r>
              <a:rPr kumimoji="1" lang="ja-JP" altLang="en-US" sz="3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具体的な課題</a:t>
            </a:r>
            <a:r>
              <a:rPr kumimoji="1" lang="ja-JP" altLang="en-US"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を</a:t>
            </a:r>
            <a:endParaRPr kumimoji="1" lang="en-US" altLang="ja-JP"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4000"/>
              </a:lnSpc>
            </a:pPr>
            <a:r>
              <a:rPr lang="en-US" altLang="ja-JP" sz="3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設定</a:t>
            </a:r>
            <a:r>
              <a:rPr kumimoji="1" lang="ja-JP" altLang="en-US" sz="3200" dirty="0">
                <a:latin typeface="Meiryo UI" panose="020B0604030504040204" pitchFamily="50" charset="-128"/>
                <a:ea typeface="Meiryo UI" panose="020B0604030504040204" pitchFamily="50" charset="-128"/>
                <a:cs typeface="Meiryo UI" panose="020B0604030504040204" pitchFamily="50" charset="-128"/>
              </a:rPr>
              <a:t>する　</a:t>
            </a:r>
            <a:endParaRPr kumimoji="1" lang="en-US" altLang="ja-JP" sz="3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2"/>
          <p:cNvSpPr txBox="1">
            <a:spLocks/>
          </p:cNvSpPr>
          <p:nvPr/>
        </p:nvSpPr>
        <p:spPr>
          <a:xfrm>
            <a:off x="3241948" y="6597352"/>
            <a:ext cx="5904074" cy="26728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Font typeface="Arial" panose="020B0604020202020204" pitchFamily="34" charset="0"/>
              <a:buNone/>
            </a:pPr>
            <a:r>
              <a:rPr lang="ja-JP" altLang="en-US" sz="1400" dirty="0"/>
              <a:t>平成</a:t>
            </a:r>
            <a:r>
              <a:rPr lang="en-US" altLang="ja-JP" sz="1400" dirty="0"/>
              <a:t>30</a:t>
            </a:r>
            <a:r>
              <a:rPr lang="ja-JP" altLang="en-US" sz="1400" dirty="0"/>
              <a:t>年</a:t>
            </a:r>
            <a:r>
              <a:rPr lang="en-US" altLang="ja-JP" sz="1400" dirty="0"/>
              <a:t>11</a:t>
            </a:r>
            <a:r>
              <a:rPr lang="ja-JP" altLang="en-US" sz="1400" dirty="0"/>
              <a:t>月　小学校プログラミング教育の手引（第２版）</a:t>
            </a:r>
            <a:r>
              <a:rPr lang="en-US" altLang="ja-JP" sz="1400" dirty="0"/>
              <a:t>:</a:t>
            </a:r>
            <a:r>
              <a:rPr lang="ja-JP" altLang="en-US" sz="1400" dirty="0"/>
              <a:t>文部科学省</a:t>
            </a:r>
          </a:p>
        </p:txBody>
      </p:sp>
      <p:sp>
        <p:nvSpPr>
          <p:cNvPr id="6" name="テキスト ボックス 5"/>
          <p:cNvSpPr txBox="1"/>
          <p:nvPr/>
        </p:nvSpPr>
        <p:spPr>
          <a:xfrm>
            <a:off x="467544" y="733063"/>
            <a:ext cx="8352928" cy="1200329"/>
          </a:xfrm>
          <a:prstGeom prst="rect">
            <a:avLst/>
          </a:prstGeom>
          <a:noFill/>
        </p:spPr>
        <p:txBody>
          <a:bodyPr wrap="square" rtlCol="0">
            <a:spAutoFit/>
          </a:bodyPr>
          <a:lstStyle/>
          <a:p>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Ｑ２</a:t>
            </a:r>
            <a:r>
              <a:rPr kumimoji="1" lang="ja-JP" altLang="en-US" sz="2800" b="1"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3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Ａ</a:t>
            </a:r>
            <a:r>
              <a:rPr kumimoji="1" lang="ja-JP" altLang="en-US" sz="3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・Ｂ分類</a:t>
            </a:r>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と、</a:t>
            </a:r>
            <a:r>
              <a:rPr kumimoji="1" lang="ja-JP" altLang="en-US" sz="3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Ｃ分類</a:t>
            </a:r>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3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ちがい</a:t>
            </a:r>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は？</a:t>
            </a:r>
          </a:p>
        </p:txBody>
      </p:sp>
    </p:spTree>
    <p:extLst>
      <p:ext uri="{BB962C8B-B14F-4D97-AF65-F5344CB8AC3E}">
        <p14:creationId xmlns:p14="http://schemas.microsoft.com/office/powerpoint/2010/main" val="712862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0" y="0"/>
            <a:ext cx="9144000" cy="707886"/>
          </a:xfrm>
          <a:prstGeom prst="rect">
            <a:avLst/>
          </a:prstGeom>
          <a:solidFill>
            <a:schemeClr val="tx2"/>
          </a:solidFill>
        </p:spPr>
        <p:txBody>
          <a:bodyPr wrap="square" rtlCol="0">
            <a:spAutoFit/>
          </a:bodyPr>
          <a:lstStyle/>
          <a:p>
            <a:r>
              <a:rPr kumimoji="1" lang="ja-JP" altLang="en-US" sz="4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小学校プログラミング教育　Ｑ＆Ａ</a:t>
            </a:r>
          </a:p>
        </p:txBody>
      </p:sp>
      <p:sp>
        <p:nvSpPr>
          <p:cNvPr id="2" name="テキスト ボックス 1"/>
          <p:cNvSpPr txBox="1"/>
          <p:nvPr/>
        </p:nvSpPr>
        <p:spPr>
          <a:xfrm>
            <a:off x="467544" y="836712"/>
            <a:ext cx="8352928" cy="2308324"/>
          </a:xfrm>
          <a:prstGeom prst="rect">
            <a:avLst/>
          </a:prstGeom>
          <a:noFill/>
        </p:spPr>
        <p:txBody>
          <a:bodyPr wrap="square" rtlCol="0">
            <a:spAutoFit/>
          </a:bodyPr>
          <a:lstStyle/>
          <a:p>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Ｑ３</a:t>
            </a:r>
            <a:r>
              <a:rPr kumimoji="1" lang="ja-JP" altLang="en-US" sz="2800" b="1"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授業を効率的に実施するため、</a:t>
            </a:r>
            <a:r>
              <a:rPr kumimoji="1" lang="ja-JP" altLang="en-US" sz="3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教師が実演</a:t>
            </a:r>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を示し、</a:t>
            </a:r>
            <a:r>
              <a:rPr kumimoji="1" lang="ja-JP" altLang="en-US" sz="3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児童はワークシート</a:t>
            </a:r>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で自分の考えを持たせる学習でよいか？</a:t>
            </a:r>
          </a:p>
        </p:txBody>
      </p:sp>
      <p:sp>
        <p:nvSpPr>
          <p:cNvPr id="4" name="テキスト ボックス 3"/>
          <p:cNvSpPr txBox="1"/>
          <p:nvPr/>
        </p:nvSpPr>
        <p:spPr>
          <a:xfrm>
            <a:off x="539552" y="3803035"/>
            <a:ext cx="8352928" cy="2308324"/>
          </a:xfrm>
          <a:prstGeom prst="rect">
            <a:avLst/>
          </a:prstGeom>
          <a:solidFill>
            <a:schemeClr val="tx2">
              <a:lumMod val="20000"/>
              <a:lumOff val="80000"/>
            </a:schemeClr>
          </a:solidFill>
        </p:spPr>
        <p:txBody>
          <a:bodyPr wrap="square" rtlCol="0">
            <a:spAutoFit/>
          </a:bodyPr>
          <a:lstStyle/>
          <a:p>
            <a:r>
              <a:rPr lang="ja-JP" altLang="en-US" sz="3600" b="1" dirty="0">
                <a:latin typeface="Meiryo UI" panose="020B0604030504040204" pitchFamily="50" charset="-128"/>
                <a:ea typeface="Meiryo UI" panose="020B0604030504040204" pitchFamily="50" charset="-128"/>
                <a:cs typeface="Meiryo UI" panose="020B0604030504040204" pitchFamily="50" charset="-128"/>
              </a:rPr>
              <a:t>Ａ３</a:t>
            </a:r>
            <a:r>
              <a:rPr kumimoji="1" lang="ja-JP" altLang="en-US" sz="2800" b="1"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3600" b="1" dirty="0">
                <a:latin typeface="Meiryo UI" panose="020B0604030504040204" pitchFamily="50" charset="-128"/>
                <a:ea typeface="Meiryo UI" panose="020B0604030504040204" pitchFamily="50" charset="-128"/>
                <a:cs typeface="Meiryo UI" panose="020B0604030504040204" pitchFamily="50" charset="-128"/>
              </a:rPr>
              <a:t>児童がコンピュータを活用して、自らが考える動作の実現を目指して試行錯誤を繰り返す体験が</a:t>
            </a: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重要である。</a:t>
            </a:r>
            <a:endParaRPr lang="en-US" altLang="ja-JP"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2"/>
          <p:cNvSpPr txBox="1">
            <a:spLocks/>
          </p:cNvSpPr>
          <p:nvPr/>
        </p:nvSpPr>
        <p:spPr>
          <a:xfrm>
            <a:off x="3241948" y="6597352"/>
            <a:ext cx="5904074" cy="26728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Font typeface="Arial" panose="020B0604020202020204" pitchFamily="34" charset="0"/>
              <a:buNone/>
            </a:pPr>
            <a:r>
              <a:rPr lang="ja-JP" altLang="en-US" sz="1400" dirty="0"/>
              <a:t>平成</a:t>
            </a:r>
            <a:r>
              <a:rPr lang="en-US" altLang="ja-JP" sz="1400" dirty="0"/>
              <a:t>30</a:t>
            </a:r>
            <a:r>
              <a:rPr lang="ja-JP" altLang="en-US" sz="1400" dirty="0"/>
              <a:t>年</a:t>
            </a:r>
            <a:r>
              <a:rPr lang="en-US" altLang="ja-JP" sz="1400" dirty="0"/>
              <a:t>11</a:t>
            </a:r>
            <a:r>
              <a:rPr lang="ja-JP" altLang="en-US" sz="1400" dirty="0"/>
              <a:t>月　小学校プログラミング教育の手引（第２版）</a:t>
            </a:r>
            <a:r>
              <a:rPr lang="en-US" altLang="ja-JP" sz="1400" dirty="0"/>
              <a:t>:</a:t>
            </a:r>
            <a:r>
              <a:rPr lang="ja-JP" altLang="en-US" sz="1400" dirty="0"/>
              <a:t>文部科学省</a:t>
            </a:r>
          </a:p>
        </p:txBody>
      </p:sp>
    </p:spTree>
    <p:extLst>
      <p:ext uri="{BB962C8B-B14F-4D97-AF65-F5344CB8AC3E}">
        <p14:creationId xmlns:p14="http://schemas.microsoft.com/office/powerpoint/2010/main" val="2712998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0" y="0"/>
            <a:ext cx="9144000" cy="707886"/>
          </a:xfrm>
          <a:prstGeom prst="rect">
            <a:avLst/>
          </a:prstGeom>
          <a:solidFill>
            <a:schemeClr val="tx2"/>
          </a:solidFill>
        </p:spPr>
        <p:txBody>
          <a:bodyPr wrap="square" rtlCol="0">
            <a:spAutoFit/>
          </a:bodyPr>
          <a:lstStyle/>
          <a:p>
            <a:r>
              <a:rPr kumimoji="1" lang="ja-JP" altLang="en-US" sz="4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小学校プログラミング教育　Ｑ＆Ａ</a:t>
            </a:r>
          </a:p>
        </p:txBody>
      </p:sp>
      <p:sp>
        <p:nvSpPr>
          <p:cNvPr id="2" name="テキスト ボックス 1"/>
          <p:cNvSpPr txBox="1"/>
          <p:nvPr/>
        </p:nvSpPr>
        <p:spPr>
          <a:xfrm>
            <a:off x="467544" y="836712"/>
            <a:ext cx="8352928" cy="2308324"/>
          </a:xfrm>
          <a:prstGeom prst="rect">
            <a:avLst/>
          </a:prstGeom>
          <a:noFill/>
        </p:spPr>
        <p:txBody>
          <a:bodyPr wrap="square" rtlCol="0">
            <a:spAutoFit/>
          </a:bodyPr>
          <a:lstStyle/>
          <a:p>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Ｑ４</a:t>
            </a:r>
            <a:r>
              <a:rPr kumimoji="1" lang="ja-JP" altLang="en-US" sz="2800" b="1"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タブレット</a:t>
            </a:r>
            <a:r>
              <a:rPr lang="en-US" altLang="ja-JP" sz="3600" b="1" dirty="0">
                <a:latin typeface="Meiryo UI" panose="020B0604030504040204" pitchFamily="50" charset="-128"/>
                <a:ea typeface="Meiryo UI" panose="020B0604030504040204" pitchFamily="50" charset="-128"/>
                <a:cs typeface="Meiryo UI" panose="020B0604030504040204" pitchFamily="50" charset="-128"/>
              </a:rPr>
              <a:t>PC</a:t>
            </a:r>
            <a:r>
              <a:rPr lang="ja-JP" altLang="en-US" sz="3600" b="1" dirty="0">
                <a:latin typeface="Meiryo UI" panose="020B0604030504040204" pitchFamily="50" charset="-128"/>
                <a:ea typeface="Meiryo UI" panose="020B0604030504040204" pitchFamily="50" charset="-128"/>
                <a:cs typeface="Meiryo UI" panose="020B0604030504040204" pitchFamily="50" charset="-128"/>
              </a:rPr>
              <a:t>等の整備が十分ではないので、当面は</a:t>
            </a:r>
            <a:r>
              <a:rPr lang="ja-JP" altLang="en-US" sz="3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コンピュータを用いない取組</a:t>
            </a:r>
            <a:r>
              <a:rPr lang="ja-JP" altLang="en-US" sz="3600" b="1"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しても</a:t>
            </a:r>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よいか？</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539552" y="3803035"/>
            <a:ext cx="8352928" cy="2308324"/>
          </a:xfrm>
          <a:prstGeom prst="rect">
            <a:avLst/>
          </a:prstGeom>
          <a:solidFill>
            <a:schemeClr val="tx2">
              <a:lumMod val="20000"/>
              <a:lumOff val="80000"/>
            </a:schemeClr>
          </a:solidFill>
        </p:spPr>
        <p:txBody>
          <a:bodyPr wrap="square" rtlCol="0">
            <a:spAutoFit/>
          </a:bodyPr>
          <a:lstStyle/>
          <a:p>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Ａ４</a:t>
            </a:r>
            <a:r>
              <a:rPr kumimoji="1" lang="ja-JP" altLang="en-US" sz="2800" b="1"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3600" b="1" dirty="0">
                <a:latin typeface="Meiryo UI" panose="020B0604030504040204" pitchFamily="50" charset="-128"/>
                <a:ea typeface="Meiryo UI" panose="020B0604030504040204" pitchFamily="50" charset="-128"/>
                <a:cs typeface="Meiryo UI" panose="020B0604030504040204" pitchFamily="50" charset="-128"/>
              </a:rPr>
              <a:t>プログラミング教育全体において児童がコンピュータをほとんど用いないということは望ましく</a:t>
            </a: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ない。</a:t>
            </a:r>
            <a:endParaRPr lang="en-US" altLang="ja-JP"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2"/>
          <p:cNvSpPr txBox="1">
            <a:spLocks/>
          </p:cNvSpPr>
          <p:nvPr/>
        </p:nvSpPr>
        <p:spPr>
          <a:xfrm>
            <a:off x="3241948" y="6597352"/>
            <a:ext cx="5904074" cy="26728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Font typeface="Arial" panose="020B0604020202020204" pitchFamily="34" charset="0"/>
              <a:buNone/>
            </a:pPr>
            <a:r>
              <a:rPr lang="ja-JP" altLang="en-US" sz="1400" dirty="0"/>
              <a:t>平成</a:t>
            </a:r>
            <a:r>
              <a:rPr lang="en-US" altLang="ja-JP" sz="1400" dirty="0"/>
              <a:t>30</a:t>
            </a:r>
            <a:r>
              <a:rPr lang="ja-JP" altLang="en-US" sz="1400" dirty="0"/>
              <a:t>年</a:t>
            </a:r>
            <a:r>
              <a:rPr lang="en-US" altLang="ja-JP" sz="1400" dirty="0"/>
              <a:t>11</a:t>
            </a:r>
            <a:r>
              <a:rPr lang="ja-JP" altLang="en-US" sz="1400" dirty="0"/>
              <a:t>月　小学校プログラミング教育の手引（第２版）</a:t>
            </a:r>
            <a:r>
              <a:rPr lang="en-US" altLang="ja-JP" sz="1400" dirty="0"/>
              <a:t>:</a:t>
            </a:r>
            <a:r>
              <a:rPr lang="ja-JP" altLang="en-US" sz="1400" dirty="0"/>
              <a:t>文部科学省</a:t>
            </a:r>
          </a:p>
        </p:txBody>
      </p:sp>
    </p:spTree>
    <p:extLst>
      <p:ext uri="{BB962C8B-B14F-4D97-AF65-F5344CB8AC3E}">
        <p14:creationId xmlns:p14="http://schemas.microsoft.com/office/powerpoint/2010/main" val="1295359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0" y="0"/>
            <a:ext cx="9144000" cy="707886"/>
          </a:xfrm>
          <a:prstGeom prst="rect">
            <a:avLst/>
          </a:prstGeom>
          <a:solidFill>
            <a:schemeClr val="tx2"/>
          </a:solidFill>
        </p:spPr>
        <p:txBody>
          <a:bodyPr wrap="square" rtlCol="0">
            <a:spAutoFit/>
          </a:bodyPr>
          <a:lstStyle/>
          <a:p>
            <a:r>
              <a:rPr kumimoji="1" lang="ja-JP" altLang="en-US" sz="4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小学校プログラミング教育　Ｑ＆Ａ</a:t>
            </a:r>
          </a:p>
        </p:txBody>
      </p:sp>
      <p:sp>
        <p:nvSpPr>
          <p:cNvPr id="2" name="テキスト ボックス 1"/>
          <p:cNvSpPr txBox="1"/>
          <p:nvPr/>
        </p:nvSpPr>
        <p:spPr>
          <a:xfrm>
            <a:off x="467544" y="836712"/>
            <a:ext cx="8352928" cy="2308324"/>
          </a:xfrm>
          <a:prstGeom prst="rect">
            <a:avLst/>
          </a:prstGeom>
          <a:noFill/>
        </p:spPr>
        <p:txBody>
          <a:bodyPr wrap="square" rtlCol="0">
            <a:spAutoFit/>
          </a:bodyPr>
          <a:lstStyle/>
          <a:p>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Ｑ５</a:t>
            </a:r>
            <a:r>
              <a:rPr kumimoji="1" lang="ja-JP" altLang="en-US" sz="2800" b="1"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算数や理科でプログラミング教育するために、総合的な学習の時間など</a:t>
            </a:r>
            <a:r>
              <a:rPr lang="ja-JP" altLang="en-US" sz="3600" b="1" dirty="0">
                <a:latin typeface="Meiryo UI" panose="020B0604030504040204" pitchFamily="50" charset="-128"/>
                <a:ea typeface="Meiryo UI" panose="020B0604030504040204" pitchFamily="50" charset="-128"/>
                <a:cs typeface="Meiryo UI" panose="020B0604030504040204" pitchFamily="50" charset="-128"/>
              </a:rPr>
              <a:t>で</a:t>
            </a:r>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3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プログラミング言語に習熟させる必要</a:t>
            </a:r>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があるのか？</a:t>
            </a:r>
          </a:p>
        </p:txBody>
      </p:sp>
      <p:sp>
        <p:nvSpPr>
          <p:cNvPr id="4" name="テキスト ボックス 3"/>
          <p:cNvSpPr txBox="1"/>
          <p:nvPr/>
        </p:nvSpPr>
        <p:spPr>
          <a:xfrm>
            <a:off x="539552" y="3803035"/>
            <a:ext cx="8352928" cy="2308324"/>
          </a:xfrm>
          <a:prstGeom prst="rect">
            <a:avLst/>
          </a:prstGeom>
          <a:solidFill>
            <a:schemeClr val="tx2">
              <a:lumMod val="20000"/>
              <a:lumOff val="80000"/>
            </a:schemeClr>
          </a:solidFill>
        </p:spPr>
        <p:txBody>
          <a:bodyPr wrap="square" rtlCol="0">
            <a:spAutoFit/>
          </a:bodyPr>
          <a:lstStyle/>
          <a:p>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Ａ５</a:t>
            </a:r>
            <a:r>
              <a:rPr kumimoji="1" lang="ja-JP" altLang="en-US" sz="2800" b="1"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3600" b="1" dirty="0">
                <a:latin typeface="Meiryo UI" panose="020B0604030504040204" pitchFamily="50" charset="-128"/>
                <a:ea typeface="Meiryo UI" panose="020B0604030504040204" pitchFamily="50" charset="-128"/>
                <a:cs typeface="Meiryo UI" panose="020B0604030504040204" pitchFamily="50" charset="-128"/>
              </a:rPr>
              <a:t>プログラミング言語を覚えたり、プログラミングの技能を習得したりする</a:t>
            </a: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ことがねらいではない。</a:t>
            </a:r>
            <a:endParaRPr lang="en-US" altLang="ja-JP"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2"/>
          <p:cNvSpPr txBox="1">
            <a:spLocks/>
          </p:cNvSpPr>
          <p:nvPr/>
        </p:nvSpPr>
        <p:spPr>
          <a:xfrm>
            <a:off x="3241948" y="6597352"/>
            <a:ext cx="5904074" cy="26728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Font typeface="Arial" panose="020B0604020202020204" pitchFamily="34" charset="0"/>
              <a:buNone/>
            </a:pPr>
            <a:r>
              <a:rPr lang="ja-JP" altLang="en-US" sz="1400" dirty="0"/>
              <a:t>平成</a:t>
            </a:r>
            <a:r>
              <a:rPr lang="en-US" altLang="ja-JP" sz="1400" dirty="0"/>
              <a:t>30</a:t>
            </a:r>
            <a:r>
              <a:rPr lang="ja-JP" altLang="en-US" sz="1400" dirty="0"/>
              <a:t>年</a:t>
            </a:r>
            <a:r>
              <a:rPr lang="en-US" altLang="ja-JP" sz="1400" dirty="0"/>
              <a:t>11</a:t>
            </a:r>
            <a:r>
              <a:rPr lang="ja-JP" altLang="en-US" sz="1400" dirty="0"/>
              <a:t>月　小学校プログラミング教育の手引（第２版）</a:t>
            </a:r>
            <a:r>
              <a:rPr lang="en-US" altLang="ja-JP" sz="1400" dirty="0"/>
              <a:t>:</a:t>
            </a:r>
            <a:r>
              <a:rPr lang="ja-JP" altLang="en-US" sz="1400" dirty="0"/>
              <a:t>文部科学省</a:t>
            </a:r>
          </a:p>
        </p:txBody>
      </p:sp>
    </p:spTree>
    <p:extLst>
      <p:ext uri="{BB962C8B-B14F-4D97-AF65-F5344CB8AC3E}">
        <p14:creationId xmlns:p14="http://schemas.microsoft.com/office/powerpoint/2010/main" val="83238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0" y="0"/>
            <a:ext cx="9144000" cy="707886"/>
          </a:xfrm>
          <a:prstGeom prst="rect">
            <a:avLst/>
          </a:prstGeom>
          <a:solidFill>
            <a:schemeClr val="tx2"/>
          </a:solidFill>
        </p:spPr>
        <p:txBody>
          <a:bodyPr wrap="square" rtlCol="0">
            <a:spAutoFit/>
          </a:bodyPr>
          <a:lstStyle/>
          <a:p>
            <a:r>
              <a:rPr kumimoji="1" lang="ja-JP" altLang="en-US" sz="4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小学校プログラミング教育　Ｑ＆Ａ</a:t>
            </a:r>
          </a:p>
        </p:txBody>
      </p:sp>
      <p:sp>
        <p:nvSpPr>
          <p:cNvPr id="2" name="テキスト ボックス 1"/>
          <p:cNvSpPr txBox="1"/>
          <p:nvPr/>
        </p:nvSpPr>
        <p:spPr>
          <a:xfrm>
            <a:off x="467544" y="836712"/>
            <a:ext cx="8352928" cy="2308324"/>
          </a:xfrm>
          <a:prstGeom prst="rect">
            <a:avLst/>
          </a:prstGeom>
          <a:noFill/>
        </p:spPr>
        <p:txBody>
          <a:bodyPr wrap="square" rtlCol="0">
            <a:spAutoFit/>
          </a:bodyPr>
          <a:lstStyle/>
          <a:p>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Ｑ６</a:t>
            </a:r>
            <a:r>
              <a:rPr kumimoji="1" lang="ja-JP" altLang="en-US" sz="2800" b="1"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ＩＣＴが</a:t>
            </a:r>
            <a:r>
              <a:rPr kumimoji="1" lang="ja-JP" altLang="en-US" sz="3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得意な教師とそうでない教師</a:t>
            </a:r>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がいる。プログラミング教育をしっかりするには、どんな工夫がある？</a:t>
            </a:r>
          </a:p>
        </p:txBody>
      </p:sp>
      <p:sp>
        <p:nvSpPr>
          <p:cNvPr id="5" name="テキスト ボックス 4"/>
          <p:cNvSpPr txBox="1"/>
          <p:nvPr/>
        </p:nvSpPr>
        <p:spPr>
          <a:xfrm>
            <a:off x="539552" y="3803035"/>
            <a:ext cx="8352928" cy="1754326"/>
          </a:xfrm>
          <a:prstGeom prst="rect">
            <a:avLst/>
          </a:prstGeom>
          <a:solidFill>
            <a:schemeClr val="tx2">
              <a:lumMod val="20000"/>
              <a:lumOff val="80000"/>
            </a:schemeClr>
          </a:solidFill>
        </p:spPr>
        <p:txBody>
          <a:bodyPr wrap="square" rtlCol="0">
            <a:spAutoFit/>
          </a:bodyPr>
          <a:lstStyle/>
          <a:p>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Ａ６</a:t>
            </a:r>
            <a:r>
              <a:rPr kumimoji="1" lang="ja-JP" altLang="en-US" sz="2800" b="1"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3600" b="1" dirty="0">
                <a:latin typeface="Meiryo UI" panose="020B0604030504040204" pitchFamily="50" charset="-128"/>
                <a:ea typeface="Meiryo UI" panose="020B0604030504040204" pitchFamily="50" charset="-128"/>
                <a:cs typeface="Meiryo UI" panose="020B0604030504040204" pitchFamily="50" charset="-128"/>
              </a:rPr>
              <a:t>プログラミングやＩＣＴに関する高度な専門性が求められるもので</a:t>
            </a: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はない。</a:t>
            </a:r>
            <a:endParaRPr lang="en-US" altLang="ja-JP"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コンテンツ プレースホルダー 2"/>
          <p:cNvSpPr txBox="1">
            <a:spLocks/>
          </p:cNvSpPr>
          <p:nvPr/>
        </p:nvSpPr>
        <p:spPr>
          <a:xfrm>
            <a:off x="3241948" y="6597352"/>
            <a:ext cx="5904074" cy="26728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Font typeface="Arial" panose="020B0604020202020204" pitchFamily="34" charset="0"/>
              <a:buNone/>
            </a:pPr>
            <a:r>
              <a:rPr lang="ja-JP" altLang="en-US" sz="1400" dirty="0"/>
              <a:t>平成</a:t>
            </a:r>
            <a:r>
              <a:rPr lang="en-US" altLang="ja-JP" sz="1400" dirty="0"/>
              <a:t>30</a:t>
            </a:r>
            <a:r>
              <a:rPr lang="ja-JP" altLang="en-US" sz="1400" dirty="0"/>
              <a:t>年</a:t>
            </a:r>
            <a:r>
              <a:rPr lang="en-US" altLang="ja-JP" sz="1400" dirty="0"/>
              <a:t>11</a:t>
            </a:r>
            <a:r>
              <a:rPr lang="ja-JP" altLang="en-US" sz="1400" dirty="0"/>
              <a:t>月　小学校プログラミング教育の手引（第２版）</a:t>
            </a:r>
            <a:r>
              <a:rPr lang="en-US" altLang="ja-JP" sz="1400" dirty="0"/>
              <a:t>:</a:t>
            </a:r>
            <a:r>
              <a:rPr lang="ja-JP" altLang="en-US" sz="1400" dirty="0"/>
              <a:t>文部科学省</a:t>
            </a:r>
          </a:p>
        </p:txBody>
      </p:sp>
    </p:spTree>
    <p:extLst>
      <p:ext uri="{BB962C8B-B14F-4D97-AF65-F5344CB8AC3E}">
        <p14:creationId xmlns:p14="http://schemas.microsoft.com/office/powerpoint/2010/main" val="290978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0" y="0"/>
            <a:ext cx="9144000" cy="707886"/>
          </a:xfrm>
          <a:prstGeom prst="rect">
            <a:avLst/>
          </a:prstGeom>
          <a:solidFill>
            <a:schemeClr val="tx2"/>
          </a:solidFill>
        </p:spPr>
        <p:txBody>
          <a:bodyPr wrap="square" rtlCol="0">
            <a:spAutoFit/>
          </a:bodyPr>
          <a:lstStyle/>
          <a:p>
            <a:r>
              <a:rPr kumimoji="1" lang="ja-JP" altLang="en-US" sz="4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小学校プログラミング教育　Ｑ＆Ａ</a:t>
            </a:r>
          </a:p>
        </p:txBody>
      </p:sp>
      <p:sp>
        <p:nvSpPr>
          <p:cNvPr id="2" name="テキスト ボックス 1"/>
          <p:cNvSpPr txBox="1"/>
          <p:nvPr/>
        </p:nvSpPr>
        <p:spPr>
          <a:xfrm>
            <a:off x="467544" y="836712"/>
            <a:ext cx="8352928" cy="1754326"/>
          </a:xfrm>
          <a:prstGeom prst="rect">
            <a:avLst/>
          </a:prstGeom>
          <a:noFill/>
        </p:spPr>
        <p:txBody>
          <a:bodyPr wrap="square" rtlCol="0">
            <a:spAutoFit/>
          </a:bodyPr>
          <a:lstStyle/>
          <a:p>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Ｑ７</a:t>
            </a:r>
            <a:r>
              <a:rPr kumimoji="1" lang="ja-JP" altLang="en-US" sz="2800" b="1"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プログラミング教育では</a:t>
            </a:r>
            <a:r>
              <a:rPr kumimoji="1" lang="ja-JP" altLang="en-US" sz="3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評価</a:t>
            </a:r>
            <a:r>
              <a:rPr kumimoji="1" lang="ja-JP" altLang="en-US" sz="3600" b="1" dirty="0">
                <a:latin typeface="Meiryo UI" panose="020B0604030504040204" pitchFamily="50" charset="-128"/>
                <a:ea typeface="Meiryo UI" panose="020B0604030504040204" pitchFamily="50" charset="-128"/>
                <a:cs typeface="Meiryo UI" panose="020B0604030504040204" pitchFamily="50" charset="-128"/>
              </a:rPr>
              <a:t>はどうするのですか？</a:t>
            </a:r>
          </a:p>
        </p:txBody>
      </p:sp>
      <p:sp>
        <p:nvSpPr>
          <p:cNvPr id="5" name="テキスト ボックス 4"/>
          <p:cNvSpPr txBox="1"/>
          <p:nvPr/>
        </p:nvSpPr>
        <p:spPr>
          <a:xfrm>
            <a:off x="539552" y="3803035"/>
            <a:ext cx="8352928" cy="2308324"/>
          </a:xfrm>
          <a:prstGeom prst="rect">
            <a:avLst/>
          </a:prstGeom>
          <a:solidFill>
            <a:schemeClr val="tx2">
              <a:lumMod val="20000"/>
              <a:lumOff val="80000"/>
            </a:schemeClr>
          </a:solidFill>
        </p:spPr>
        <p:txBody>
          <a:bodyPr wrap="square" rtlCol="0">
            <a:spAutoFit/>
          </a:bodyPr>
          <a:lstStyle/>
          <a:p>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Ａ７</a:t>
            </a:r>
            <a:r>
              <a:rPr kumimoji="1" lang="ja-JP" altLang="en-US" sz="2800" b="1"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3600" b="1" dirty="0">
                <a:latin typeface="Meiryo UI" panose="020B0604030504040204" pitchFamily="50" charset="-128"/>
                <a:ea typeface="Meiryo UI" panose="020B0604030504040204" pitchFamily="50" charset="-128"/>
                <a:cs typeface="Meiryo UI" panose="020B0604030504040204" pitchFamily="50" charset="-128"/>
              </a:rPr>
              <a:t>プログラミングで評価しない。プログラミングを学習活動として実施した教科等において、評価する。</a:t>
            </a:r>
            <a:endParaRPr lang="en-US" altLang="ja-JP"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コンテンツ プレースホルダー 2"/>
          <p:cNvSpPr txBox="1">
            <a:spLocks/>
          </p:cNvSpPr>
          <p:nvPr/>
        </p:nvSpPr>
        <p:spPr>
          <a:xfrm>
            <a:off x="3241948" y="6597352"/>
            <a:ext cx="5904074" cy="26728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Font typeface="Arial" panose="020B0604020202020204" pitchFamily="34" charset="0"/>
              <a:buNone/>
            </a:pPr>
            <a:r>
              <a:rPr lang="ja-JP" altLang="en-US" sz="1400" dirty="0"/>
              <a:t>平成</a:t>
            </a:r>
            <a:r>
              <a:rPr lang="en-US" altLang="ja-JP" sz="1400" dirty="0"/>
              <a:t>30</a:t>
            </a:r>
            <a:r>
              <a:rPr lang="ja-JP" altLang="en-US" sz="1400" dirty="0"/>
              <a:t>年</a:t>
            </a:r>
            <a:r>
              <a:rPr lang="en-US" altLang="ja-JP" sz="1400" dirty="0"/>
              <a:t>11</a:t>
            </a:r>
            <a:r>
              <a:rPr lang="ja-JP" altLang="en-US" sz="1400" dirty="0"/>
              <a:t>月　小学校プログラミング教育の手引（第２版）</a:t>
            </a:r>
            <a:r>
              <a:rPr lang="en-US" altLang="ja-JP" sz="1400" dirty="0"/>
              <a:t>:</a:t>
            </a:r>
            <a:r>
              <a:rPr lang="ja-JP" altLang="en-US" sz="1400" dirty="0"/>
              <a:t>文部科学省</a:t>
            </a:r>
          </a:p>
        </p:txBody>
      </p:sp>
    </p:spTree>
    <p:extLst>
      <p:ext uri="{BB962C8B-B14F-4D97-AF65-F5344CB8AC3E}">
        <p14:creationId xmlns:p14="http://schemas.microsoft.com/office/powerpoint/2010/main" val="5591077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1740</TotalTime>
  <Words>129</Words>
  <Application>Microsoft Office PowerPoint</Application>
  <PresentationFormat>画面に合わせる (4:3)</PresentationFormat>
  <Paragraphs>102</Paragraphs>
  <Slides>9</Slides>
  <Notes>9</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小学校プログラミング教育の留意点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兵庫県教育委員会</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小学校プログラミング教育講座Ａ</dc:title>
  <dc:creator>県立教育研修所</dc:creator>
  <cp:lastModifiedBy>兵庫県</cp:lastModifiedBy>
  <cp:revision>73</cp:revision>
  <dcterms:created xsi:type="dcterms:W3CDTF">2019-05-26T22:50:03Z</dcterms:created>
  <dcterms:modified xsi:type="dcterms:W3CDTF">2019-10-15T08:49:41Z</dcterms:modified>
</cp:coreProperties>
</file>