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383" r:id="rId3"/>
    <p:sldId id="382" r:id="rId4"/>
    <p:sldId id="381" r:id="rId5"/>
    <p:sldId id="384" r:id="rId6"/>
    <p:sldId id="385" r:id="rId7"/>
    <p:sldId id="379" r:id="rId8"/>
    <p:sldId id="387" r:id="rId9"/>
    <p:sldId id="380" r:id="rId10"/>
    <p:sldId id="388"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7675" autoAdjust="0"/>
  </p:normalViewPr>
  <p:slideViewPr>
    <p:cSldViewPr>
      <p:cViewPr varScale="1">
        <p:scale>
          <a:sx n="63" d="100"/>
          <a:sy n="63" d="100"/>
        </p:scale>
        <p:origin x="-38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22150A-B618-4763-A238-E9AB153CBB8B}" type="datetimeFigureOut">
              <a:rPr kumimoji="1" lang="ja-JP" altLang="en-US" smtClean="0"/>
              <a:t>2019/12/4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A284E3-DF58-464E-95B5-B1C5E83CA859}" type="slidenum">
              <a:rPr kumimoji="1" lang="ja-JP" altLang="en-US" smtClean="0"/>
              <a:t>‹#›</a:t>
            </a:fld>
            <a:endParaRPr kumimoji="1" lang="ja-JP" altLang="en-US"/>
          </a:p>
        </p:txBody>
      </p:sp>
    </p:spTree>
    <p:extLst>
      <p:ext uri="{BB962C8B-B14F-4D97-AF65-F5344CB8AC3E}">
        <p14:creationId xmlns:p14="http://schemas.microsoft.com/office/powerpoint/2010/main" val="12291628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ここでは</a:t>
            </a:r>
            <a:r>
              <a:rPr kumimoji="1" lang="ja-JP" altLang="en-US" smtClean="0"/>
              <a:t>、</a:t>
            </a:r>
            <a:r>
              <a:rPr kumimoji="1" lang="ja-JP" altLang="en-US" smtClean="0"/>
              <a:t>「プログラミング的思考」に</a:t>
            </a:r>
            <a:r>
              <a:rPr kumimoji="1" lang="ja-JP" altLang="en-US" dirty="0" smtClean="0"/>
              <a:t>ついてお話します。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1D8DB7B0-4CB8-4A36-BA13-B7F6A22D688E}" type="slidenum">
              <a:rPr kumimoji="1" lang="ja-JP" altLang="en-US" smtClean="0"/>
              <a:t>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2521776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i="0" u="none" strike="noStrike" kern="1200" baseline="0" dirty="0" smtClean="0">
                <a:solidFill>
                  <a:schemeClr val="tx1"/>
                </a:solidFill>
                <a:latin typeface="+mn-lt"/>
                <a:ea typeface="+mn-ea"/>
                <a:cs typeface="+mn-cs"/>
              </a:rPr>
              <a:t>思考力、判断力、表現力等は、短時間の授業で身に付けさせたり急激に伸ばしたりできるものではないことに留意する必要があります。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「プログラミング的思考」は、プログラミングの取組のみで育まれたり、働いたりするものではありません。</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思考力、判断力、表現力等を育む中に、「プログラミング的思考」の育成につながるプログラミングの体験を計画的に取り入れ、位置付けていくことが必要となります。</a:t>
            </a:r>
            <a:endPar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400" dirty="0">
              <a:latin typeface="AR丸ゴシック体M" panose="020F0609000000000000" pitchFamily="49" charset="-128"/>
              <a:ea typeface="AR丸ゴシック体M" panose="020F0609000000000000" pitchFamily="49"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latin typeface="AR丸ゴシック体M" panose="020F0609000000000000" pitchFamily="49" charset="-128"/>
                <a:ea typeface="AR丸ゴシック体M" panose="020F0609000000000000" pitchFamily="49" charset="-128"/>
              </a:rPr>
              <a:t>　プログラミング教育で育む資質・能力の３つの柱の１つ、「思考力・表現力・判断力等」については、「</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発達の段階に即して</a:t>
            </a:r>
            <a:r>
              <a:rPr kumimoji="1" lang="ja-JP" altLang="en-US" sz="1400" b="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「プログラミング的思考」</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を育成すること」としています。</a:t>
            </a:r>
          </a:p>
          <a:p>
            <a:endParaRPr lang="en-US" altLang="ja-JP" sz="1400" dirty="0" smtClean="0">
              <a:latin typeface="AR丸ゴシック体M" panose="020F0609000000000000" pitchFamily="49" charset="-128"/>
              <a:ea typeface="AR丸ゴシック体M" panose="020F0609000000000000" pitchFamily="49" charset="-128"/>
            </a:endParaRPr>
          </a:p>
          <a:p>
            <a:endParaRPr lang="en-US" altLang="ja-JP" sz="1400" dirty="0">
              <a:latin typeface="AR丸ゴシック体M" panose="020F0609000000000000" pitchFamily="49" charset="-128"/>
              <a:ea typeface="AR丸ゴシック体M" panose="020F0609000000000000" pitchFamily="49"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i="0" u="none" strike="noStrike" kern="1200" baseline="0" dirty="0" smtClean="0">
                <a:solidFill>
                  <a:schemeClr val="tx1"/>
                </a:solidFill>
                <a:latin typeface="+mn-lt"/>
                <a:ea typeface="+mn-ea"/>
                <a:cs typeface="+mn-cs"/>
              </a:rPr>
              <a:t>コンピュータに意図した処理を行わせるために必要な論理的思考力、すなわち「プログラミング的思考」を育成することは、小学校におけるプログラミング教育の中核とも言えます。</a:t>
            </a:r>
            <a:endParaRPr lang="en-US" altLang="ja-JP" sz="1400" dirty="0">
              <a:latin typeface="AR丸ゴシック体M" panose="020F0609000000000000" pitchFamily="49" charset="-128"/>
              <a:ea typeface="AR丸ゴシック体M" panose="020F0609000000000000" pitchFamily="49"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「プログラミング的思考」は次のように定義されています。</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自分が意図する一連の活動を実現するために、</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どのような動きの組合せが必要であり、</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一つ一つの動きに対応した記号を、どのように組み合わせたらいいのか、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記号の組合せをどのように改善していけば、より意図した活動に近づくのか、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といったことを論理的に考えていく力</a:t>
            </a:r>
            <a:endPar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400" dirty="0">
              <a:latin typeface="AR丸ゴシック体M" panose="020F0609000000000000" pitchFamily="49" charset="-128"/>
              <a:ea typeface="AR丸ゴシック体M" panose="020F0609000000000000" pitchFamily="49"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i="0" u="none" strike="noStrike" kern="1200" baseline="0" dirty="0" smtClean="0">
                <a:solidFill>
                  <a:schemeClr val="tx1"/>
                </a:solidFill>
                <a:latin typeface="+mn-lt"/>
                <a:ea typeface="+mn-ea"/>
                <a:cs typeface="+mn-cs"/>
              </a:rPr>
              <a:t>このことをコンピュータを動作させることに即して考えます。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コンピュータに自分が考える動作をさせるためには、</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①コンピュータにどのような動きをさせたいのかという自らの意図を明確にした上で、</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まず、②コンピュータにどのような動きをどのような順序でさせればよいのかを考えます。この際、意図した一連の動きが、一つ一つの動きをつなげたものであることを理解する必要があります。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そして、③一つ一つの動きに対応する命令（記号）が必要であることを理解し、コンピュータが理解できる命令（記号）に置き換えた上で、</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④これらの命令（記号）をどのように組み合わせれば自分が考える動作を実現できるかを考えます。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さらに、⑤その命令（記号）の組合せをどのように改善すれば自分が考える動作により近づいていくのかということも試行錯誤しながら考えていきます。</a:t>
            </a:r>
            <a:endPar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400" dirty="0">
              <a:latin typeface="AR丸ゴシック体M" panose="020F0609000000000000" pitchFamily="49" charset="-128"/>
              <a:ea typeface="AR丸ゴシック体M" panose="020F0609000000000000" pitchFamily="49"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i="0" u="none" strike="noStrike" kern="1200" baseline="0" dirty="0" smtClean="0">
                <a:solidFill>
                  <a:schemeClr val="tx1"/>
                </a:solidFill>
                <a:latin typeface="+mn-lt"/>
                <a:ea typeface="+mn-ea"/>
                <a:cs typeface="+mn-cs"/>
              </a:rPr>
              <a:t>コンピュータを動作させるために命令（記号）の組合せを考える際には、たとえば、</a:t>
            </a:r>
          </a:p>
          <a:p>
            <a:r>
              <a:rPr kumimoji="1" lang="ja-JP" altLang="en-US" sz="1200" b="0" i="0" u="none" strike="noStrike" kern="1200" baseline="0" dirty="0" smtClean="0">
                <a:solidFill>
                  <a:schemeClr val="tx1"/>
                </a:solidFill>
                <a:latin typeface="+mn-lt"/>
                <a:ea typeface="+mn-ea"/>
                <a:cs typeface="+mn-cs"/>
              </a:rPr>
              <a:t>①命令（記号）を順序立てたり、</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②条件を設定して命令（記号）を分岐させたり、</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③命令（記号）を繰り返させたりすることなどが考えられます。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これらは一般的にプログラミングを支える基本的な要素とされています。</a:t>
            </a:r>
            <a:endParaRPr lang="en-US" altLang="ja-JP" sz="1400" dirty="0">
              <a:latin typeface="AR丸ゴシック体M" panose="020F0609000000000000" pitchFamily="49" charset="-128"/>
              <a:ea typeface="AR丸ゴシック体M" panose="020F0609000000000000" pitchFamily="49"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「プログラミング的思考」について、コンピュータで正三角形をかく場合を例に説明します。</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t>既習事項である「辺の長さが全て等しく、角の大きさが全て等しい」という正多角形の意味を使って作図する場合を考えてみます。</a:t>
            </a:r>
            <a:endParaRPr kumimoji="1" lang="en-US" altLang="ja-JP" sz="1400" dirty="0" smtClean="0"/>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t>コンピュータで正三角形を書こうとする場合、コンピュータが理解できる命令を組み合わせ、それをコンピュータに命令することになります。コンピュータが理解できる命令とは、「ペンを下ろす」、「何歩動かす」、「右に何度曲がる」、「何回繰り返す」といったものです。</a:t>
            </a:r>
            <a:endParaRPr kumimoji="1" lang="en-US" altLang="ja-JP" sz="1400" dirty="0" smtClean="0"/>
          </a:p>
          <a:p>
            <a:r>
              <a:rPr kumimoji="1" lang="ja-JP" altLang="en-US" sz="1400" dirty="0" smtClean="0"/>
              <a:t>この場合、「長さ１００進む（線を引く）」、「左に</a:t>
            </a:r>
            <a:r>
              <a:rPr kumimoji="1" lang="en-US" altLang="ja-JP" sz="1400" dirty="0" smtClean="0"/>
              <a:t>120</a:t>
            </a:r>
            <a:r>
              <a:rPr kumimoji="1" lang="ja-JP" altLang="en-US" sz="1400" dirty="0" smtClean="0"/>
              <a:t>度曲がる」といったコンピュータが理解できる命令を組み合わせることで、「正三角をかく」ことができます。</a:t>
            </a:r>
            <a:endParaRPr kumimoji="1" lang="en-US" altLang="ja-JP" sz="1400" dirty="0" smtClean="0"/>
          </a:p>
          <a:p>
            <a:endParaRPr kumimoji="1" lang="en-US" altLang="ja-JP" sz="1400" dirty="0" smtClean="0"/>
          </a:p>
          <a:p>
            <a:r>
              <a:rPr kumimoji="1" lang="ja-JP" altLang="en-US" sz="1400" dirty="0" smtClean="0"/>
              <a:t>「長さ１００進む（線を引く）」を、たとえば、「長さ２００進む（線を引く）」というように修正します。</a:t>
            </a:r>
            <a:endParaRPr kumimoji="1" lang="en-US" altLang="ja-JP" sz="1400" dirty="0" smtClean="0"/>
          </a:p>
          <a:p>
            <a:r>
              <a:rPr kumimoji="1" lang="ja-JP" altLang="en-US" sz="1400" dirty="0" smtClean="0"/>
              <a:t>曲がる角度を変えることで、正六角形や正八角形もかくことができます。</a:t>
            </a:r>
            <a:endParaRPr kumimoji="1" lang="en-US" altLang="ja-JP" sz="1400" dirty="0" smtClean="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i="0" u="none" strike="noStrike" kern="1200" baseline="0" dirty="0" smtClean="0">
                <a:solidFill>
                  <a:schemeClr val="tx1"/>
                </a:solidFill>
                <a:latin typeface="+mn-lt"/>
                <a:ea typeface="+mn-ea"/>
                <a:cs typeface="+mn-cs"/>
              </a:rPr>
              <a:t>また、左のように「長さ</a:t>
            </a:r>
            <a:r>
              <a:rPr kumimoji="1" lang="en-US" altLang="ja-JP" sz="1200" b="0" i="0" u="none" strike="noStrike" kern="1200" baseline="0" dirty="0" smtClean="0">
                <a:solidFill>
                  <a:schemeClr val="tx1"/>
                </a:solidFill>
                <a:latin typeface="+mn-lt"/>
                <a:ea typeface="+mn-ea"/>
                <a:cs typeface="+mn-cs"/>
              </a:rPr>
              <a:t>100 </a:t>
            </a:r>
            <a:r>
              <a:rPr kumimoji="1" lang="ja-JP" altLang="en-US" sz="1200" b="0" i="0" u="none" strike="noStrike" kern="1200" baseline="0" dirty="0" smtClean="0">
                <a:solidFill>
                  <a:schemeClr val="tx1"/>
                </a:solidFill>
                <a:latin typeface="+mn-lt"/>
                <a:ea typeface="+mn-ea"/>
                <a:cs typeface="+mn-cs"/>
              </a:rPr>
              <a:t>進む（線を引く）」、「左に</a:t>
            </a:r>
            <a:r>
              <a:rPr kumimoji="1" lang="en-US" altLang="ja-JP" sz="1200" b="0" i="0" u="none" strike="noStrike" kern="1200" baseline="0" dirty="0" smtClean="0">
                <a:solidFill>
                  <a:schemeClr val="tx1"/>
                </a:solidFill>
                <a:latin typeface="+mn-lt"/>
                <a:ea typeface="+mn-ea"/>
                <a:cs typeface="+mn-cs"/>
              </a:rPr>
              <a:t>120 </a:t>
            </a:r>
            <a:r>
              <a:rPr kumimoji="1" lang="ja-JP" altLang="en-US" sz="1200" b="0" i="0" u="none" strike="noStrike" kern="1200" baseline="0" dirty="0" smtClean="0">
                <a:solidFill>
                  <a:schemeClr val="tx1"/>
                </a:solidFill>
                <a:latin typeface="+mn-lt"/>
                <a:ea typeface="+mn-ea"/>
                <a:cs typeface="+mn-cs"/>
              </a:rPr>
              <a:t>度曲がる」を３回記述するという方法のほか、</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右のように、これらを「３回繰り返す」と記述する方法もあります。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結果は同じですが、正六角形や正八角形をかくときを考えると、右の方が効率的です。</a:t>
            </a:r>
            <a:endParaRPr kumimoji="1" lang="en-US" altLang="ja-JP" sz="1200" b="0" i="0" u="none" strike="noStrike" kern="1200" baseline="0" dirty="0" smtClean="0">
              <a:solidFill>
                <a:schemeClr val="tx1"/>
              </a:solidFill>
              <a:latin typeface="+mn-lt"/>
              <a:ea typeface="+mn-ea"/>
              <a:cs typeface="+mn-cs"/>
            </a:endParaRPr>
          </a:p>
          <a:p>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紙の上に鉛筆と定規、分度器やコンパス等を用いて正三角形をかくときも、用いる性質や手順そのものは異なるとしても、児童は同じように手順を考えた上で作図しているはずです。</a:t>
            </a:r>
            <a:endParaRPr kumimoji="1" lang="en-US" altLang="ja-JP" sz="1400" dirty="0" smtClean="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「プログラミング的思考」は、これらのことを「論理的に考えていく力」です。</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前述の例、「正三角形をかく」の場合、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数学的な見方・考え方を働かせながら、「正三角形をかく」という意図した一連の活動（学習課題）に対して、</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図形に関する既習事項を活用して、正三角形をかくのに</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必要な動きを分けて考える」、「動きに対応した命令にする」、「それらを組み合わせる」、「必要に応じて継続的に改善する」といった試行錯誤を行う中で、「プログラミング的思考」を働かせています。</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ここで大切なのは、思い付きや当てずっぽうで命令の組み合わせを考えるのではなく、うまくいかなかった場合に、どこが間違っていたかを考え、修正や改善を行い、その結果を確かめるなど、論理的に考えさせることです</a:t>
            </a:r>
            <a:r>
              <a:rPr kumimoji="1" lang="ja-JP" altLang="en-US" sz="1400" dirty="0" smtClean="0"/>
              <a:t>。</a:t>
            </a:r>
            <a:endParaRPr kumimoji="1" lang="en-US" altLang="ja-JP" sz="14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p>
          <a:p>
            <a:endPar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400" dirty="0">
              <a:latin typeface="AR丸ゴシック体M" panose="020F0609000000000000" pitchFamily="49" charset="-128"/>
              <a:ea typeface="AR丸ゴシック体M" panose="020F0609000000000000" pitchFamily="49"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4110788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108615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900514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2581004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789203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319470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420433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789599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3947130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2239004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355279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1C5D1-ADA8-4863-A572-A54BBA06C833}" type="datetimeFigureOut">
              <a:rPr kumimoji="1" lang="ja-JP" altLang="en-US" smtClean="0"/>
              <a:t>2019/12/4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411467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0" y="1196752"/>
            <a:ext cx="9144000" cy="1512168"/>
          </a:xfrm>
          <a:solidFill>
            <a:schemeClr val="tx2"/>
          </a:solidFill>
        </p:spPr>
        <p:txBody>
          <a:bodyPr>
            <a:noAutofit/>
          </a:bodyPr>
          <a:lstStyle/>
          <a:p>
            <a:r>
              <a:rPr kumimoji="1" lang="ja-JP" altLang="en-US" sz="3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「プログラミング的思考」</a:t>
            </a:r>
            <a:endParaRPr kumimoji="1" lang="ja-JP" altLang="en-US" sz="3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サブタイトル 4"/>
          <p:cNvSpPr>
            <a:spLocks noGrp="1"/>
          </p:cNvSpPr>
          <p:nvPr>
            <p:ph type="subTitle" idx="1"/>
          </p:nvPr>
        </p:nvSpPr>
        <p:spPr>
          <a:xfrm>
            <a:off x="0" y="6381328"/>
            <a:ext cx="9144000" cy="476672"/>
          </a:xfrm>
          <a:solidFill>
            <a:schemeClr val="bg1">
              <a:lumMod val="50000"/>
            </a:schemeClr>
          </a:solidFill>
        </p:spPr>
        <p:txBody>
          <a:bodyPr anchor="ctr">
            <a:normAutofit/>
          </a:bodyPr>
          <a:lstStyle/>
          <a:p>
            <a:pPr algn="r"/>
            <a:r>
              <a:rPr lang="ja-JP" altLang="en-US" sz="1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兵庫県教育委員会（兵庫県版プログラミング教育スタートパック構築事業）</a:t>
            </a:r>
            <a:endParaRPr kumimoji="1"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0" y="0"/>
            <a:ext cx="1296144" cy="523220"/>
          </a:xfrm>
          <a:prstGeom prst="rect">
            <a:avLst/>
          </a:prstGeom>
          <a:solidFill>
            <a:schemeClr val="tx2"/>
          </a:solidFill>
        </p:spPr>
        <p:txBody>
          <a:bodyPr wrap="square" rtlCol="0">
            <a:spAutoFit/>
          </a:bodyPr>
          <a:lstStyle/>
          <a:p>
            <a:pPr algn="ctr"/>
            <a:r>
              <a:rPr lang="ja-JP" altLang="en-US" sz="2800" b="1" dirty="0" smtClean="0">
                <a:solidFill>
                  <a:schemeClr val="bg1"/>
                </a:solidFill>
                <a:latin typeface="Meiryo UI" panose="020B0604030504040204" pitchFamily="50" charset="-128"/>
                <a:ea typeface="Meiryo UI" panose="020B0604030504040204" pitchFamily="50" charset="-128"/>
              </a:rPr>
              <a:t>Ｃ</a:t>
            </a:r>
            <a:r>
              <a:rPr lang="ja-JP" altLang="en-US" sz="2800" b="1" dirty="0" smtClean="0">
                <a:solidFill>
                  <a:schemeClr val="bg1"/>
                </a:solidFill>
                <a:latin typeface="Meiryo UI" panose="020B0604030504040204" pitchFamily="50" charset="-128"/>
                <a:ea typeface="Meiryo UI" panose="020B0604030504040204" pitchFamily="50" charset="-128"/>
              </a:rPr>
              <a:t>－３</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95925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プログラミング</a:t>
            </a:r>
            <a:r>
              <a:rPr kumimoji="1" lang="ja-JP" altLang="en-US" sz="4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教育で育む資質・能力</a:t>
            </a:r>
            <a:endPar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3672" y="1113699"/>
            <a:ext cx="8478808" cy="523220"/>
          </a:xfrm>
          <a:prstGeom prst="rect">
            <a:avLst/>
          </a:prstGeom>
          <a:noFill/>
          <a:ln>
            <a:solidFill>
              <a:schemeClr val="tx2"/>
            </a:solidFill>
          </a:ln>
        </p:spPr>
        <p:txBody>
          <a:bodyPr wrap="square" rtlCol="0">
            <a:spAutoFit/>
          </a:bodyPr>
          <a:lstStyle/>
          <a:p>
            <a:pPr lvl="0" algn="ctr">
              <a:defRPr/>
            </a:pPr>
            <a:r>
              <a:rPr lang="ja-JP" altLang="en-US" sz="2800" b="1" dirty="0">
                <a:solidFill>
                  <a:schemeClr val="tx2"/>
                </a:solidFill>
                <a:latin typeface="Meiryo UI" panose="020B0604030504040204" pitchFamily="50" charset="-128"/>
                <a:ea typeface="Meiryo UI" panose="020B0604030504040204" pitchFamily="50" charset="-128"/>
              </a:rPr>
              <a:t>「プログラミング的思考</a:t>
            </a:r>
            <a:r>
              <a:rPr lang="ja-JP" altLang="en-US" sz="2800" b="1" dirty="0" smtClean="0">
                <a:solidFill>
                  <a:schemeClr val="tx2"/>
                </a:solidFill>
                <a:latin typeface="Meiryo UI" panose="020B0604030504040204" pitchFamily="50" charset="-128"/>
                <a:ea typeface="Meiryo UI" panose="020B0604030504040204" pitchFamily="50" charset="-128"/>
              </a:rPr>
              <a:t>」を育成する</a:t>
            </a:r>
            <a:endParaRPr lang="ja-JP" altLang="en-US" sz="2800" b="1" dirty="0">
              <a:solidFill>
                <a:schemeClr val="tx2"/>
              </a:solidFill>
              <a:latin typeface="Meiryo UI" panose="020B0604030504040204" pitchFamily="50" charset="-128"/>
              <a:ea typeface="Meiryo UI" panose="020B0604030504040204" pitchFamily="50" charset="-128"/>
            </a:endParaRPr>
          </a:p>
        </p:txBody>
      </p:sp>
      <p:sp>
        <p:nvSpPr>
          <p:cNvPr id="2" name="円/楕円 1"/>
          <p:cNvSpPr/>
          <p:nvPr/>
        </p:nvSpPr>
        <p:spPr>
          <a:xfrm>
            <a:off x="2240808" y="1845568"/>
            <a:ext cx="4824536" cy="4824536"/>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548620" y="2212122"/>
            <a:ext cx="8208912" cy="523220"/>
          </a:xfrm>
          <a:prstGeom prst="rect">
            <a:avLst/>
          </a:prstGeom>
          <a:noFill/>
        </p:spPr>
        <p:txBody>
          <a:bodyPr wrap="square" rtlCol="0">
            <a:spAutoFit/>
          </a:bodyPr>
          <a:lstStyle/>
          <a:p>
            <a:pPr algn="ct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思考力・表現力・判断力等を育む学習活動</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円/楕円 7"/>
          <p:cNvSpPr/>
          <p:nvPr/>
        </p:nvSpPr>
        <p:spPr>
          <a:xfrm>
            <a:off x="5076056" y="3789040"/>
            <a:ext cx="1637632" cy="1637632"/>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3105418" y="3212976"/>
            <a:ext cx="1159998" cy="1159998"/>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3072274" y="4607855"/>
            <a:ext cx="579999" cy="57999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3846775" y="4436858"/>
            <a:ext cx="695137" cy="695137"/>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4380919" y="2865407"/>
            <a:ext cx="695137" cy="695137"/>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3093521" y="5284395"/>
            <a:ext cx="695137" cy="695137"/>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3992001" y="5228887"/>
            <a:ext cx="1159998" cy="1159998"/>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4523129" y="3792975"/>
            <a:ext cx="442400" cy="4424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2525419" y="4082974"/>
            <a:ext cx="579999" cy="57999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4814752" y="4231489"/>
            <a:ext cx="2160240" cy="830997"/>
          </a:xfrm>
          <a:prstGeom prst="rect">
            <a:avLst/>
          </a:prstGeom>
          <a:noFill/>
        </p:spPr>
        <p:txBody>
          <a:bodyPr wrap="square" rtlCol="0">
            <a:spAutoFit/>
          </a:bodyPr>
          <a:lstStyle/>
          <a:p>
            <a:pPr algn="ct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プログラミング</a:t>
            </a:r>
            <a:endParaRPr kumimoji="1"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の体験</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34342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lvl="0">
              <a:defRPr/>
            </a:pPr>
            <a:r>
              <a:rPr lang="ja-JP" altLang="en-US" sz="4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「プログラミング的思考」</a:t>
            </a:r>
            <a:endParaRPr lang="ja-JP" altLang="en-US" sz="4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3672" y="1113699"/>
            <a:ext cx="8478808" cy="523220"/>
          </a:xfrm>
          <a:prstGeom prst="rect">
            <a:avLst/>
          </a:prstGeom>
          <a:noFill/>
          <a:ln>
            <a:solidFill>
              <a:schemeClr val="tx2"/>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b="1" dirty="0" smtClean="0">
                <a:solidFill>
                  <a:schemeClr val="tx2"/>
                </a:solidFill>
                <a:latin typeface="Meiryo UI" panose="020B0604030504040204" pitchFamily="50" charset="-128"/>
                <a:ea typeface="Meiryo UI" panose="020B0604030504040204" pitchFamily="50" charset="-128"/>
              </a:rPr>
              <a:t>１　</a:t>
            </a:r>
            <a:r>
              <a:rPr kumimoji="1" lang="ja-JP" altLang="en-US" sz="2800" b="1" i="0" strike="noStrike" kern="1200" cap="none" spc="0" normalizeH="0" baseline="0" noProof="0" dirty="0" smtClean="0">
                <a:ln>
                  <a:noFill/>
                </a:ln>
                <a:solidFill>
                  <a:schemeClr val="tx2"/>
                </a:solidFill>
                <a:effectLst/>
                <a:uLnTx/>
                <a:uFillTx/>
                <a:latin typeface="Meiryo UI" panose="020B0604030504040204" pitchFamily="50" charset="-128"/>
                <a:ea typeface="Meiryo UI" panose="020B0604030504040204" pitchFamily="50" charset="-128"/>
                <a:cs typeface="+mn-cs"/>
              </a:rPr>
              <a:t>知識及び技能</a:t>
            </a:r>
            <a:endParaRPr kumimoji="1" lang="ja-JP" altLang="en-US" sz="2800" b="1" i="0"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p:cNvSpPr txBox="1"/>
          <p:nvPr/>
        </p:nvSpPr>
        <p:spPr>
          <a:xfrm>
            <a:off x="413672" y="2996952"/>
            <a:ext cx="8478808" cy="523220"/>
          </a:xfrm>
          <a:prstGeom prst="rect">
            <a:avLst/>
          </a:prstGeom>
          <a:noFill/>
          <a:ln>
            <a:solidFill>
              <a:schemeClr val="tx2"/>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i="0" strike="noStrike" kern="1200" cap="none" spc="0" normalizeH="0" baseline="0" noProof="0" dirty="0" smtClean="0">
                <a:ln>
                  <a:noFill/>
                </a:ln>
                <a:solidFill>
                  <a:schemeClr val="tx2"/>
                </a:solidFill>
                <a:effectLst/>
                <a:uLnTx/>
                <a:uFillTx/>
                <a:latin typeface="Meiryo UI" panose="020B0604030504040204" pitchFamily="50" charset="-128"/>
                <a:ea typeface="Meiryo UI" panose="020B0604030504040204" pitchFamily="50" charset="-128"/>
                <a:cs typeface="+mn-cs"/>
              </a:rPr>
              <a:t>２　思考力・表現力・判断力等</a:t>
            </a:r>
            <a:endParaRPr kumimoji="1" lang="ja-JP" altLang="en-US" sz="2800" b="1" i="0"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mn-cs"/>
            </a:endParaRPr>
          </a:p>
        </p:txBody>
      </p:sp>
      <p:sp>
        <p:nvSpPr>
          <p:cNvPr id="9" name="テキスト ボックス 8"/>
          <p:cNvSpPr txBox="1"/>
          <p:nvPr/>
        </p:nvSpPr>
        <p:spPr>
          <a:xfrm>
            <a:off x="408263" y="4471953"/>
            <a:ext cx="8478808" cy="523220"/>
          </a:xfrm>
          <a:prstGeom prst="rect">
            <a:avLst/>
          </a:prstGeom>
          <a:noFill/>
          <a:ln>
            <a:solidFill>
              <a:schemeClr val="tx2"/>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i="0" strike="noStrike" kern="1200" cap="none" spc="0" normalizeH="0" baseline="0" noProof="0" dirty="0" smtClean="0">
                <a:ln>
                  <a:noFill/>
                </a:ln>
                <a:solidFill>
                  <a:schemeClr val="tx2"/>
                </a:solidFill>
                <a:effectLst/>
                <a:uLnTx/>
                <a:uFillTx/>
                <a:latin typeface="Meiryo UI" panose="020B0604030504040204" pitchFamily="50" charset="-128"/>
                <a:ea typeface="Meiryo UI" panose="020B0604030504040204" pitchFamily="50" charset="-128"/>
                <a:cs typeface="+mn-cs"/>
              </a:rPr>
              <a:t>３　学びに向かう力・人間性等</a:t>
            </a:r>
            <a:endParaRPr kumimoji="1" lang="ja-JP" altLang="en-US" sz="2800" b="1" i="0"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p:cNvSpPr txBox="1"/>
          <p:nvPr/>
        </p:nvSpPr>
        <p:spPr>
          <a:xfrm>
            <a:off x="671736" y="1636919"/>
            <a:ext cx="8208912" cy="954107"/>
          </a:xfrm>
          <a:prstGeom prst="rect">
            <a:avLst/>
          </a:prstGeom>
          <a:noFill/>
        </p:spPr>
        <p:txBody>
          <a:bodyPr wrap="square" rtlCol="0">
            <a:spAutoFit/>
          </a:bodyPr>
          <a:lstStyle/>
          <a:p>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身近な生活でコンピュータが活用されていることや、問題の解決には必要な手順があることに気づく。</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684243" y="3520172"/>
            <a:ext cx="8208912" cy="523220"/>
          </a:xfrm>
          <a:prstGeom prst="rect">
            <a:avLst/>
          </a:prstGeom>
          <a:noFill/>
        </p:spPr>
        <p:txBody>
          <a:bodyPr wrap="square" rtlCol="0">
            <a:spAutoFit/>
          </a:bodyPr>
          <a:lstStyle/>
          <a:p>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発達の段階に</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即して</a:t>
            </a:r>
            <a:r>
              <a:rPr kumimoji="1"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プログラミング的思考」</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を育成する。</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678159" y="4995173"/>
            <a:ext cx="8208912" cy="954107"/>
          </a:xfrm>
          <a:prstGeom prst="rect">
            <a:avLst/>
          </a:prstGeom>
          <a:noFill/>
        </p:spPr>
        <p:txBody>
          <a:bodyPr wrap="square" rtlCol="0">
            <a:spAutoFit/>
          </a:bodyPr>
          <a:lstStyle/>
          <a:p>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発達の段階に即して、コンピュータの働きを、よりよい人生や社会づくりに生かそうとする態度を涵養する。</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74141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lvl="0">
              <a:defRPr/>
            </a:pPr>
            <a:r>
              <a:rPr lang="ja-JP" altLang="en-US" sz="4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「プログラミング的思考」</a:t>
            </a:r>
            <a:endParaRPr lang="ja-JP" altLang="en-US" sz="4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908720"/>
            <a:ext cx="7848872" cy="56861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50369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lvl="0">
              <a:defRPr/>
            </a:pPr>
            <a:r>
              <a:rPr lang="ja-JP" altLang="en-US" sz="4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「プログラミング的思考」</a:t>
            </a:r>
            <a:endParaRPr lang="ja-JP" altLang="en-US" sz="4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3672" y="1113699"/>
            <a:ext cx="8478808" cy="523220"/>
          </a:xfrm>
          <a:prstGeom prst="rect">
            <a:avLst/>
          </a:prstGeom>
          <a:noFill/>
          <a:ln>
            <a:solidFill>
              <a:schemeClr val="tx2"/>
            </a:solidFill>
          </a:ln>
        </p:spPr>
        <p:txBody>
          <a:bodyPr wrap="square" rtlCol="0">
            <a:spAutoFit/>
          </a:bodyPr>
          <a:lstStyle/>
          <a:p>
            <a:pPr lvl="0" algn="ctr">
              <a:defRPr/>
            </a:pPr>
            <a:r>
              <a:rPr lang="ja-JP" altLang="en-US" sz="2800" b="1" dirty="0" smtClean="0">
                <a:solidFill>
                  <a:schemeClr val="tx2"/>
                </a:solidFill>
                <a:latin typeface="Meiryo UI" panose="020B0604030504040204" pitchFamily="50" charset="-128"/>
                <a:ea typeface="Meiryo UI" panose="020B0604030504040204" pitchFamily="50" charset="-128"/>
              </a:rPr>
              <a:t>「プログラミング的思考」とは</a:t>
            </a:r>
            <a:endParaRPr lang="ja-JP" altLang="en-US" sz="2800" b="1" dirty="0">
              <a:solidFill>
                <a:schemeClr val="tx2"/>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510681" y="1988840"/>
            <a:ext cx="8208912" cy="3970318"/>
          </a:xfrm>
          <a:prstGeom prst="rect">
            <a:avLst/>
          </a:prstGeom>
          <a:solidFill>
            <a:schemeClr val="accent3">
              <a:lumMod val="20000"/>
              <a:lumOff val="80000"/>
            </a:schemeClr>
          </a:solidFill>
        </p:spPr>
        <p:txBody>
          <a:bodyPr wrap="square" rtlCol="0">
            <a:spAutoFit/>
          </a:bodyPr>
          <a:lstStyle/>
          <a:p>
            <a:r>
              <a:rPr lang="ja-JP" altLang="en-US" sz="2800" dirty="0">
                <a:latin typeface="Meiryo UI" panose="020B0604030504040204" pitchFamily="50" charset="-128"/>
                <a:ea typeface="Meiryo UI" panose="020B0604030504040204" pitchFamily="50" charset="-128"/>
                <a:cs typeface="Meiryo UI" panose="020B0604030504040204" pitchFamily="50" charset="-128"/>
              </a:rPr>
              <a:t>自分が意図する一連の活動を実現するために</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どの</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ような動きの組合せ</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が必要</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であり</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一つ</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一つの動きに対応した記号を、どのように</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組み</a:t>
            </a:r>
            <a:r>
              <a:rPr lang="ja-JP" altLang="en-US" sz="2800" dirty="0" err="1" smtClean="0">
                <a:latin typeface="Meiryo UI" panose="020B0604030504040204" pitchFamily="50" charset="-128"/>
                <a:ea typeface="Meiryo UI" panose="020B0604030504040204" pitchFamily="50" charset="-128"/>
                <a:cs typeface="Meiryo UI" panose="020B0604030504040204" pitchFamily="50" charset="-128"/>
              </a:rPr>
              <a:t>合</a:t>
            </a:r>
            <a:r>
              <a:rPr lang="ja-JP" altLang="en-US" sz="2800" dirty="0" err="1" smtClean="0">
                <a:latin typeface="Meiryo UI" panose="020B0604030504040204" pitchFamily="50" charset="-128"/>
                <a:ea typeface="Meiryo UI" panose="020B0604030504040204" pitchFamily="50" charset="-128"/>
                <a:cs typeface="Meiryo UI" panose="020B0604030504040204" pitchFamily="50" charset="-128"/>
              </a:rPr>
              <a:t>わ</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せた</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らいい</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のか</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記号</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の組合せをどのように改善していけば、より意図</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した</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活動</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に近づく</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のか</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いったことを論理的に考えて</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いく力</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717536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lvl="0">
              <a:defRPr/>
            </a:pPr>
            <a:r>
              <a:rPr lang="ja-JP" altLang="en-US" sz="4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「プログラミング的思考」</a:t>
            </a:r>
            <a:endParaRPr lang="ja-JP" altLang="en-US" sz="4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3672" y="1113699"/>
            <a:ext cx="8478808" cy="523220"/>
          </a:xfrm>
          <a:prstGeom prst="rect">
            <a:avLst/>
          </a:prstGeom>
          <a:noFill/>
          <a:ln>
            <a:solidFill>
              <a:schemeClr val="tx2"/>
            </a:solidFill>
          </a:ln>
        </p:spPr>
        <p:txBody>
          <a:bodyPr wrap="square" rtlCol="0">
            <a:spAutoFit/>
          </a:bodyPr>
          <a:lstStyle/>
          <a:p>
            <a:pPr lvl="0" algn="ctr">
              <a:defRPr/>
            </a:pPr>
            <a:r>
              <a:rPr lang="ja-JP" altLang="en-US" sz="2800" b="1" dirty="0">
                <a:solidFill>
                  <a:schemeClr val="tx2"/>
                </a:solidFill>
                <a:latin typeface="Meiryo UI" panose="020B0604030504040204" pitchFamily="50" charset="-128"/>
                <a:ea typeface="Meiryo UI" panose="020B0604030504040204" pitchFamily="50" charset="-128"/>
              </a:rPr>
              <a:t>コンピュータに自分が考える動作をさせる手順</a:t>
            </a:r>
          </a:p>
        </p:txBody>
      </p:sp>
      <p:sp>
        <p:nvSpPr>
          <p:cNvPr id="5" name="テキスト ボックス 4"/>
          <p:cNvSpPr txBox="1"/>
          <p:nvPr/>
        </p:nvSpPr>
        <p:spPr>
          <a:xfrm>
            <a:off x="510681" y="1999868"/>
            <a:ext cx="8165776" cy="4093428"/>
          </a:xfrm>
          <a:prstGeom prst="rect">
            <a:avLst/>
          </a:prstGeom>
          <a:solidFill>
            <a:schemeClr val="accent3">
              <a:lumMod val="20000"/>
              <a:lumOff val="80000"/>
            </a:schemeClr>
          </a:solidFill>
        </p:spPr>
        <p:txBody>
          <a:bodyPr wrap="square" rtlCol="0">
            <a:sp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コンピュータにどのような</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動きを</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させたい</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のか（自ら</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意図）を</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明確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にする。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②コンピュータに</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どのような動きをどのような順序でさせればよいのかを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考える。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意図</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した一連の動きが、一つ一つの動きをつなげたものであることを理解</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必要が</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ある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③一つ一つの動きを対応する（コンピュータ</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が理解</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できる）命令</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（記号</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に置き換える。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④</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これらの命令（記号）をどのように組み合わせれば自分が</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考える動作を</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実現</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できるかを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考える。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⑤</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その命令（記号）の組合せ</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を、どの</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ように改善すれば自分が考える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動作</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2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より近づいていくのかという</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ことも</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試行錯誤しながら</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考える。</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67029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lvl="0">
              <a:defRPr/>
            </a:pPr>
            <a:r>
              <a:rPr lang="ja-JP" altLang="en-US" sz="4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「プログラミング的思考」</a:t>
            </a:r>
            <a:endParaRPr lang="ja-JP" altLang="en-US" sz="4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3672" y="1113699"/>
            <a:ext cx="8478808" cy="523220"/>
          </a:xfrm>
          <a:prstGeom prst="rect">
            <a:avLst/>
          </a:prstGeom>
          <a:noFill/>
          <a:ln>
            <a:solidFill>
              <a:schemeClr val="tx2"/>
            </a:solidFill>
          </a:ln>
        </p:spPr>
        <p:txBody>
          <a:bodyPr wrap="square" rtlCol="0">
            <a:spAutoFit/>
          </a:bodyPr>
          <a:lstStyle/>
          <a:p>
            <a:pPr lvl="0" algn="ctr">
              <a:defRPr/>
            </a:pPr>
            <a:r>
              <a:rPr lang="ja-JP" altLang="en-US" sz="2800" b="1" dirty="0">
                <a:solidFill>
                  <a:schemeClr val="tx2"/>
                </a:solidFill>
                <a:latin typeface="Meiryo UI" panose="020B0604030504040204" pitchFamily="50" charset="-128"/>
                <a:ea typeface="Meiryo UI" panose="020B0604030504040204" pitchFamily="50" charset="-128"/>
              </a:rPr>
              <a:t>コンピュータに自分が考える動作をさせる手順</a:t>
            </a:r>
            <a:endParaRPr lang="ja-JP" altLang="en-US" sz="2800" b="1" dirty="0">
              <a:solidFill>
                <a:schemeClr val="tx2"/>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510681" y="2276872"/>
            <a:ext cx="8165776" cy="1323439"/>
          </a:xfrm>
          <a:prstGeom prst="rect">
            <a:avLst/>
          </a:prstGeom>
          <a:solidFill>
            <a:schemeClr val="accent3">
              <a:lumMod val="20000"/>
              <a:lumOff val="80000"/>
            </a:schemeClr>
          </a:solidFill>
        </p:spPr>
        <p:txBody>
          <a:bodyPr wrap="square" rtlCol="0">
            <a:spAutoFit/>
          </a:bodyPr>
          <a:lstStyle/>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④</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これらの命令（記号）をどのように組み合わせれば自分が</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考える動作を</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実現</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できるかを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考える。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510681" y="3861048"/>
            <a:ext cx="8165776" cy="2520280"/>
          </a:xfrm>
          <a:prstGeom prst="rect">
            <a:avLst/>
          </a:prstGeom>
        </p:spPr>
        <p:style>
          <a:lnRef idx="2">
            <a:schemeClr val="accent3"/>
          </a:lnRef>
          <a:fillRef idx="1">
            <a:schemeClr val="lt1"/>
          </a:fillRef>
          <a:effectRef idx="0">
            <a:schemeClr val="accent3"/>
          </a:effectRef>
          <a:fontRef idx="minor">
            <a:schemeClr val="dk1"/>
          </a:fontRef>
        </p:style>
        <p:txBody>
          <a:bodyPr wrap="none" rtlCol="0">
            <a:noAutofit/>
          </a:bodyPr>
          <a:lstStyle/>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コンピュータを動作させるために命令（記号）の組合せを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考える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①　命令</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（記号）を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順序立てる　　　　　　　　　　　　　</a:t>
            </a:r>
            <a:r>
              <a:rPr lang="ja-JP" altLang="en-US"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順次</a:t>
            </a:r>
            <a:endParaRPr lang="en-US" altLang="ja-JP"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②　条件</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を設定して命令（記号）を分岐</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させる　　　　</a:t>
            </a:r>
            <a:r>
              <a:rPr lang="ja-JP" altLang="en-US"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分岐</a:t>
            </a:r>
            <a:endParaRPr lang="en-US" altLang="ja-JP"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③　命令</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記号</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）を繰り返させたり</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する　　　　　　　　　</a:t>
            </a:r>
            <a:r>
              <a:rPr lang="ja-JP" altLang="en-US"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反復</a:t>
            </a:r>
            <a:endParaRPr lang="en-US" altLang="ja-JP"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これらは</a:t>
            </a:r>
            <a:r>
              <a:rPr lang="ja-JP" altLang="en-US"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プログラミングを支える</a:t>
            </a:r>
            <a:r>
              <a:rPr lang="ja-JP" altLang="en-US"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基本的な</a:t>
            </a:r>
            <a:r>
              <a:rPr lang="ja-JP" altLang="en-US"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要素</a:t>
            </a:r>
            <a:endParaRPr lang="en-US" altLang="ja-JP"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31305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プログラミング</a:t>
            </a:r>
            <a:r>
              <a:rPr kumimoji="1" lang="ja-JP" altLang="en-US" sz="4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教育で育む資質・能力</a:t>
            </a:r>
            <a:endPar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3672" y="1113699"/>
            <a:ext cx="8478808" cy="523220"/>
          </a:xfrm>
          <a:prstGeom prst="rect">
            <a:avLst/>
          </a:prstGeom>
          <a:noFill/>
          <a:ln>
            <a:solidFill>
              <a:schemeClr val="tx2"/>
            </a:solidFill>
          </a:ln>
        </p:spPr>
        <p:txBody>
          <a:bodyPr wrap="square" rtlCol="0">
            <a:spAutoFit/>
          </a:bodyPr>
          <a:lstStyle/>
          <a:p>
            <a:pPr lvl="0">
              <a:defRPr/>
            </a:pPr>
            <a:r>
              <a:rPr lang="ja-JP" altLang="en-US" sz="2800" b="1" dirty="0" smtClean="0">
                <a:solidFill>
                  <a:schemeClr val="tx2"/>
                </a:solidFill>
                <a:latin typeface="Meiryo UI" panose="020B0604030504040204" pitchFamily="50" charset="-128"/>
                <a:ea typeface="Meiryo UI" panose="020B0604030504040204" pitchFamily="50" charset="-128"/>
              </a:rPr>
              <a:t>「正多角形をかく」場合の「プログラミング的思考」</a:t>
            </a:r>
            <a:endParaRPr lang="ja-JP" altLang="en-US" sz="2800" b="1" dirty="0">
              <a:solidFill>
                <a:schemeClr val="tx2"/>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539552" y="1844824"/>
            <a:ext cx="8208912" cy="4720882"/>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wrap="square" rtlCol="0">
            <a:no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コンピュータで正三角形を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かく場合</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「正三角形をかく」という命令はない</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→コンピュータ</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が理解できる（用意されている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2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命令を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組み合わせて、それ</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コンピュータに</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2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命令</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3860816"/>
            <a:ext cx="2524104" cy="25324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8765" y="2888051"/>
            <a:ext cx="2733675" cy="350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右矢印 13"/>
          <p:cNvSpPr/>
          <p:nvPr/>
        </p:nvSpPr>
        <p:spPr>
          <a:xfrm>
            <a:off x="4968786" y="4610915"/>
            <a:ext cx="801156" cy="864096"/>
          </a:xfrm>
          <a:prstGeom prs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67172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プログラミング</a:t>
            </a:r>
            <a:r>
              <a:rPr kumimoji="1" lang="ja-JP" altLang="en-US" sz="4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教育で育む資質・能力</a:t>
            </a:r>
            <a:endPar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3672" y="1113699"/>
            <a:ext cx="8478808" cy="523220"/>
          </a:xfrm>
          <a:prstGeom prst="rect">
            <a:avLst/>
          </a:prstGeom>
          <a:noFill/>
          <a:ln>
            <a:solidFill>
              <a:schemeClr val="tx2"/>
            </a:solidFill>
          </a:ln>
        </p:spPr>
        <p:txBody>
          <a:bodyPr wrap="square" rtlCol="0">
            <a:spAutoFit/>
          </a:bodyPr>
          <a:lstStyle/>
          <a:p>
            <a:pPr lvl="0">
              <a:defRPr/>
            </a:pPr>
            <a:r>
              <a:rPr lang="ja-JP" altLang="en-US" sz="2800" b="1" dirty="0" smtClean="0">
                <a:solidFill>
                  <a:schemeClr val="tx2"/>
                </a:solidFill>
                <a:latin typeface="Meiryo UI" panose="020B0604030504040204" pitchFamily="50" charset="-128"/>
                <a:ea typeface="Meiryo UI" panose="020B0604030504040204" pitchFamily="50" charset="-128"/>
              </a:rPr>
              <a:t>「正多角形をかく」場合の「プログラミング的思考」</a:t>
            </a:r>
            <a:endParaRPr lang="ja-JP" altLang="en-US" sz="2800" b="1" dirty="0">
              <a:solidFill>
                <a:schemeClr val="tx2"/>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539552" y="1844824"/>
            <a:ext cx="8208912" cy="4720882"/>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wrap="square" rtlCol="0">
            <a:no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コンピュータで正三角形を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かく場合</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2858315"/>
            <a:ext cx="2733675" cy="350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右矢印 13"/>
          <p:cNvSpPr/>
          <p:nvPr/>
        </p:nvSpPr>
        <p:spPr>
          <a:xfrm>
            <a:off x="4167630" y="4205265"/>
            <a:ext cx="801156" cy="864096"/>
          </a:xfrm>
          <a:prstGeom prs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8064" y="3301227"/>
            <a:ext cx="2762250" cy="2619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16353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プログラミング</a:t>
            </a:r>
            <a:r>
              <a:rPr kumimoji="1" lang="ja-JP" altLang="en-US" sz="4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教育で育む資質・能力</a:t>
            </a:r>
            <a:endPar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3672" y="1113699"/>
            <a:ext cx="8478808" cy="523220"/>
          </a:xfrm>
          <a:prstGeom prst="rect">
            <a:avLst/>
          </a:prstGeom>
          <a:noFill/>
          <a:ln>
            <a:solidFill>
              <a:schemeClr val="tx2"/>
            </a:solidFill>
          </a:ln>
        </p:spPr>
        <p:txBody>
          <a:bodyPr wrap="square" rtlCol="0">
            <a:spAutoFit/>
          </a:bodyPr>
          <a:lstStyle/>
          <a:p>
            <a:pPr lvl="0" algn="ctr">
              <a:defRPr/>
            </a:pPr>
            <a:r>
              <a:rPr lang="ja-JP" altLang="en-US" sz="2800" b="1" dirty="0">
                <a:solidFill>
                  <a:schemeClr val="tx2"/>
                </a:solidFill>
                <a:latin typeface="Meiryo UI" panose="020B0604030504040204" pitchFamily="50" charset="-128"/>
                <a:ea typeface="Meiryo UI" panose="020B0604030504040204" pitchFamily="50" charset="-128"/>
              </a:rPr>
              <a:t>「プログラミング的思考」とは</a:t>
            </a:r>
            <a:endParaRPr lang="ja-JP" altLang="en-US" sz="2800" b="1" dirty="0">
              <a:solidFill>
                <a:schemeClr val="tx2"/>
              </a:solidFill>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496" y="2132856"/>
            <a:ext cx="7979582" cy="3804422"/>
          </a:xfrm>
          <a:prstGeom prst="rect">
            <a:avLst/>
          </a:prstGeom>
        </p:spPr>
      </p:pic>
      <p:sp>
        <p:nvSpPr>
          <p:cNvPr id="9" name="テキスト ボックス 8"/>
          <p:cNvSpPr txBox="1"/>
          <p:nvPr/>
        </p:nvSpPr>
        <p:spPr>
          <a:xfrm>
            <a:off x="4022745" y="6230150"/>
            <a:ext cx="4869735" cy="307777"/>
          </a:xfrm>
          <a:prstGeom prst="rect">
            <a:avLst/>
          </a:prstGeom>
          <a:noFill/>
        </p:spPr>
        <p:txBody>
          <a:bodyPr wrap="square" rtlCol="0">
            <a:spAutoFit/>
          </a:bodyPr>
          <a:lstStyle/>
          <a:p>
            <a:pPr algn="r"/>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「小学校プログラミング教育の手引」</a:t>
            </a:r>
            <a:endPar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37360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1906</TotalTime>
  <Words>1245</Words>
  <Application>Microsoft Office PowerPoint</Application>
  <PresentationFormat>画面に合わせる (4:3)</PresentationFormat>
  <Paragraphs>129</Paragraphs>
  <Slides>10</Slides>
  <Notes>10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「プログラミング的思考」</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兵庫県教育委員会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小学校プログラミング教育講座Ａ</dc:title>
  <dc:creator>県立教育研修所</dc:creator>
  <cp:lastModifiedBy>兵庫県</cp:lastModifiedBy>
  <cp:revision>101</cp:revision>
  <dcterms:created xsi:type="dcterms:W3CDTF">2019-05-26T22:50:03Z</dcterms:created>
  <dcterms:modified xsi:type="dcterms:W3CDTF">2019-12-04T08:41:27Z</dcterms:modified>
</cp:coreProperties>
</file>