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368" r:id="rId3"/>
    <p:sldId id="369" r:id="rId4"/>
    <p:sldId id="370" r:id="rId5"/>
    <p:sldId id="371" r:id="rId6"/>
    <p:sldId id="372" r:id="rId7"/>
    <p:sldId id="373" r:id="rId8"/>
    <p:sldId id="375" r:id="rId9"/>
    <p:sldId id="377" r:id="rId10"/>
    <p:sldId id="378" r:id="rId11"/>
    <p:sldId id="379" r:id="rId1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1670" autoAdjust="0"/>
  </p:normalViewPr>
  <p:slideViewPr>
    <p:cSldViewPr>
      <p:cViewPr varScale="1">
        <p:scale>
          <a:sx n="72" d="100"/>
          <a:sy n="72" d="100"/>
        </p:scale>
        <p:origin x="-114" y="-22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22150A-B618-4763-A238-E9AB153CBB8B}" type="datetimeFigureOut">
              <a:rPr kumimoji="1" lang="ja-JP" altLang="en-US" smtClean="0"/>
              <a:t>2019/12/4</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A284E3-DF58-464E-95B5-B1C5E83CA859}" type="slidenum">
              <a:rPr kumimoji="1" lang="ja-JP" altLang="en-US" smtClean="0"/>
              <a:t>‹#›</a:t>
            </a:fld>
            <a:endParaRPr kumimoji="1" lang="ja-JP" altLang="en-US"/>
          </a:p>
        </p:txBody>
      </p:sp>
    </p:spTree>
    <p:extLst>
      <p:ext uri="{BB962C8B-B14F-4D97-AF65-F5344CB8AC3E}">
        <p14:creationId xmlns:p14="http://schemas.microsoft.com/office/powerpoint/2010/main" val="12291628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ここでは</a:t>
            </a:r>
            <a:r>
              <a:rPr kumimoji="1" lang="ja-JP" altLang="en-US" smtClean="0"/>
              <a:t>、</a:t>
            </a:r>
            <a:r>
              <a:rPr kumimoji="1" lang="ja-JP" altLang="en-US" smtClean="0"/>
              <a:t>「プログラミング教育で育む資質・能力」</a:t>
            </a:r>
            <a:r>
              <a:rPr kumimoji="1" lang="ja-JP" altLang="en-US" dirty="0" smtClean="0"/>
              <a:t>についてお話します。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1D8DB7B0-4CB8-4A36-BA13-B7F6A22D688E}" type="slidenum">
              <a:rPr kumimoji="1" lang="ja-JP" altLang="en-US" smtClean="0"/>
              <a:t>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25217764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400" dirty="0">
                <a:latin typeface="AR丸ゴシック体M" panose="020F0609000000000000" pitchFamily="49" charset="-128"/>
                <a:ea typeface="AR丸ゴシック体M" panose="020F0609000000000000" pitchFamily="49" charset="-128"/>
              </a:rPr>
              <a:t>　</a:t>
            </a:r>
            <a:r>
              <a:rPr kumimoji="1" lang="ja-JP" altLang="en-US" sz="1200" b="0" i="0" u="none" strike="noStrike" kern="1200" baseline="0" dirty="0" smtClean="0">
                <a:solidFill>
                  <a:schemeClr val="tx1"/>
                </a:solidFill>
                <a:latin typeface="+mn-lt"/>
                <a:ea typeface="+mn-ea"/>
                <a:cs typeface="+mn-cs"/>
              </a:rPr>
              <a:t>また、</a:t>
            </a:r>
            <a:endParaRPr kumimoji="1" lang="en-US" altLang="ja-JP" sz="1200" b="0" i="0" u="none" strike="noStrike" kern="1200" baseline="0" dirty="0" smtClean="0">
              <a:solidFill>
                <a:schemeClr val="tx1"/>
              </a:solidFill>
              <a:latin typeface="+mn-lt"/>
              <a:ea typeface="+mn-ea"/>
              <a:cs typeface="+mn-cs"/>
            </a:endParaRPr>
          </a:p>
          <a:p>
            <a:r>
              <a:rPr kumimoji="1" lang="ja-JP" altLang="en-US" sz="1200" b="0" i="0" u="none" strike="noStrike" kern="1200" baseline="0" dirty="0" smtClean="0">
                <a:solidFill>
                  <a:schemeClr val="tx1"/>
                </a:solidFill>
                <a:latin typeface="+mn-lt"/>
                <a:ea typeface="+mn-ea"/>
                <a:cs typeface="+mn-cs"/>
              </a:rPr>
              <a:t>　①児童同士が協働しながらプログラムを作成するなど、ねばり強くやり抜く態度の育成につなげる</a:t>
            </a:r>
            <a:endParaRPr kumimoji="1" lang="en-US" altLang="ja-JP" sz="1200" b="0" i="0" u="none" strike="noStrike" kern="1200" baseline="0" dirty="0" smtClean="0">
              <a:solidFill>
                <a:schemeClr val="tx1"/>
              </a:solidFill>
              <a:latin typeface="+mn-lt"/>
              <a:ea typeface="+mn-ea"/>
              <a:cs typeface="+mn-cs"/>
            </a:endParaRPr>
          </a:p>
          <a:p>
            <a:r>
              <a:rPr kumimoji="1" lang="ja-JP" altLang="en-US" sz="1200" b="0" i="0" u="none" strike="noStrike" kern="1200" baseline="0" dirty="0" smtClean="0">
                <a:solidFill>
                  <a:schemeClr val="tx1"/>
                </a:solidFill>
                <a:latin typeface="+mn-lt"/>
                <a:ea typeface="+mn-ea"/>
                <a:cs typeface="+mn-cs"/>
              </a:rPr>
              <a:t>　②</a:t>
            </a:r>
            <a:r>
              <a:rPr kumimoji="1" lang="ja-JP" altLang="en-US" dirty="0" smtClean="0"/>
              <a:t>プログラムを作成する際に、たとえば、イラストや写真などを扱うときに、著作権等に留意するなど、情報モラルの育成につなげる</a:t>
            </a:r>
            <a:endParaRPr kumimoji="1" lang="en-US" altLang="ja-JP" dirty="0" smtClean="0"/>
          </a:p>
          <a:p>
            <a:r>
              <a:rPr kumimoji="1" lang="ja-JP" altLang="en-US" sz="1400" dirty="0" smtClean="0">
                <a:latin typeface="AR丸ゴシック体M" panose="020F0609000000000000" pitchFamily="49" charset="-128"/>
                <a:ea typeface="AR丸ゴシック体M" panose="020F0609000000000000" pitchFamily="49" charset="-128"/>
              </a:rPr>
              <a:t>ことも重要</a:t>
            </a:r>
            <a:endParaRPr lang="en-US" altLang="ja-JP" sz="1400" dirty="0">
              <a:latin typeface="AR丸ゴシック体M" panose="020F0609000000000000" pitchFamily="49" charset="-128"/>
              <a:ea typeface="AR丸ゴシック体M" panose="020F0609000000000000" pitchFamily="49" charset="-128"/>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A284E3-DF58-464E-95B5-B1C5E83CA859}"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463755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400" dirty="0" smtClean="0">
                <a:latin typeface="AR丸ゴシック体M" panose="020F0609000000000000" pitchFamily="49" charset="-128"/>
                <a:ea typeface="AR丸ゴシック体M" panose="020F0609000000000000" pitchFamily="49" charset="-128"/>
              </a:rPr>
              <a:t>　以上が、プログラミング教育で育む資質・能力のまとめとなります。</a:t>
            </a:r>
            <a:endParaRPr lang="en-US" altLang="ja-JP" sz="1400" dirty="0" smtClean="0">
              <a:latin typeface="AR丸ゴシック体M" panose="020F0609000000000000" pitchFamily="49" charset="-128"/>
              <a:ea typeface="AR丸ゴシック体M" panose="020F0609000000000000" pitchFamily="49" charset="-128"/>
            </a:endParaRPr>
          </a:p>
          <a:p>
            <a:r>
              <a:rPr lang="ja-JP" altLang="en-US" sz="1400" dirty="0" smtClean="0">
                <a:latin typeface="AR丸ゴシック体M" panose="020F0609000000000000" pitchFamily="49" charset="-128"/>
                <a:ea typeface="AR丸ゴシック体M" panose="020F0609000000000000" pitchFamily="49" charset="-128"/>
              </a:rPr>
              <a:t>　具体的にどのような学習活動でどのような資質・能力を育むのかについては、「兵庫県版プログラミング教育スタートパック」で紹介していますので、ご覧願います。</a:t>
            </a:r>
            <a:endParaRPr lang="en-US" altLang="ja-JP" sz="1400" dirty="0">
              <a:latin typeface="AR丸ゴシック体M" panose="020F0609000000000000" pitchFamily="49" charset="-128"/>
              <a:ea typeface="AR丸ゴシック体M" panose="020F0609000000000000" pitchFamily="49" charset="-128"/>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A284E3-DF58-464E-95B5-B1C5E83CA859}"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46375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400" dirty="0">
                <a:latin typeface="AR丸ゴシック体M" panose="020F0609000000000000" pitchFamily="49" charset="-128"/>
                <a:ea typeface="AR丸ゴシック体M" panose="020F0609000000000000" pitchFamily="49" charset="-128"/>
              </a:rPr>
              <a:t>　</a:t>
            </a:r>
            <a:r>
              <a:rPr lang="ja-JP" altLang="en-US" sz="1400" dirty="0" smtClean="0">
                <a:latin typeface="AR丸ゴシック体M" panose="020F0609000000000000" pitchFamily="49" charset="-128"/>
                <a:ea typeface="AR丸ゴシック体M" panose="020F0609000000000000" pitchFamily="49" charset="-128"/>
              </a:rPr>
              <a:t>プログラミング教育で育む資質・能力を、各教科等で育む資質・能力と同様に、資質・能力の３つの柱、「知識及び技能」、「思考力・表現力・判断力等」、「学びに向かう力・人間性等」に沿って説明します。</a:t>
            </a:r>
            <a:endParaRPr lang="en-US" altLang="ja-JP" sz="1400" dirty="0">
              <a:latin typeface="AR丸ゴシック体M" panose="020F0609000000000000" pitchFamily="49" charset="-128"/>
              <a:ea typeface="AR丸ゴシック体M" panose="020F0609000000000000" pitchFamily="49" charset="-128"/>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A284E3-DF58-464E-95B5-B1C5E83CA859}"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46375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400" dirty="0">
                <a:latin typeface="AR丸ゴシック体M" panose="020F0609000000000000" pitchFamily="49" charset="-128"/>
                <a:ea typeface="AR丸ゴシック体M" panose="020F0609000000000000" pitchFamily="49" charset="-128"/>
              </a:rPr>
              <a:t>　</a:t>
            </a:r>
            <a:r>
              <a:rPr lang="ja-JP" altLang="en-US" sz="1400" dirty="0" smtClean="0">
                <a:latin typeface="AR丸ゴシック体M" panose="020F0609000000000000" pitchFamily="49" charset="-128"/>
                <a:ea typeface="AR丸ゴシック体M" panose="020F0609000000000000" pitchFamily="49" charset="-128"/>
              </a:rPr>
              <a:t>まず、「知識及び技能」について説明します。</a:t>
            </a:r>
            <a:endParaRPr lang="en-US" altLang="ja-JP" sz="1400" dirty="0" smtClean="0">
              <a:latin typeface="AR丸ゴシック体M" panose="020F0609000000000000" pitchFamily="49" charset="-128"/>
              <a:ea typeface="AR丸ゴシック体M" panose="020F0609000000000000" pitchFamily="49"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「知識及び技能」は、「</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身近な生活でコンピュータが活用されていることや、問題の解決には必要な手順があることに気づく。」ことです。</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400" dirty="0">
              <a:latin typeface="AR丸ゴシック体M" panose="020F0609000000000000" pitchFamily="49" charset="-128"/>
              <a:ea typeface="AR丸ゴシック体M" panose="020F0609000000000000" pitchFamily="49" charset="-128"/>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A284E3-DF58-464E-95B5-B1C5E83CA859}"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46375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l"/>
            <a:r>
              <a:rPr lang="ja-JP" altLang="en-US" sz="1400" b="0" dirty="0" smtClean="0">
                <a:latin typeface="ＭＳ 明朝" panose="02020609040205080304" pitchFamily="17" charset="-128"/>
                <a:ea typeface="ＭＳ 明朝" panose="02020609040205080304" pitchFamily="17" charset="-128"/>
              </a:rPr>
              <a:t>具体的には、</a:t>
            </a:r>
            <a:r>
              <a:rPr kumimoji="1" lang="ja-JP" altLang="en-US" sz="1400" b="0" dirty="0" smtClean="0">
                <a:solidFill>
                  <a:schemeClr val="accent3">
                    <a:lumMod val="50000"/>
                  </a:schemeClr>
                </a:solidFill>
                <a:latin typeface="ＭＳ 明朝" panose="02020609040205080304" pitchFamily="17" charset="-128"/>
                <a:ea typeface="ＭＳ 明朝" panose="02020609040205080304" pitchFamily="17" charset="-128"/>
                <a:cs typeface="Meiryo UI" panose="020B0604030504040204" pitchFamily="50" charset="-128"/>
              </a:rPr>
              <a:t>コンピュータに意図した処理を行うよう指示する体験させながら、</a:t>
            </a:r>
            <a:endParaRPr kumimoji="1" lang="en-US" altLang="ja-JP" sz="1400" b="0" dirty="0" smtClean="0">
              <a:solidFill>
                <a:schemeClr val="accent3">
                  <a:lumMod val="50000"/>
                </a:schemeClr>
              </a:solidFill>
              <a:latin typeface="ＭＳ 明朝" panose="02020609040205080304" pitchFamily="17" charset="-128"/>
              <a:ea typeface="ＭＳ 明朝" panose="02020609040205080304" pitchFamily="17" charset="-128"/>
              <a:cs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①コンピュータはプログラムで動いていること、②</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プログラムは人が作成していること、③</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コンピュータには得意なこと、できないことがあること、④</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コンピュータが日常生活の様々な場面で使われ、生活を便利にしていること、⑤</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コンピュータに意図した処理を行わせるためには必要な手順があること　などを子供たちに気づかせます。</a:t>
            </a:r>
          </a:p>
          <a:p>
            <a:pPr algn="l"/>
            <a:endParaRPr kumimoji="1" lang="ja-JP" altLang="en-US" sz="1400" b="0" dirty="0" smtClean="0">
              <a:solidFill>
                <a:schemeClr val="accent3">
                  <a:lumMod val="50000"/>
                </a:schemeClr>
              </a:solidFill>
              <a:latin typeface="ＭＳ 明朝" panose="02020609040205080304" pitchFamily="17" charset="-128"/>
              <a:ea typeface="ＭＳ 明朝" panose="02020609040205080304" pitchFamily="17"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400" dirty="0">
              <a:latin typeface="AR丸ゴシック体M" panose="020F0609000000000000" pitchFamily="49" charset="-128"/>
              <a:ea typeface="AR丸ゴシック体M" panose="020F0609000000000000" pitchFamily="49" charset="-128"/>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A284E3-DF58-464E-95B5-B1C5E83CA859}"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463755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l"/>
            <a:r>
              <a:rPr kumimoji="1" lang="ja-JP" altLang="en-US" sz="1400" b="0" dirty="0" smtClean="0">
                <a:solidFill>
                  <a:schemeClr val="accent3">
                    <a:lumMod val="50000"/>
                  </a:schemeClr>
                </a:solidFill>
                <a:latin typeface="ＭＳ 明朝" panose="02020609040205080304" pitchFamily="17" charset="-128"/>
                <a:ea typeface="ＭＳ 明朝" panose="02020609040205080304" pitchFamily="17" charset="-128"/>
                <a:cs typeface="Meiryo UI" panose="020B0604030504040204" pitchFamily="50" charset="-128"/>
              </a:rPr>
              <a:t>小学校段階では、こうしたことへの「気づき」が重要です。</a:t>
            </a:r>
            <a:endParaRPr kumimoji="1" lang="en-US" altLang="ja-JP" sz="1400" b="0" dirty="0" smtClean="0">
              <a:solidFill>
                <a:schemeClr val="accent3">
                  <a:lumMod val="50000"/>
                </a:schemeClr>
              </a:solidFill>
              <a:latin typeface="ＭＳ 明朝" panose="02020609040205080304" pitchFamily="17" charset="-128"/>
              <a:ea typeface="ＭＳ 明朝" panose="02020609040205080304" pitchFamily="17" charset="-128"/>
              <a:cs typeface="Meiryo UI" panose="020B0604030504040204" pitchFamily="50" charset="-128"/>
            </a:endParaRPr>
          </a:p>
          <a:p>
            <a:pPr algn="l"/>
            <a:r>
              <a:rPr kumimoji="1" lang="ja-JP" altLang="en-US" sz="1400" b="0" dirty="0" smtClean="0">
                <a:solidFill>
                  <a:schemeClr val="accent3">
                    <a:lumMod val="50000"/>
                  </a:schemeClr>
                </a:solidFill>
                <a:latin typeface="ＭＳ 明朝" panose="02020609040205080304" pitchFamily="17" charset="-128"/>
                <a:ea typeface="ＭＳ 明朝" panose="02020609040205080304" pitchFamily="17" charset="-128"/>
                <a:cs typeface="Meiryo UI" panose="020B0604030504040204" pitchFamily="50" charset="-128"/>
              </a:rPr>
              <a:t>こうした「気づき」が、今後の生活においてコンピュータ等を活用していく上で必要な基盤となっています。</a:t>
            </a:r>
            <a:endParaRPr kumimoji="1" lang="en-US" altLang="ja-JP" sz="1400" b="0" dirty="0" smtClean="0">
              <a:solidFill>
                <a:schemeClr val="accent3">
                  <a:lumMod val="50000"/>
                </a:schemeClr>
              </a:solidFill>
              <a:latin typeface="ＭＳ 明朝" panose="02020609040205080304" pitchFamily="17" charset="-128"/>
              <a:ea typeface="ＭＳ 明朝" panose="02020609040205080304" pitchFamily="17" charset="-128"/>
              <a:cs typeface="Meiryo UI" panose="020B0604030504040204" pitchFamily="50" charset="-128"/>
            </a:endParaRPr>
          </a:p>
          <a:p>
            <a:pPr algn="l"/>
            <a:r>
              <a:rPr kumimoji="1" lang="ja-JP" altLang="en-US" sz="1400" b="0" dirty="0" smtClean="0">
                <a:solidFill>
                  <a:schemeClr val="accent3">
                    <a:lumMod val="50000"/>
                  </a:schemeClr>
                </a:solidFill>
                <a:latin typeface="ＭＳ 明朝" panose="02020609040205080304" pitchFamily="17" charset="-128"/>
                <a:ea typeface="ＭＳ 明朝" panose="02020609040205080304" pitchFamily="17" charset="-128"/>
                <a:cs typeface="Meiryo UI" panose="020B0604030504040204" pitchFamily="50" charset="-128"/>
              </a:rPr>
              <a:t>プログラムを作成する上でのアルゴリズムの考え方やその表現の仕方、コンピュータやネットワークの仕組み、コンピュータを用いた問題の発見・解決のための知識及び技能等については、中学校や高等学校の各教科等で学習します。</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400" dirty="0">
              <a:latin typeface="AR丸ゴシック体M" panose="020F0609000000000000" pitchFamily="49" charset="-128"/>
              <a:ea typeface="AR丸ゴシック体M" panose="020F0609000000000000" pitchFamily="49" charset="-128"/>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A284E3-DF58-464E-95B5-B1C5E83CA859}"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463755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400" dirty="0">
                <a:latin typeface="AR丸ゴシック体M" panose="020F0609000000000000" pitchFamily="49" charset="-128"/>
                <a:ea typeface="AR丸ゴシック体M" panose="020F0609000000000000" pitchFamily="49" charset="-128"/>
              </a:rPr>
              <a:t>　</a:t>
            </a:r>
            <a:r>
              <a:rPr lang="ja-JP" altLang="en-US" sz="1400" dirty="0" smtClean="0">
                <a:latin typeface="AR丸ゴシック体M" panose="020F0609000000000000" pitchFamily="49" charset="-128"/>
                <a:ea typeface="AR丸ゴシック体M" panose="020F0609000000000000" pitchFamily="49" charset="-128"/>
              </a:rPr>
              <a:t>次に、「思考力・表現力・判断力等」について説明します。</a:t>
            </a:r>
            <a:endParaRPr lang="en-US" altLang="ja-JP" sz="1400" dirty="0" smtClean="0">
              <a:latin typeface="AR丸ゴシック体M" panose="020F0609000000000000" pitchFamily="49" charset="-128"/>
              <a:ea typeface="AR丸ゴシック体M" panose="020F0609000000000000" pitchFamily="49"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「思考力・表現力・判断力等」は、</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発達の段階に即して、「プログラミング的思考」を育成することです。</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400" dirty="0">
              <a:latin typeface="AR丸ゴシック体M" panose="020F0609000000000000" pitchFamily="49" charset="-128"/>
              <a:ea typeface="AR丸ゴシック体M" panose="020F0609000000000000" pitchFamily="49" charset="-128"/>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A284E3-DF58-464E-95B5-B1C5E83CA859}"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463755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「プログラミング的思考」については、このように定義されています。</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自分が意図する一連の活動を実現するために、</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どのような動きの組合せが必要であり、</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一つ一つの動きに対応した記号を、どのように組み合わせたらいいのか、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記号の組合せをどのように改善していけば、より意図した活動に近づくのか、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といったことを論理的に考えていく力</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「プログラミング的思考」については、別のモジュールで詳しく説明していますので、ごらん下さい。</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400" dirty="0">
              <a:latin typeface="AR丸ゴシック体M" panose="020F0609000000000000" pitchFamily="49" charset="-128"/>
              <a:ea typeface="AR丸ゴシック体M" panose="020F0609000000000000" pitchFamily="49" charset="-128"/>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A284E3-DF58-464E-95B5-B1C5E83CA859}"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463755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400" dirty="0">
                <a:latin typeface="AR丸ゴシック体M" panose="020F0609000000000000" pitchFamily="49" charset="-128"/>
                <a:ea typeface="AR丸ゴシック体M" panose="020F0609000000000000" pitchFamily="49" charset="-128"/>
              </a:rPr>
              <a:t>　</a:t>
            </a:r>
            <a:r>
              <a:rPr lang="ja-JP" altLang="en-US" sz="1400" dirty="0" smtClean="0">
                <a:latin typeface="AR丸ゴシック体M" panose="020F0609000000000000" pitchFamily="49" charset="-128"/>
                <a:ea typeface="AR丸ゴシック体M" panose="020F0609000000000000" pitchFamily="49" charset="-128"/>
              </a:rPr>
              <a:t>最後に、「学びに向かう力・人間性等」について説明します。</a:t>
            </a:r>
            <a:endParaRPr lang="en-US" altLang="ja-JP" sz="1400" dirty="0" smtClean="0">
              <a:latin typeface="AR丸ゴシック体M" panose="020F0609000000000000" pitchFamily="49" charset="-128"/>
              <a:ea typeface="AR丸ゴシック体M" panose="020F0609000000000000" pitchFamily="49"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「学びに向かう力・人間性等」は、「</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発達の段階に即して、コンピュータの働きを、よりよい人生や社会づくりに生かそうとする態度を涵養する。」ことです。</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400" dirty="0">
              <a:latin typeface="AR丸ゴシック体M" panose="020F0609000000000000" pitchFamily="49" charset="-128"/>
              <a:ea typeface="AR丸ゴシック体M" panose="020F0609000000000000" pitchFamily="49" charset="-128"/>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A284E3-DF58-464E-95B5-B1C5E83CA859}"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463755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400" dirty="0">
                <a:latin typeface="AR丸ゴシック体M" panose="020F0609000000000000" pitchFamily="49" charset="-128"/>
                <a:ea typeface="AR丸ゴシック体M" panose="020F0609000000000000" pitchFamily="49" charset="-128"/>
              </a:rPr>
              <a:t>　</a:t>
            </a:r>
            <a:r>
              <a:rPr lang="ja-JP" altLang="en-US" sz="1400" dirty="0" smtClean="0">
                <a:latin typeface="AR丸ゴシック体M" panose="020F0609000000000000" pitchFamily="49" charset="-128"/>
                <a:ea typeface="AR丸ゴシック体M" panose="020F0609000000000000" pitchFamily="49" charset="-128"/>
              </a:rPr>
              <a:t>具体的には、①</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児童にとって身近な問題の発見・解決にコンピュータの働きを生かそうとする、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②</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コンピュータ等を上手に活用してよりよい社会を築いていこうとする</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等の、主体的に取り組む態度を涵養することです。</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400" dirty="0">
              <a:latin typeface="AR丸ゴシック体M" panose="020F0609000000000000" pitchFamily="49" charset="-128"/>
              <a:ea typeface="AR丸ゴシック体M" panose="020F0609000000000000" pitchFamily="49" charset="-128"/>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A284E3-DF58-464E-95B5-B1C5E83CA859}"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463755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DC1C5D1-ADA8-4863-A572-A54BBA06C833}" type="datetimeFigureOut">
              <a:rPr kumimoji="1" lang="ja-JP" altLang="en-US" smtClean="0"/>
              <a:t>2019/12/4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4110788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DC1C5D1-ADA8-4863-A572-A54BBA06C833}" type="datetimeFigureOut">
              <a:rPr kumimoji="1" lang="ja-JP" altLang="en-US" smtClean="0"/>
              <a:t>2019/12/4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1108615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DC1C5D1-ADA8-4863-A572-A54BBA06C833}" type="datetimeFigureOut">
              <a:rPr kumimoji="1" lang="ja-JP" altLang="en-US" smtClean="0"/>
              <a:t>2019/12/4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1900514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DC1C5D1-ADA8-4863-A572-A54BBA06C833}" type="datetimeFigureOut">
              <a:rPr kumimoji="1" lang="ja-JP" altLang="en-US" smtClean="0"/>
              <a:t>2019/12/4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2581004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DC1C5D1-ADA8-4863-A572-A54BBA06C833}" type="datetimeFigureOut">
              <a:rPr kumimoji="1" lang="ja-JP" altLang="en-US" smtClean="0"/>
              <a:t>2019/12/4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1789203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DC1C5D1-ADA8-4863-A572-A54BBA06C833}" type="datetimeFigureOut">
              <a:rPr kumimoji="1" lang="ja-JP" altLang="en-US" smtClean="0"/>
              <a:t>2019/12/4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3194703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DC1C5D1-ADA8-4863-A572-A54BBA06C833}" type="datetimeFigureOut">
              <a:rPr kumimoji="1" lang="ja-JP" altLang="en-US" smtClean="0"/>
              <a:t>2019/12/4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1420433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DC1C5D1-ADA8-4863-A572-A54BBA06C833}" type="datetimeFigureOut">
              <a:rPr kumimoji="1" lang="ja-JP" altLang="en-US" smtClean="0"/>
              <a:t>2019/12/4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1789599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DC1C5D1-ADA8-4863-A572-A54BBA06C833}" type="datetimeFigureOut">
              <a:rPr kumimoji="1" lang="ja-JP" altLang="en-US" smtClean="0"/>
              <a:t>2019/12/4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3947130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DC1C5D1-ADA8-4863-A572-A54BBA06C833}" type="datetimeFigureOut">
              <a:rPr kumimoji="1" lang="ja-JP" altLang="en-US" smtClean="0"/>
              <a:t>2019/12/4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2239004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DC1C5D1-ADA8-4863-A572-A54BBA06C833}" type="datetimeFigureOut">
              <a:rPr kumimoji="1" lang="ja-JP" altLang="en-US" smtClean="0"/>
              <a:t>2019/12/4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1355279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C1C5D1-ADA8-4863-A572-A54BBA06C833}" type="datetimeFigureOut">
              <a:rPr kumimoji="1" lang="ja-JP" altLang="en-US" smtClean="0"/>
              <a:t>2019/12/4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348F0E-B31F-494C-8C05-E02D1078B92A}" type="slidenum">
              <a:rPr kumimoji="1" lang="ja-JP" altLang="en-US" smtClean="0"/>
              <a:t>‹#›</a:t>
            </a:fld>
            <a:endParaRPr kumimoji="1" lang="ja-JP" altLang="en-US"/>
          </a:p>
        </p:txBody>
      </p:sp>
    </p:spTree>
    <p:extLst>
      <p:ext uri="{BB962C8B-B14F-4D97-AF65-F5344CB8AC3E}">
        <p14:creationId xmlns:p14="http://schemas.microsoft.com/office/powerpoint/2010/main" val="4114673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0" y="1196752"/>
            <a:ext cx="9144000" cy="1512168"/>
          </a:xfrm>
          <a:solidFill>
            <a:schemeClr val="tx2"/>
          </a:solidFill>
        </p:spPr>
        <p:txBody>
          <a:bodyPr>
            <a:noAutofit/>
          </a:bodyPr>
          <a:lstStyle/>
          <a:p>
            <a:r>
              <a:rPr kumimoji="1" lang="ja-JP" altLang="en-US" sz="3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プログラミング教育で育む資質・能力</a:t>
            </a:r>
            <a:endParaRPr kumimoji="1" lang="ja-JP" altLang="en-US" sz="3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サブタイトル 4"/>
          <p:cNvSpPr>
            <a:spLocks noGrp="1"/>
          </p:cNvSpPr>
          <p:nvPr>
            <p:ph type="subTitle" idx="1"/>
          </p:nvPr>
        </p:nvSpPr>
        <p:spPr>
          <a:xfrm>
            <a:off x="0" y="6381328"/>
            <a:ext cx="9144000" cy="476672"/>
          </a:xfrm>
          <a:solidFill>
            <a:schemeClr val="bg1">
              <a:lumMod val="50000"/>
            </a:schemeClr>
          </a:solidFill>
        </p:spPr>
        <p:txBody>
          <a:bodyPr anchor="ctr">
            <a:normAutofit/>
          </a:bodyPr>
          <a:lstStyle/>
          <a:p>
            <a:pPr algn="r"/>
            <a:r>
              <a:rPr lang="ja-JP" altLang="en-US" sz="1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兵庫県教育委員会（兵庫県版プログラミング教育スタートパック構築事業）</a:t>
            </a:r>
            <a:endParaRPr kumimoji="1"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a:off x="0" y="0"/>
            <a:ext cx="1296144" cy="523220"/>
          </a:xfrm>
          <a:prstGeom prst="rect">
            <a:avLst/>
          </a:prstGeom>
          <a:solidFill>
            <a:schemeClr val="tx2"/>
          </a:solidFill>
        </p:spPr>
        <p:txBody>
          <a:bodyPr wrap="square" rtlCol="0">
            <a:spAutoFit/>
          </a:bodyPr>
          <a:lstStyle/>
          <a:p>
            <a:pPr algn="ctr"/>
            <a:r>
              <a:rPr lang="ja-JP" altLang="en-US" sz="2800" b="1" dirty="0" smtClean="0">
                <a:solidFill>
                  <a:schemeClr val="bg1"/>
                </a:solidFill>
                <a:latin typeface="Meiryo UI" panose="020B0604030504040204" pitchFamily="50" charset="-128"/>
                <a:ea typeface="Meiryo UI" panose="020B0604030504040204" pitchFamily="50" charset="-128"/>
              </a:rPr>
              <a:t>Ｃ－２</a:t>
            </a:r>
            <a:endParaRPr kumimoji="1" lang="ja-JP" altLang="en-US" sz="28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959258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0" y="-27384"/>
            <a:ext cx="9144000" cy="769441"/>
          </a:xfrm>
          <a:prstGeom prst="rect">
            <a:avLst/>
          </a:prstGeom>
          <a:solidFill>
            <a:schemeClr val="tx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プログラミング</a:t>
            </a:r>
            <a:r>
              <a:rPr kumimoji="1" lang="ja-JP" altLang="en-US" sz="4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教育で育む資質・能力</a:t>
            </a:r>
            <a:endParaRPr kumimoji="1" lang="ja-JP" altLang="en-US" sz="4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413672" y="1113699"/>
            <a:ext cx="8478808" cy="523220"/>
          </a:xfrm>
          <a:prstGeom prst="rect">
            <a:avLst/>
          </a:prstGeom>
          <a:noFill/>
          <a:ln>
            <a:solidFill>
              <a:schemeClr val="tx2"/>
            </a:solidFill>
          </a:ln>
        </p:spPr>
        <p:txBody>
          <a:bodyPr wrap="square" rtlCol="0">
            <a:spAutoFit/>
          </a:bodyPr>
          <a:lstStyle/>
          <a:p>
            <a:pPr lvl="0">
              <a:defRPr/>
            </a:pPr>
            <a:r>
              <a:rPr lang="ja-JP" altLang="en-US" sz="2800" b="1" dirty="0">
                <a:solidFill>
                  <a:schemeClr val="tx2"/>
                </a:solidFill>
                <a:latin typeface="Meiryo UI" panose="020B0604030504040204" pitchFamily="50" charset="-128"/>
                <a:ea typeface="Meiryo UI" panose="020B0604030504040204" pitchFamily="50" charset="-128"/>
              </a:rPr>
              <a:t>３　学びに向かう力・人間性等</a:t>
            </a:r>
          </a:p>
        </p:txBody>
      </p:sp>
      <p:sp>
        <p:nvSpPr>
          <p:cNvPr id="2" name="テキスト ボックス 1"/>
          <p:cNvSpPr txBox="1"/>
          <p:nvPr/>
        </p:nvSpPr>
        <p:spPr>
          <a:xfrm>
            <a:off x="539552" y="2204864"/>
            <a:ext cx="8208912" cy="954107"/>
          </a:xfrm>
          <a:prstGeom prst="rect">
            <a:avLst/>
          </a:prstGeom>
          <a:noFill/>
        </p:spPr>
        <p:txBody>
          <a:bodyPr wrap="square" rtlCol="0">
            <a:spAutoFit/>
          </a:bodyPr>
          <a:lstStyle/>
          <a:p>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発達の段階に即して、コンピュータの働きを、よりよい人生や社会づくりに生かそうとする態度を涵養する。</a:t>
            </a:r>
            <a:endParaRPr kumimoji="1"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539552" y="3501008"/>
            <a:ext cx="8208912" cy="707886"/>
          </a:xfrm>
          <a:prstGeom prst="rect">
            <a:avLst/>
          </a:prstGeom>
          <a:solidFill>
            <a:schemeClr val="accent3">
              <a:lumMod val="20000"/>
              <a:lumOff val="80000"/>
            </a:schemeClr>
          </a:solidFill>
        </p:spPr>
        <p:txBody>
          <a:bodyPr wrap="square" rtlCol="0">
            <a:spAutoFit/>
          </a:bodyPr>
          <a:lstStyle/>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・児童にとって身近な問題の発見・解決にコンピュータの働きを生かそうとする</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・コンピュータ等を上手に活用してよりよい社会を築いていこうとする</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536847" y="4208894"/>
            <a:ext cx="8208912" cy="461665"/>
          </a:xfrm>
          <a:prstGeom prst="rect">
            <a:avLst/>
          </a:prstGeom>
          <a:noFill/>
        </p:spPr>
        <p:txBody>
          <a:bodyPr wrap="square" rtlCol="0">
            <a:spAutoFit/>
          </a:bodyPr>
          <a:lstStyle/>
          <a:p>
            <a:pPr algn="ctr"/>
            <a:r>
              <a:rPr kumimoji="1" lang="ja-JP" altLang="en-US" sz="2400" b="1" dirty="0" smtClean="0">
                <a:solidFill>
                  <a:schemeClr val="accent3">
                    <a:lumMod val="50000"/>
                  </a:schemeClr>
                </a:solidFill>
                <a:latin typeface="Meiryo UI" panose="020B0604030504040204" pitchFamily="50" charset="-128"/>
                <a:ea typeface="Meiryo UI" panose="020B0604030504040204" pitchFamily="50" charset="-128"/>
                <a:cs typeface="Meiryo UI" panose="020B0604030504040204" pitchFamily="50" charset="-128"/>
              </a:rPr>
              <a:t>主体的に取り組む態度を涵養</a:t>
            </a:r>
            <a:endParaRPr kumimoji="1" lang="ja-JP" altLang="en-US" sz="2400" b="1" dirty="0">
              <a:solidFill>
                <a:schemeClr val="accent3">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497090" y="5229199"/>
            <a:ext cx="8208912" cy="1015663"/>
          </a:xfrm>
          <a:prstGeom prst="rect">
            <a:avLst/>
          </a:prstGeom>
          <a:solidFill>
            <a:schemeClr val="accent3">
              <a:lumMod val="20000"/>
              <a:lumOff val="80000"/>
            </a:schemeClr>
          </a:solidFill>
        </p:spPr>
        <p:txBody>
          <a:bodyPr wrap="square" rtlCol="0">
            <a:spAutoFit/>
          </a:bodyPr>
          <a:lstStyle/>
          <a:p>
            <a:r>
              <a:rPr lang="ja-JP" altLang="en-US" sz="2000" dirty="0">
                <a:latin typeface="Meiryo UI" panose="020B0604030504040204" pitchFamily="50" charset="-128"/>
                <a:ea typeface="Meiryo UI" panose="020B0604030504040204" pitchFamily="50" charset="-128"/>
                <a:cs typeface="Meiryo UI" panose="020B0604030504040204" pitchFamily="50" charset="-128"/>
              </a:rPr>
              <a:t>・他者と協働しながらねばり強くやり抜く態度</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の育成</a:t>
            </a:r>
            <a:endParaRPr lang="ja-JP" altLang="en-US" sz="2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・著作権</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等の自他の権利を尊重したり、情報セキュリティの確保に留意</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したり</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するといった、情報モラルの</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育成</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3347482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0" y="-27384"/>
            <a:ext cx="9144000" cy="769441"/>
          </a:xfrm>
          <a:prstGeom prst="rect">
            <a:avLst/>
          </a:prstGeom>
          <a:solidFill>
            <a:schemeClr val="tx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プログラミング</a:t>
            </a:r>
            <a:r>
              <a:rPr kumimoji="1" lang="ja-JP" altLang="en-US" sz="4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教育で育む資質・能力</a:t>
            </a:r>
            <a:endParaRPr kumimoji="1" lang="ja-JP" altLang="en-US" sz="4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413672" y="1113699"/>
            <a:ext cx="8478808" cy="523220"/>
          </a:xfrm>
          <a:prstGeom prst="rect">
            <a:avLst/>
          </a:prstGeom>
          <a:noFill/>
          <a:ln>
            <a:solidFill>
              <a:schemeClr val="tx2"/>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800" b="1" dirty="0" smtClean="0">
                <a:solidFill>
                  <a:schemeClr val="tx2"/>
                </a:solidFill>
                <a:latin typeface="Meiryo UI" panose="020B0604030504040204" pitchFamily="50" charset="-128"/>
                <a:ea typeface="Meiryo UI" panose="020B0604030504040204" pitchFamily="50" charset="-128"/>
              </a:rPr>
              <a:t>１　</a:t>
            </a:r>
            <a:r>
              <a:rPr kumimoji="1" lang="ja-JP" altLang="en-US" sz="2800" b="1" i="0" strike="noStrike" kern="1200" cap="none" spc="0" normalizeH="0" baseline="0" noProof="0" dirty="0" smtClean="0">
                <a:ln>
                  <a:noFill/>
                </a:ln>
                <a:solidFill>
                  <a:schemeClr val="tx2"/>
                </a:solidFill>
                <a:effectLst/>
                <a:uLnTx/>
                <a:uFillTx/>
                <a:latin typeface="Meiryo UI" panose="020B0604030504040204" pitchFamily="50" charset="-128"/>
                <a:ea typeface="Meiryo UI" panose="020B0604030504040204" pitchFamily="50" charset="-128"/>
                <a:cs typeface="+mn-cs"/>
              </a:rPr>
              <a:t>知識及び技能</a:t>
            </a:r>
            <a:endParaRPr kumimoji="1" lang="ja-JP" altLang="en-US" sz="2800" b="1" i="0" strike="noStrike" kern="1200" cap="none" spc="0" normalizeH="0" baseline="0" noProof="0" dirty="0">
              <a:ln>
                <a:noFill/>
              </a:ln>
              <a:solidFill>
                <a:schemeClr val="tx2"/>
              </a:solidFill>
              <a:effectLst/>
              <a:uLnTx/>
              <a:uFillTx/>
              <a:latin typeface="Meiryo UI" panose="020B0604030504040204" pitchFamily="50" charset="-128"/>
              <a:ea typeface="Meiryo UI" panose="020B0604030504040204" pitchFamily="50" charset="-128"/>
              <a:cs typeface="+mn-cs"/>
            </a:endParaRPr>
          </a:p>
        </p:txBody>
      </p:sp>
      <p:sp>
        <p:nvSpPr>
          <p:cNvPr id="8" name="テキスト ボックス 7"/>
          <p:cNvSpPr txBox="1"/>
          <p:nvPr/>
        </p:nvSpPr>
        <p:spPr>
          <a:xfrm>
            <a:off x="413672" y="2996952"/>
            <a:ext cx="8478808" cy="523220"/>
          </a:xfrm>
          <a:prstGeom prst="rect">
            <a:avLst/>
          </a:prstGeom>
          <a:noFill/>
          <a:ln>
            <a:solidFill>
              <a:schemeClr val="tx2"/>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1" i="0" strike="noStrike" kern="1200" cap="none" spc="0" normalizeH="0" baseline="0" noProof="0" dirty="0" smtClean="0">
                <a:ln>
                  <a:noFill/>
                </a:ln>
                <a:solidFill>
                  <a:schemeClr val="tx2"/>
                </a:solidFill>
                <a:effectLst/>
                <a:uLnTx/>
                <a:uFillTx/>
                <a:latin typeface="Meiryo UI" panose="020B0604030504040204" pitchFamily="50" charset="-128"/>
                <a:ea typeface="Meiryo UI" panose="020B0604030504040204" pitchFamily="50" charset="-128"/>
                <a:cs typeface="+mn-cs"/>
              </a:rPr>
              <a:t>２　思考力・表現力・判断力等</a:t>
            </a:r>
            <a:endParaRPr kumimoji="1" lang="ja-JP" altLang="en-US" sz="2800" b="1" i="0" strike="noStrike" kern="1200" cap="none" spc="0" normalizeH="0" baseline="0" noProof="0" dirty="0">
              <a:ln>
                <a:noFill/>
              </a:ln>
              <a:solidFill>
                <a:schemeClr val="tx2"/>
              </a:solidFill>
              <a:effectLst/>
              <a:uLnTx/>
              <a:uFillTx/>
              <a:latin typeface="Meiryo UI" panose="020B0604030504040204" pitchFamily="50" charset="-128"/>
              <a:ea typeface="Meiryo UI" panose="020B0604030504040204" pitchFamily="50" charset="-128"/>
              <a:cs typeface="+mn-cs"/>
            </a:endParaRPr>
          </a:p>
        </p:txBody>
      </p:sp>
      <p:sp>
        <p:nvSpPr>
          <p:cNvPr id="9" name="テキスト ボックス 8"/>
          <p:cNvSpPr txBox="1"/>
          <p:nvPr/>
        </p:nvSpPr>
        <p:spPr>
          <a:xfrm>
            <a:off x="408263" y="4471953"/>
            <a:ext cx="8478808" cy="523220"/>
          </a:xfrm>
          <a:prstGeom prst="rect">
            <a:avLst/>
          </a:prstGeom>
          <a:noFill/>
          <a:ln>
            <a:solidFill>
              <a:schemeClr val="tx2"/>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1" i="0" strike="noStrike" kern="1200" cap="none" spc="0" normalizeH="0" baseline="0" noProof="0" dirty="0" smtClean="0">
                <a:ln>
                  <a:noFill/>
                </a:ln>
                <a:solidFill>
                  <a:schemeClr val="tx2"/>
                </a:solidFill>
                <a:effectLst/>
                <a:uLnTx/>
                <a:uFillTx/>
                <a:latin typeface="Meiryo UI" panose="020B0604030504040204" pitchFamily="50" charset="-128"/>
                <a:ea typeface="Meiryo UI" panose="020B0604030504040204" pitchFamily="50" charset="-128"/>
                <a:cs typeface="+mn-cs"/>
              </a:rPr>
              <a:t>３　学びに向かう力・人間性等</a:t>
            </a:r>
            <a:endParaRPr kumimoji="1" lang="ja-JP" altLang="en-US" sz="2800" b="1" i="0" strike="noStrike" kern="1200" cap="none" spc="0" normalizeH="0" baseline="0" noProof="0" dirty="0">
              <a:ln>
                <a:noFill/>
              </a:ln>
              <a:solidFill>
                <a:schemeClr val="tx2"/>
              </a:solidFill>
              <a:effectLst/>
              <a:uLnTx/>
              <a:uFillTx/>
              <a:latin typeface="Meiryo UI" panose="020B0604030504040204" pitchFamily="50" charset="-128"/>
              <a:ea typeface="Meiryo UI" panose="020B0604030504040204" pitchFamily="50" charset="-128"/>
              <a:cs typeface="+mn-cs"/>
            </a:endParaRPr>
          </a:p>
        </p:txBody>
      </p:sp>
      <p:sp>
        <p:nvSpPr>
          <p:cNvPr id="7" name="テキスト ボックス 6"/>
          <p:cNvSpPr txBox="1"/>
          <p:nvPr/>
        </p:nvSpPr>
        <p:spPr>
          <a:xfrm>
            <a:off x="671736" y="1636919"/>
            <a:ext cx="8208912" cy="954107"/>
          </a:xfrm>
          <a:prstGeom prst="rect">
            <a:avLst/>
          </a:prstGeom>
          <a:noFill/>
        </p:spPr>
        <p:txBody>
          <a:bodyPr wrap="square" rtlCol="0">
            <a:spAutoFit/>
          </a:bodyPr>
          <a:lstStyle/>
          <a:p>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身近な生活でコンピュータが活用されていることや、問題の解決には必要な手順があることに気づく。</a:t>
            </a:r>
            <a:endParaRPr kumimoji="1"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684243" y="3520172"/>
            <a:ext cx="8208912" cy="523220"/>
          </a:xfrm>
          <a:prstGeom prst="rect">
            <a:avLst/>
          </a:prstGeom>
          <a:noFill/>
        </p:spPr>
        <p:txBody>
          <a:bodyPr wrap="square" rtlCol="0">
            <a:spAutoFit/>
          </a:bodyPr>
          <a:lstStyle/>
          <a:p>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発達の段階に即して、「プログラミング的思考」を育成する。</a:t>
            </a:r>
            <a:endParaRPr kumimoji="1"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678159" y="4995173"/>
            <a:ext cx="8208912" cy="954107"/>
          </a:xfrm>
          <a:prstGeom prst="rect">
            <a:avLst/>
          </a:prstGeom>
          <a:noFill/>
        </p:spPr>
        <p:txBody>
          <a:bodyPr wrap="square" rtlCol="0">
            <a:spAutoFit/>
          </a:bodyPr>
          <a:lstStyle/>
          <a:p>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発達の段階に即して、コンピュータの働きを、よりよい人生や社会づくりに生かそうとする態度を涵養する。</a:t>
            </a:r>
            <a:endParaRPr kumimoji="1"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2031623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0" y="-27384"/>
            <a:ext cx="9144000" cy="769441"/>
          </a:xfrm>
          <a:prstGeom prst="rect">
            <a:avLst/>
          </a:prstGeom>
          <a:solidFill>
            <a:schemeClr val="tx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プログラミング</a:t>
            </a:r>
            <a:r>
              <a:rPr kumimoji="1" lang="ja-JP" altLang="en-US" sz="4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教育で育む資質・能力</a:t>
            </a:r>
            <a:endParaRPr kumimoji="1" lang="ja-JP" altLang="en-US" sz="4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413672" y="1113699"/>
            <a:ext cx="8478808" cy="523220"/>
          </a:xfrm>
          <a:prstGeom prst="rect">
            <a:avLst/>
          </a:prstGeom>
          <a:noFill/>
          <a:ln>
            <a:solidFill>
              <a:schemeClr val="tx2"/>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800" b="1" dirty="0" smtClean="0">
                <a:solidFill>
                  <a:schemeClr val="tx2"/>
                </a:solidFill>
                <a:latin typeface="Meiryo UI" panose="020B0604030504040204" pitchFamily="50" charset="-128"/>
                <a:ea typeface="Meiryo UI" panose="020B0604030504040204" pitchFamily="50" charset="-128"/>
              </a:rPr>
              <a:t>１　</a:t>
            </a:r>
            <a:r>
              <a:rPr kumimoji="1" lang="ja-JP" altLang="en-US" sz="2800" b="1" i="0" strike="noStrike" kern="1200" cap="none" spc="0" normalizeH="0" baseline="0" noProof="0" dirty="0" smtClean="0">
                <a:ln>
                  <a:noFill/>
                </a:ln>
                <a:solidFill>
                  <a:schemeClr val="tx2"/>
                </a:solidFill>
                <a:effectLst/>
                <a:uLnTx/>
                <a:uFillTx/>
                <a:latin typeface="Meiryo UI" panose="020B0604030504040204" pitchFamily="50" charset="-128"/>
                <a:ea typeface="Meiryo UI" panose="020B0604030504040204" pitchFamily="50" charset="-128"/>
                <a:cs typeface="+mn-cs"/>
              </a:rPr>
              <a:t>知識及び技能</a:t>
            </a:r>
            <a:endParaRPr kumimoji="1" lang="ja-JP" altLang="en-US" sz="2800" b="1" i="0" strike="noStrike" kern="1200" cap="none" spc="0" normalizeH="0" baseline="0" noProof="0" dirty="0">
              <a:ln>
                <a:noFill/>
              </a:ln>
              <a:solidFill>
                <a:schemeClr val="tx2"/>
              </a:solidFill>
              <a:effectLst/>
              <a:uLnTx/>
              <a:uFillTx/>
              <a:latin typeface="Meiryo UI" panose="020B0604030504040204" pitchFamily="50" charset="-128"/>
              <a:ea typeface="Meiryo UI" panose="020B0604030504040204" pitchFamily="50" charset="-128"/>
              <a:cs typeface="+mn-cs"/>
            </a:endParaRPr>
          </a:p>
        </p:txBody>
      </p:sp>
      <p:sp>
        <p:nvSpPr>
          <p:cNvPr id="8" name="テキスト ボックス 7"/>
          <p:cNvSpPr txBox="1"/>
          <p:nvPr/>
        </p:nvSpPr>
        <p:spPr>
          <a:xfrm>
            <a:off x="413672" y="1916832"/>
            <a:ext cx="8478808" cy="523220"/>
          </a:xfrm>
          <a:prstGeom prst="rect">
            <a:avLst/>
          </a:prstGeom>
          <a:noFill/>
          <a:ln>
            <a:solidFill>
              <a:schemeClr val="tx2"/>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1" i="0" strike="noStrike" kern="1200" cap="none" spc="0" normalizeH="0" baseline="0" noProof="0" dirty="0" smtClean="0">
                <a:ln>
                  <a:noFill/>
                </a:ln>
                <a:solidFill>
                  <a:schemeClr val="tx2"/>
                </a:solidFill>
                <a:effectLst/>
                <a:uLnTx/>
                <a:uFillTx/>
                <a:latin typeface="Meiryo UI" panose="020B0604030504040204" pitchFamily="50" charset="-128"/>
                <a:ea typeface="Meiryo UI" panose="020B0604030504040204" pitchFamily="50" charset="-128"/>
                <a:cs typeface="+mn-cs"/>
              </a:rPr>
              <a:t>２　思考力・表現力・判断力等</a:t>
            </a:r>
            <a:endParaRPr kumimoji="1" lang="ja-JP" altLang="en-US" sz="2800" b="1" i="0" strike="noStrike" kern="1200" cap="none" spc="0" normalizeH="0" baseline="0" noProof="0" dirty="0">
              <a:ln>
                <a:noFill/>
              </a:ln>
              <a:solidFill>
                <a:schemeClr val="tx2"/>
              </a:solidFill>
              <a:effectLst/>
              <a:uLnTx/>
              <a:uFillTx/>
              <a:latin typeface="Meiryo UI" panose="020B0604030504040204" pitchFamily="50" charset="-128"/>
              <a:ea typeface="Meiryo UI" panose="020B0604030504040204" pitchFamily="50" charset="-128"/>
              <a:cs typeface="+mn-cs"/>
            </a:endParaRPr>
          </a:p>
        </p:txBody>
      </p:sp>
      <p:sp>
        <p:nvSpPr>
          <p:cNvPr id="9" name="テキスト ボックス 8"/>
          <p:cNvSpPr txBox="1"/>
          <p:nvPr/>
        </p:nvSpPr>
        <p:spPr>
          <a:xfrm>
            <a:off x="413672" y="2708920"/>
            <a:ext cx="8478808" cy="523220"/>
          </a:xfrm>
          <a:prstGeom prst="rect">
            <a:avLst/>
          </a:prstGeom>
          <a:noFill/>
          <a:ln>
            <a:solidFill>
              <a:schemeClr val="tx2"/>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1" i="0" strike="noStrike" kern="1200" cap="none" spc="0" normalizeH="0" baseline="0" noProof="0" dirty="0" smtClean="0">
                <a:ln>
                  <a:noFill/>
                </a:ln>
                <a:solidFill>
                  <a:schemeClr val="tx2"/>
                </a:solidFill>
                <a:effectLst/>
                <a:uLnTx/>
                <a:uFillTx/>
                <a:latin typeface="Meiryo UI" panose="020B0604030504040204" pitchFamily="50" charset="-128"/>
                <a:ea typeface="Meiryo UI" panose="020B0604030504040204" pitchFamily="50" charset="-128"/>
                <a:cs typeface="+mn-cs"/>
              </a:rPr>
              <a:t>３　学びに向かう力・人間性等</a:t>
            </a:r>
            <a:endParaRPr kumimoji="1" lang="ja-JP" altLang="en-US" sz="2800" b="1" i="0" strike="noStrike" kern="1200" cap="none" spc="0" normalizeH="0" baseline="0" noProof="0" dirty="0">
              <a:ln>
                <a:noFill/>
              </a:ln>
              <a:solidFill>
                <a:schemeClr val="tx2"/>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8250837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0" y="-27384"/>
            <a:ext cx="9144000" cy="769441"/>
          </a:xfrm>
          <a:prstGeom prst="rect">
            <a:avLst/>
          </a:prstGeom>
          <a:solidFill>
            <a:schemeClr val="tx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プログラミング</a:t>
            </a:r>
            <a:r>
              <a:rPr kumimoji="1" lang="ja-JP" altLang="en-US" sz="4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教育で育む資質・能力</a:t>
            </a:r>
            <a:endParaRPr kumimoji="1" lang="ja-JP" altLang="en-US" sz="4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413672" y="1113699"/>
            <a:ext cx="8478808" cy="523220"/>
          </a:xfrm>
          <a:prstGeom prst="rect">
            <a:avLst/>
          </a:prstGeom>
          <a:noFill/>
          <a:ln>
            <a:solidFill>
              <a:schemeClr val="tx2"/>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800" b="1" dirty="0" smtClean="0">
                <a:solidFill>
                  <a:schemeClr val="tx2"/>
                </a:solidFill>
                <a:latin typeface="Meiryo UI" panose="020B0604030504040204" pitchFamily="50" charset="-128"/>
                <a:ea typeface="Meiryo UI" panose="020B0604030504040204" pitchFamily="50" charset="-128"/>
              </a:rPr>
              <a:t>１　</a:t>
            </a:r>
            <a:r>
              <a:rPr kumimoji="1" lang="ja-JP" altLang="en-US" sz="2800" b="1" i="0" strike="noStrike" kern="1200" cap="none" spc="0" normalizeH="0" baseline="0" noProof="0" dirty="0" smtClean="0">
                <a:ln>
                  <a:noFill/>
                </a:ln>
                <a:solidFill>
                  <a:schemeClr val="tx2"/>
                </a:solidFill>
                <a:effectLst/>
                <a:uLnTx/>
                <a:uFillTx/>
                <a:latin typeface="Meiryo UI" panose="020B0604030504040204" pitchFamily="50" charset="-128"/>
                <a:ea typeface="Meiryo UI" panose="020B0604030504040204" pitchFamily="50" charset="-128"/>
                <a:cs typeface="+mn-cs"/>
              </a:rPr>
              <a:t>知識及び技能</a:t>
            </a:r>
            <a:endParaRPr kumimoji="1" lang="ja-JP" altLang="en-US" sz="2800" b="1" i="0" strike="noStrike" kern="1200" cap="none" spc="0" normalizeH="0" baseline="0" noProof="0" dirty="0">
              <a:ln>
                <a:noFill/>
              </a:ln>
              <a:solidFill>
                <a:schemeClr val="tx2"/>
              </a:solidFill>
              <a:effectLst/>
              <a:uLnTx/>
              <a:uFillTx/>
              <a:latin typeface="Meiryo UI" panose="020B0604030504040204" pitchFamily="50" charset="-128"/>
              <a:ea typeface="Meiryo UI" panose="020B0604030504040204" pitchFamily="50" charset="-128"/>
              <a:cs typeface="+mn-cs"/>
            </a:endParaRPr>
          </a:p>
        </p:txBody>
      </p:sp>
      <p:sp>
        <p:nvSpPr>
          <p:cNvPr id="2" name="テキスト ボックス 1"/>
          <p:cNvSpPr txBox="1"/>
          <p:nvPr/>
        </p:nvSpPr>
        <p:spPr>
          <a:xfrm>
            <a:off x="539552" y="2204864"/>
            <a:ext cx="8208912" cy="954107"/>
          </a:xfrm>
          <a:prstGeom prst="rect">
            <a:avLst/>
          </a:prstGeom>
          <a:noFill/>
        </p:spPr>
        <p:txBody>
          <a:bodyPr wrap="square" rtlCol="0">
            <a:spAutoFit/>
          </a:bodyPr>
          <a:lstStyle/>
          <a:p>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身近な生活でコンピュータが活用されていることや、問題の解決には必要な手順があることに気づく。</a:t>
            </a:r>
            <a:endParaRPr kumimoji="1"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226359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0" y="-27384"/>
            <a:ext cx="9144000" cy="769441"/>
          </a:xfrm>
          <a:prstGeom prst="rect">
            <a:avLst/>
          </a:prstGeom>
          <a:solidFill>
            <a:schemeClr val="tx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プログラミング</a:t>
            </a:r>
            <a:r>
              <a:rPr kumimoji="1" lang="ja-JP" altLang="en-US" sz="4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教育で育む資質・能力</a:t>
            </a:r>
            <a:endParaRPr kumimoji="1" lang="ja-JP" altLang="en-US" sz="4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413672" y="1113699"/>
            <a:ext cx="8478808" cy="523220"/>
          </a:xfrm>
          <a:prstGeom prst="rect">
            <a:avLst/>
          </a:prstGeom>
          <a:noFill/>
          <a:ln>
            <a:solidFill>
              <a:schemeClr val="tx2"/>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800" b="1" dirty="0" smtClean="0">
                <a:solidFill>
                  <a:schemeClr val="tx2"/>
                </a:solidFill>
                <a:latin typeface="Meiryo UI" panose="020B0604030504040204" pitchFamily="50" charset="-128"/>
                <a:ea typeface="Meiryo UI" panose="020B0604030504040204" pitchFamily="50" charset="-128"/>
              </a:rPr>
              <a:t>１　</a:t>
            </a:r>
            <a:r>
              <a:rPr kumimoji="1" lang="ja-JP" altLang="en-US" sz="2800" b="1" i="0" strike="noStrike" kern="1200" cap="none" spc="0" normalizeH="0" baseline="0" noProof="0" dirty="0" smtClean="0">
                <a:ln>
                  <a:noFill/>
                </a:ln>
                <a:solidFill>
                  <a:schemeClr val="tx2"/>
                </a:solidFill>
                <a:effectLst/>
                <a:uLnTx/>
                <a:uFillTx/>
                <a:latin typeface="Meiryo UI" panose="020B0604030504040204" pitchFamily="50" charset="-128"/>
                <a:ea typeface="Meiryo UI" panose="020B0604030504040204" pitchFamily="50" charset="-128"/>
                <a:cs typeface="+mn-cs"/>
              </a:rPr>
              <a:t>知識及び技能</a:t>
            </a:r>
            <a:endParaRPr kumimoji="1" lang="ja-JP" altLang="en-US" sz="2800" b="1" i="0" strike="noStrike" kern="1200" cap="none" spc="0" normalizeH="0" baseline="0" noProof="0" dirty="0">
              <a:ln>
                <a:noFill/>
              </a:ln>
              <a:solidFill>
                <a:schemeClr val="tx2"/>
              </a:solidFill>
              <a:effectLst/>
              <a:uLnTx/>
              <a:uFillTx/>
              <a:latin typeface="Meiryo UI" panose="020B0604030504040204" pitchFamily="50" charset="-128"/>
              <a:ea typeface="Meiryo UI" panose="020B0604030504040204" pitchFamily="50" charset="-128"/>
              <a:cs typeface="+mn-cs"/>
            </a:endParaRPr>
          </a:p>
        </p:txBody>
      </p:sp>
      <p:sp>
        <p:nvSpPr>
          <p:cNvPr id="2" name="テキスト ボックス 1"/>
          <p:cNvSpPr txBox="1"/>
          <p:nvPr/>
        </p:nvSpPr>
        <p:spPr>
          <a:xfrm>
            <a:off x="539552" y="2204864"/>
            <a:ext cx="8208912" cy="954107"/>
          </a:xfrm>
          <a:prstGeom prst="rect">
            <a:avLst/>
          </a:prstGeom>
          <a:noFill/>
        </p:spPr>
        <p:txBody>
          <a:bodyPr wrap="square" rtlCol="0">
            <a:spAutoFit/>
          </a:bodyPr>
          <a:lstStyle/>
          <a:p>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身近な生活でコンピュータが活用されていることや、問題の解決には必要な手順があることに気づく。</a:t>
            </a:r>
            <a:endParaRPr kumimoji="1"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548620" y="4365104"/>
            <a:ext cx="8208912" cy="1631216"/>
          </a:xfrm>
          <a:prstGeom prst="rect">
            <a:avLst/>
          </a:prstGeom>
          <a:solidFill>
            <a:schemeClr val="accent3">
              <a:lumMod val="20000"/>
              <a:lumOff val="80000"/>
            </a:schemeClr>
          </a:solidFill>
        </p:spPr>
        <p:txBody>
          <a:bodyPr wrap="square" rtlCol="0">
            <a:spAutoFit/>
          </a:bodyPr>
          <a:lstStyle/>
          <a:p>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・コンピュータはプログラムで動いていること</a:t>
            </a:r>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・プログラムは人が作成していること</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・コンピュータには得意なこと、できないことがあること</a:t>
            </a:r>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・コンピュータが日常生活の様々な場面で使われ、生活を便利にしていること</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・コンピュータに意図した処理を行わせるためには必要な手順があること</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548620" y="3587824"/>
            <a:ext cx="8208912" cy="461665"/>
          </a:xfrm>
          <a:prstGeom prst="rect">
            <a:avLst/>
          </a:prstGeom>
          <a:noFill/>
        </p:spPr>
        <p:txBody>
          <a:bodyPr wrap="square" rtlCol="0">
            <a:spAutoFit/>
          </a:bodyPr>
          <a:lstStyle/>
          <a:p>
            <a:pPr algn="ctr"/>
            <a:r>
              <a:rPr kumimoji="1" lang="ja-JP" altLang="en-US" sz="2400" b="1" dirty="0" smtClean="0">
                <a:solidFill>
                  <a:schemeClr val="accent3">
                    <a:lumMod val="50000"/>
                  </a:schemeClr>
                </a:solidFill>
                <a:latin typeface="Meiryo UI" panose="020B0604030504040204" pitchFamily="50" charset="-128"/>
                <a:ea typeface="Meiryo UI" panose="020B0604030504040204" pitchFamily="50" charset="-128"/>
                <a:cs typeface="Meiryo UI" panose="020B0604030504040204" pitchFamily="50" charset="-128"/>
              </a:rPr>
              <a:t>コンピュータに意図した処理を行うよう指示する体験させながら</a:t>
            </a:r>
            <a:endParaRPr kumimoji="1" lang="ja-JP" altLang="en-US" sz="2400" b="1" dirty="0">
              <a:solidFill>
                <a:schemeClr val="accent3">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6972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0" y="-27384"/>
            <a:ext cx="9144000" cy="769441"/>
          </a:xfrm>
          <a:prstGeom prst="rect">
            <a:avLst/>
          </a:prstGeom>
          <a:solidFill>
            <a:schemeClr val="tx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プログラミング</a:t>
            </a:r>
            <a:r>
              <a:rPr kumimoji="1" lang="ja-JP" altLang="en-US" sz="4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教育で育む資質・能力</a:t>
            </a:r>
            <a:endParaRPr kumimoji="1" lang="ja-JP" altLang="en-US" sz="4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413672" y="1113699"/>
            <a:ext cx="8478808" cy="523220"/>
          </a:xfrm>
          <a:prstGeom prst="rect">
            <a:avLst/>
          </a:prstGeom>
          <a:noFill/>
          <a:ln>
            <a:solidFill>
              <a:schemeClr val="tx2"/>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800" b="1" dirty="0" smtClean="0">
                <a:solidFill>
                  <a:schemeClr val="tx2"/>
                </a:solidFill>
                <a:latin typeface="Meiryo UI" panose="020B0604030504040204" pitchFamily="50" charset="-128"/>
                <a:ea typeface="Meiryo UI" panose="020B0604030504040204" pitchFamily="50" charset="-128"/>
              </a:rPr>
              <a:t>１　</a:t>
            </a:r>
            <a:r>
              <a:rPr kumimoji="1" lang="ja-JP" altLang="en-US" sz="2800" b="1" i="0" strike="noStrike" kern="1200" cap="none" spc="0" normalizeH="0" baseline="0" noProof="0" dirty="0" smtClean="0">
                <a:ln>
                  <a:noFill/>
                </a:ln>
                <a:solidFill>
                  <a:schemeClr val="tx2"/>
                </a:solidFill>
                <a:effectLst/>
                <a:uLnTx/>
                <a:uFillTx/>
                <a:latin typeface="Meiryo UI" panose="020B0604030504040204" pitchFamily="50" charset="-128"/>
                <a:ea typeface="Meiryo UI" panose="020B0604030504040204" pitchFamily="50" charset="-128"/>
                <a:cs typeface="+mn-cs"/>
              </a:rPr>
              <a:t>知識及び技能</a:t>
            </a:r>
            <a:endParaRPr kumimoji="1" lang="ja-JP" altLang="en-US" sz="2800" b="1" i="0" strike="noStrike" kern="1200" cap="none" spc="0" normalizeH="0" baseline="0" noProof="0" dirty="0">
              <a:ln>
                <a:noFill/>
              </a:ln>
              <a:solidFill>
                <a:schemeClr val="tx2"/>
              </a:solidFill>
              <a:effectLst/>
              <a:uLnTx/>
              <a:uFillTx/>
              <a:latin typeface="Meiryo UI" panose="020B0604030504040204" pitchFamily="50" charset="-128"/>
              <a:ea typeface="Meiryo UI" panose="020B0604030504040204" pitchFamily="50" charset="-128"/>
              <a:cs typeface="+mn-cs"/>
            </a:endParaRPr>
          </a:p>
        </p:txBody>
      </p:sp>
      <p:sp>
        <p:nvSpPr>
          <p:cNvPr id="2" name="テキスト ボックス 1"/>
          <p:cNvSpPr txBox="1"/>
          <p:nvPr/>
        </p:nvSpPr>
        <p:spPr>
          <a:xfrm>
            <a:off x="539552" y="2204864"/>
            <a:ext cx="8208912" cy="954107"/>
          </a:xfrm>
          <a:prstGeom prst="rect">
            <a:avLst/>
          </a:prstGeom>
          <a:noFill/>
        </p:spPr>
        <p:txBody>
          <a:bodyPr wrap="square" rtlCol="0">
            <a:spAutoFit/>
          </a:bodyPr>
          <a:lstStyle/>
          <a:p>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身近な生活でコンピュータが活用されていることや、問題の解決には必要な手順があることに気づく。</a:t>
            </a:r>
            <a:endParaRPr kumimoji="1"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548620" y="4365104"/>
            <a:ext cx="8208912" cy="1631216"/>
          </a:xfrm>
          <a:prstGeom prst="rect">
            <a:avLst/>
          </a:prstGeom>
          <a:solidFill>
            <a:schemeClr val="accent3">
              <a:lumMod val="20000"/>
              <a:lumOff val="80000"/>
            </a:schemeClr>
          </a:solidFill>
        </p:spPr>
        <p:txBody>
          <a:bodyPr wrap="square" rtlCol="0">
            <a:spAutoFit/>
          </a:bodyPr>
          <a:lstStyle/>
          <a:p>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・コンピュータはプログラムで動いていること</a:t>
            </a:r>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・プログラムは人が作成していること</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・コンピュータには得意なこと、できないことがあること</a:t>
            </a:r>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・コンピュータが日常生活の様々な場面で使われ、生活を便利にしていること</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・コンピュータに意図した処理を行わせるためには必要な手順があること</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548620" y="3587824"/>
            <a:ext cx="8208912" cy="461665"/>
          </a:xfrm>
          <a:prstGeom prst="rect">
            <a:avLst/>
          </a:prstGeom>
          <a:noFill/>
        </p:spPr>
        <p:txBody>
          <a:bodyPr wrap="square" rtlCol="0">
            <a:spAutoFit/>
          </a:bodyPr>
          <a:lstStyle/>
          <a:p>
            <a:pPr algn="ctr"/>
            <a:r>
              <a:rPr kumimoji="1" lang="ja-JP" altLang="en-US" sz="2400" b="1" dirty="0" smtClean="0">
                <a:solidFill>
                  <a:schemeClr val="accent3">
                    <a:lumMod val="50000"/>
                  </a:schemeClr>
                </a:solidFill>
                <a:latin typeface="Meiryo UI" panose="020B0604030504040204" pitchFamily="50" charset="-128"/>
                <a:ea typeface="Meiryo UI" panose="020B0604030504040204" pitchFamily="50" charset="-128"/>
                <a:cs typeface="Meiryo UI" panose="020B0604030504040204" pitchFamily="50" charset="-128"/>
              </a:rPr>
              <a:t>コンピュータに意図した処理を行うよう指示する体験させながら</a:t>
            </a:r>
            <a:endParaRPr kumimoji="1" lang="ja-JP" altLang="en-US" sz="2400" b="1" dirty="0">
              <a:solidFill>
                <a:schemeClr val="accent3">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548620" y="6155095"/>
            <a:ext cx="8208912" cy="461665"/>
          </a:xfrm>
          <a:prstGeom prst="rect">
            <a:avLst/>
          </a:prstGeom>
          <a:noFill/>
        </p:spPr>
        <p:txBody>
          <a:bodyPr wrap="square" rtlCol="0">
            <a:spAutoFit/>
          </a:bodyPr>
          <a:lstStyle/>
          <a:p>
            <a:pPr algn="ctr"/>
            <a:r>
              <a:rPr kumimoji="1" lang="ja-JP" altLang="en-US" sz="2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小学校段階では、こうしたことへの</a:t>
            </a:r>
            <a:r>
              <a:rPr kumimoji="1" lang="ja-JP" altLang="en-US" sz="2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「気づき」</a:t>
            </a:r>
            <a:r>
              <a:rPr kumimoji="1" lang="ja-JP" altLang="en-US" sz="2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が重要</a:t>
            </a:r>
            <a:endParaRPr kumimoji="1" lang="ja-JP" altLang="en-US" sz="24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3852828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0" y="-27384"/>
            <a:ext cx="9144000" cy="769441"/>
          </a:xfrm>
          <a:prstGeom prst="rect">
            <a:avLst/>
          </a:prstGeom>
          <a:solidFill>
            <a:schemeClr val="tx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プログラミング</a:t>
            </a:r>
            <a:r>
              <a:rPr kumimoji="1" lang="ja-JP" altLang="en-US" sz="4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教育で育む資質・能力</a:t>
            </a:r>
            <a:endParaRPr kumimoji="1" lang="ja-JP" altLang="en-US" sz="4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413672" y="1113699"/>
            <a:ext cx="8478808" cy="523220"/>
          </a:xfrm>
          <a:prstGeom prst="rect">
            <a:avLst/>
          </a:prstGeom>
          <a:noFill/>
          <a:ln>
            <a:solidFill>
              <a:schemeClr val="tx2"/>
            </a:solidFill>
          </a:ln>
        </p:spPr>
        <p:txBody>
          <a:bodyPr wrap="square" rtlCol="0">
            <a:spAutoFit/>
          </a:bodyPr>
          <a:lstStyle/>
          <a:p>
            <a:pPr lvl="0">
              <a:defRPr/>
            </a:pPr>
            <a:r>
              <a:rPr lang="ja-JP" altLang="en-US" sz="2800" b="1" dirty="0">
                <a:solidFill>
                  <a:schemeClr val="tx2"/>
                </a:solidFill>
                <a:latin typeface="Meiryo UI" panose="020B0604030504040204" pitchFamily="50" charset="-128"/>
                <a:ea typeface="Meiryo UI" panose="020B0604030504040204" pitchFamily="50" charset="-128"/>
              </a:rPr>
              <a:t>２　思考力・表現力・判断力等</a:t>
            </a:r>
          </a:p>
        </p:txBody>
      </p:sp>
      <p:sp>
        <p:nvSpPr>
          <p:cNvPr id="2" name="テキスト ボックス 1"/>
          <p:cNvSpPr txBox="1"/>
          <p:nvPr/>
        </p:nvSpPr>
        <p:spPr>
          <a:xfrm>
            <a:off x="539552" y="2204864"/>
            <a:ext cx="8208912" cy="523220"/>
          </a:xfrm>
          <a:prstGeom prst="rect">
            <a:avLst/>
          </a:prstGeom>
          <a:noFill/>
        </p:spPr>
        <p:txBody>
          <a:bodyPr wrap="square" rtlCol="0">
            <a:spAutoFit/>
          </a:bodyPr>
          <a:lstStyle/>
          <a:p>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発達の段階に即して、「プログラミング的思考」を育成する。</a:t>
            </a:r>
            <a:endParaRPr kumimoji="1"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538704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0" y="-27384"/>
            <a:ext cx="9144000" cy="769441"/>
          </a:xfrm>
          <a:prstGeom prst="rect">
            <a:avLst/>
          </a:prstGeom>
          <a:solidFill>
            <a:schemeClr val="tx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プログラミング</a:t>
            </a:r>
            <a:r>
              <a:rPr kumimoji="1" lang="ja-JP" altLang="en-US" sz="4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教育で育む資質・能力</a:t>
            </a:r>
            <a:endParaRPr kumimoji="1" lang="ja-JP" altLang="en-US" sz="4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413672" y="1113699"/>
            <a:ext cx="8478808" cy="523220"/>
          </a:xfrm>
          <a:prstGeom prst="rect">
            <a:avLst/>
          </a:prstGeom>
          <a:noFill/>
          <a:ln>
            <a:solidFill>
              <a:schemeClr val="tx2"/>
            </a:solidFill>
          </a:ln>
        </p:spPr>
        <p:txBody>
          <a:bodyPr wrap="square" rtlCol="0">
            <a:spAutoFit/>
          </a:bodyPr>
          <a:lstStyle/>
          <a:p>
            <a:pPr lvl="0">
              <a:defRPr/>
            </a:pPr>
            <a:r>
              <a:rPr lang="ja-JP" altLang="en-US" sz="2800" b="1" dirty="0">
                <a:solidFill>
                  <a:schemeClr val="tx2"/>
                </a:solidFill>
                <a:latin typeface="Meiryo UI" panose="020B0604030504040204" pitchFamily="50" charset="-128"/>
                <a:ea typeface="Meiryo UI" panose="020B0604030504040204" pitchFamily="50" charset="-128"/>
              </a:rPr>
              <a:t>２　思考力・表現力・判断力等</a:t>
            </a:r>
          </a:p>
        </p:txBody>
      </p:sp>
      <p:sp>
        <p:nvSpPr>
          <p:cNvPr id="2" name="テキスト ボックス 1"/>
          <p:cNvSpPr txBox="1"/>
          <p:nvPr/>
        </p:nvSpPr>
        <p:spPr>
          <a:xfrm>
            <a:off x="539552" y="2204864"/>
            <a:ext cx="8208912" cy="523220"/>
          </a:xfrm>
          <a:prstGeom prst="rect">
            <a:avLst/>
          </a:prstGeom>
          <a:noFill/>
        </p:spPr>
        <p:txBody>
          <a:bodyPr wrap="square" rtlCol="0">
            <a:spAutoFit/>
          </a:bodyPr>
          <a:lstStyle/>
          <a:p>
            <a:r>
              <a:rPr lang="ja-JP" altLang="en-US" sz="2800" dirty="0">
                <a:latin typeface="Meiryo UI" panose="020B0604030504040204" pitchFamily="50" charset="-128"/>
                <a:ea typeface="Meiryo UI" panose="020B0604030504040204" pitchFamily="50" charset="-128"/>
                <a:cs typeface="Meiryo UI" panose="020B0604030504040204" pitchFamily="50" charset="-128"/>
              </a:rPr>
              <a:t>発達の段階に即して、「プログラミング的思考」を育成する。</a:t>
            </a:r>
          </a:p>
        </p:txBody>
      </p:sp>
      <p:sp>
        <p:nvSpPr>
          <p:cNvPr id="5" name="テキスト ボックス 4"/>
          <p:cNvSpPr txBox="1"/>
          <p:nvPr/>
        </p:nvSpPr>
        <p:spPr>
          <a:xfrm>
            <a:off x="539552" y="3703384"/>
            <a:ext cx="8208912" cy="1631216"/>
          </a:xfrm>
          <a:prstGeom prst="rect">
            <a:avLst/>
          </a:prstGeom>
          <a:solidFill>
            <a:schemeClr val="accent3">
              <a:lumMod val="20000"/>
              <a:lumOff val="80000"/>
            </a:schemeClr>
          </a:solidFill>
        </p:spPr>
        <p:txBody>
          <a:bodyPr wrap="square" rtlCol="0">
            <a:spAutoFit/>
          </a:bodyPr>
          <a:lstStyle/>
          <a:p>
            <a:r>
              <a:rPr lang="ja-JP" altLang="en-US" sz="2000" dirty="0">
                <a:latin typeface="Meiryo UI" panose="020B0604030504040204" pitchFamily="50" charset="-128"/>
                <a:ea typeface="Meiryo UI" panose="020B0604030504040204" pitchFamily="50" charset="-128"/>
                <a:cs typeface="Meiryo UI" panose="020B0604030504040204" pitchFamily="50" charset="-128"/>
              </a:rPr>
              <a:t>自分が意図する一連の活動を実現するために</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どの</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ような動きの組合せ</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が必要</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であり</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一つ</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一つの動きに対応した記号を、どのように</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組み合わせたらいい</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のか</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記号</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の組合せをどのように改善していけば、より意図した活動</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に近づく</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のか</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と</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いったことを論理的に考えて</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いく力</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548620" y="3039343"/>
            <a:ext cx="8208912" cy="461665"/>
          </a:xfrm>
          <a:prstGeom prst="rect">
            <a:avLst/>
          </a:prstGeom>
          <a:noFill/>
        </p:spPr>
        <p:txBody>
          <a:bodyPr wrap="square" rtlCol="0">
            <a:spAutoFit/>
          </a:bodyPr>
          <a:lstStyle/>
          <a:p>
            <a:pPr algn="ctr"/>
            <a:r>
              <a:rPr kumimoji="1" lang="ja-JP" altLang="en-US" sz="2400" b="1" dirty="0" smtClean="0">
                <a:solidFill>
                  <a:schemeClr val="accent3">
                    <a:lumMod val="50000"/>
                  </a:schemeClr>
                </a:solidFill>
                <a:latin typeface="Meiryo UI" panose="020B0604030504040204" pitchFamily="50" charset="-128"/>
                <a:ea typeface="Meiryo UI" panose="020B0604030504040204" pitchFamily="50" charset="-128"/>
                <a:cs typeface="Meiryo UI" panose="020B0604030504040204" pitchFamily="50" charset="-128"/>
              </a:rPr>
              <a:t>「プログラミング的思考」とは</a:t>
            </a:r>
            <a:endParaRPr kumimoji="1" lang="ja-JP" altLang="en-US" sz="2400" b="1" dirty="0">
              <a:solidFill>
                <a:schemeClr val="accent3">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474436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0" y="-27384"/>
            <a:ext cx="9144000" cy="769441"/>
          </a:xfrm>
          <a:prstGeom prst="rect">
            <a:avLst/>
          </a:prstGeom>
          <a:solidFill>
            <a:schemeClr val="tx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プログラミング</a:t>
            </a:r>
            <a:r>
              <a:rPr kumimoji="1" lang="ja-JP" altLang="en-US" sz="4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教育で育む資質・能力</a:t>
            </a:r>
            <a:endParaRPr kumimoji="1" lang="ja-JP" altLang="en-US" sz="4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413672" y="1113699"/>
            <a:ext cx="8478808" cy="523220"/>
          </a:xfrm>
          <a:prstGeom prst="rect">
            <a:avLst/>
          </a:prstGeom>
          <a:noFill/>
          <a:ln>
            <a:solidFill>
              <a:schemeClr val="tx2"/>
            </a:solidFill>
          </a:ln>
        </p:spPr>
        <p:txBody>
          <a:bodyPr wrap="square" rtlCol="0">
            <a:spAutoFit/>
          </a:bodyPr>
          <a:lstStyle/>
          <a:p>
            <a:pPr lvl="0">
              <a:defRPr/>
            </a:pPr>
            <a:r>
              <a:rPr lang="ja-JP" altLang="en-US" sz="2800" b="1" dirty="0">
                <a:solidFill>
                  <a:schemeClr val="tx2"/>
                </a:solidFill>
                <a:latin typeface="Meiryo UI" panose="020B0604030504040204" pitchFamily="50" charset="-128"/>
                <a:ea typeface="Meiryo UI" panose="020B0604030504040204" pitchFamily="50" charset="-128"/>
              </a:rPr>
              <a:t>３　学びに向かう力・人間性等</a:t>
            </a:r>
          </a:p>
        </p:txBody>
      </p:sp>
      <p:sp>
        <p:nvSpPr>
          <p:cNvPr id="2" name="テキスト ボックス 1"/>
          <p:cNvSpPr txBox="1"/>
          <p:nvPr/>
        </p:nvSpPr>
        <p:spPr>
          <a:xfrm>
            <a:off x="539552" y="2204864"/>
            <a:ext cx="8208912" cy="954107"/>
          </a:xfrm>
          <a:prstGeom prst="rect">
            <a:avLst/>
          </a:prstGeom>
          <a:noFill/>
        </p:spPr>
        <p:txBody>
          <a:bodyPr wrap="square" rtlCol="0">
            <a:spAutoFit/>
          </a:bodyPr>
          <a:lstStyle/>
          <a:p>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発達の段階に即して、コンピュータの働きを、よりよい人生や社会づくりに生かそうとする態度を涵養する。</a:t>
            </a:r>
            <a:endParaRPr kumimoji="1"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051137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0" y="-27384"/>
            <a:ext cx="9144000" cy="769441"/>
          </a:xfrm>
          <a:prstGeom prst="rect">
            <a:avLst/>
          </a:prstGeom>
          <a:solidFill>
            <a:schemeClr val="tx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プログラミング</a:t>
            </a:r>
            <a:r>
              <a:rPr kumimoji="1" lang="ja-JP" altLang="en-US" sz="4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教育で育む資質・能力</a:t>
            </a:r>
            <a:endParaRPr kumimoji="1" lang="ja-JP" altLang="en-US" sz="4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413672" y="1113699"/>
            <a:ext cx="8478808" cy="523220"/>
          </a:xfrm>
          <a:prstGeom prst="rect">
            <a:avLst/>
          </a:prstGeom>
          <a:noFill/>
          <a:ln>
            <a:solidFill>
              <a:schemeClr val="tx2"/>
            </a:solidFill>
          </a:ln>
        </p:spPr>
        <p:txBody>
          <a:bodyPr wrap="square" rtlCol="0">
            <a:spAutoFit/>
          </a:bodyPr>
          <a:lstStyle/>
          <a:p>
            <a:pPr lvl="0">
              <a:defRPr/>
            </a:pPr>
            <a:r>
              <a:rPr lang="ja-JP" altLang="en-US" sz="2800" b="1" dirty="0">
                <a:solidFill>
                  <a:schemeClr val="tx2"/>
                </a:solidFill>
                <a:latin typeface="Meiryo UI" panose="020B0604030504040204" pitchFamily="50" charset="-128"/>
                <a:ea typeface="Meiryo UI" panose="020B0604030504040204" pitchFamily="50" charset="-128"/>
              </a:rPr>
              <a:t>３　学びに向かう力・人間性等</a:t>
            </a:r>
          </a:p>
        </p:txBody>
      </p:sp>
      <p:sp>
        <p:nvSpPr>
          <p:cNvPr id="2" name="テキスト ボックス 1"/>
          <p:cNvSpPr txBox="1"/>
          <p:nvPr/>
        </p:nvSpPr>
        <p:spPr>
          <a:xfrm>
            <a:off x="539552" y="2204864"/>
            <a:ext cx="8208912" cy="954107"/>
          </a:xfrm>
          <a:prstGeom prst="rect">
            <a:avLst/>
          </a:prstGeom>
          <a:noFill/>
        </p:spPr>
        <p:txBody>
          <a:bodyPr wrap="square" rtlCol="0">
            <a:spAutoFit/>
          </a:bodyPr>
          <a:lstStyle/>
          <a:p>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発達の段階に即して、コンピュータの働きを、よりよい人生や社会づくりに生かそうとする態度を涵養する。</a:t>
            </a:r>
            <a:endParaRPr kumimoji="1"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539552" y="3501008"/>
            <a:ext cx="8208912" cy="707886"/>
          </a:xfrm>
          <a:prstGeom prst="rect">
            <a:avLst/>
          </a:prstGeom>
          <a:solidFill>
            <a:schemeClr val="accent3">
              <a:lumMod val="20000"/>
              <a:lumOff val="80000"/>
            </a:schemeClr>
          </a:solidFill>
        </p:spPr>
        <p:txBody>
          <a:bodyPr wrap="square" rtlCol="0">
            <a:spAutoFit/>
          </a:bodyPr>
          <a:lstStyle/>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・児童にとって身近な問題の発見・解決にコンピュータの働きを生かそうとする</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・コンピュータ等を上手に活用してよりよい社会を築いていこうとする</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536847" y="4208894"/>
            <a:ext cx="8208912" cy="461665"/>
          </a:xfrm>
          <a:prstGeom prst="rect">
            <a:avLst/>
          </a:prstGeom>
          <a:noFill/>
        </p:spPr>
        <p:txBody>
          <a:bodyPr wrap="square" rtlCol="0">
            <a:spAutoFit/>
          </a:bodyPr>
          <a:lstStyle/>
          <a:p>
            <a:pPr algn="ctr"/>
            <a:r>
              <a:rPr kumimoji="1" lang="ja-JP" altLang="en-US" sz="2400" b="1" dirty="0" smtClean="0">
                <a:solidFill>
                  <a:schemeClr val="accent3">
                    <a:lumMod val="50000"/>
                  </a:schemeClr>
                </a:solidFill>
                <a:latin typeface="Meiryo UI" panose="020B0604030504040204" pitchFamily="50" charset="-128"/>
                <a:ea typeface="Meiryo UI" panose="020B0604030504040204" pitchFamily="50" charset="-128"/>
                <a:cs typeface="Meiryo UI" panose="020B0604030504040204" pitchFamily="50" charset="-128"/>
              </a:rPr>
              <a:t>主体的に取り組む態度を涵養</a:t>
            </a:r>
            <a:endParaRPr kumimoji="1" lang="ja-JP" altLang="en-US" sz="2400" b="1" dirty="0">
              <a:solidFill>
                <a:schemeClr val="accent3">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36224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1902</TotalTime>
  <Words>899</Words>
  <Application>Microsoft Office PowerPoint</Application>
  <PresentationFormat>画面に合わせる (4:3)</PresentationFormat>
  <Paragraphs>107</Paragraphs>
  <Slides>11</Slides>
  <Notes>11</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Office ​​テーマ</vt:lpstr>
      <vt:lpstr>プログラミング教育で育む資質・能力</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兵庫県教育委員会</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小学校プログラミング教育講座Ａ</dc:title>
  <dc:creator>県立教育研修所</dc:creator>
  <cp:lastModifiedBy>兵庫県</cp:lastModifiedBy>
  <cp:revision>94</cp:revision>
  <dcterms:created xsi:type="dcterms:W3CDTF">2019-05-26T22:50:03Z</dcterms:created>
  <dcterms:modified xsi:type="dcterms:W3CDTF">2019-12-04T08:42:48Z</dcterms:modified>
</cp:coreProperties>
</file>