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373" r:id="rId3"/>
    <p:sldId id="377" r:id="rId4"/>
    <p:sldId id="378" r:id="rId5"/>
    <p:sldId id="379" r:id="rId6"/>
    <p:sldId id="380" r:id="rId7"/>
    <p:sldId id="381" r:id="rId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CFEE"/>
    <a:srgbClr val="FEF1D2"/>
    <a:srgbClr val="FFFFCC"/>
    <a:srgbClr val="E2E9FE"/>
    <a:srgbClr val="E1ECFF"/>
    <a:srgbClr val="CCFFFF"/>
    <a:srgbClr val="88F0BE"/>
    <a:srgbClr val="C0F6D5"/>
    <a:srgbClr val="C8A304"/>
    <a:srgbClr val="E958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7520" autoAdjust="0"/>
  </p:normalViewPr>
  <p:slideViewPr>
    <p:cSldViewPr>
      <p:cViewPr varScale="1">
        <p:scale>
          <a:sx n="40" d="100"/>
          <a:sy n="40" d="100"/>
        </p:scale>
        <p:origin x="-157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22150A-B618-4763-A238-E9AB153CBB8B}" type="datetimeFigureOut">
              <a:rPr kumimoji="1" lang="ja-JP" altLang="en-US" smtClean="0"/>
              <a:t>2019/11/8</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A284E3-DF58-464E-95B5-B1C5E83CA859}" type="slidenum">
              <a:rPr kumimoji="1" lang="ja-JP" altLang="en-US" smtClean="0"/>
              <a:t>‹#›</a:t>
            </a:fld>
            <a:endParaRPr kumimoji="1" lang="ja-JP" altLang="en-US"/>
          </a:p>
        </p:txBody>
      </p:sp>
    </p:spTree>
    <p:extLst>
      <p:ext uri="{BB962C8B-B14F-4D97-AF65-F5344CB8AC3E}">
        <p14:creationId xmlns:p14="http://schemas.microsoft.com/office/powerpoint/2010/main" val="12291628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ここでは、「小学校プログラミング教育の学習活動の分類」についてお話します。</a:t>
            </a:r>
            <a:endParaRPr kumimoji="1" lang="en-US" altLang="ja-JP" dirty="0" smtClean="0"/>
          </a:p>
          <a:p>
            <a:r>
              <a:rPr kumimoji="1" lang="ja-JP" altLang="en-US" dirty="0" smtClean="0"/>
              <a:t>　主に、文部科学省の「小学校プログラミング教育の手引」を参考に説明します。</a:t>
            </a:r>
            <a:endParaRPr kumimoji="1" lang="ja-JP" altLang="en-US" dirty="0"/>
          </a:p>
        </p:txBody>
      </p:sp>
      <p:sp>
        <p:nvSpPr>
          <p:cNvPr id="4" name="スライド番号プレースホルダー 3"/>
          <p:cNvSpPr>
            <a:spLocks noGrp="1"/>
          </p:cNvSpPr>
          <p:nvPr>
            <p:ph type="sldNum" sz="quarter" idx="10"/>
          </p:nvPr>
        </p:nvSpPr>
        <p:spPr/>
        <p:txBody>
          <a:bodyPr/>
          <a:lstStyle/>
          <a:p>
            <a:fld id="{1D8DB7B0-4CB8-4A36-BA13-B7F6A22D688E}" type="slidenum">
              <a:rPr kumimoji="1" lang="ja-JP" altLang="en-US" smtClean="0"/>
              <a:t>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2521776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a:t>
            </a:r>
            <a:r>
              <a:rPr kumimoji="1" lang="ja-JP" altLang="en-US" dirty="0" smtClean="0"/>
              <a:t>文科省は小学校プログラミング教育を、このようにＡ～Ｆの６つに分類しています。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0EA284E3-DF58-464E-95B5-B1C5E83CA859}" type="slidenum">
              <a:rPr kumimoji="1" lang="ja-JP" altLang="en-US" smtClean="0"/>
              <a:t>2</a:t>
            </a:fld>
            <a:endParaRPr kumimoji="1" lang="ja-JP" altLang="en-US"/>
          </a:p>
        </p:txBody>
      </p:sp>
    </p:spTree>
    <p:extLst>
      <p:ext uri="{BB962C8B-B14F-4D97-AF65-F5344CB8AC3E}">
        <p14:creationId xmlns:p14="http://schemas.microsoft.com/office/powerpoint/2010/main" val="35119351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a:t>
            </a:r>
            <a:r>
              <a:rPr kumimoji="1" lang="ja-JP" altLang="en-US" dirty="0" smtClean="0"/>
              <a:t>Ａ分類は、学習指導要領に例示されている単元等で実施するものです。</a:t>
            </a:r>
            <a:endParaRPr kumimoji="1" lang="en-US" altLang="ja-JP" dirty="0" smtClean="0"/>
          </a:p>
          <a:p>
            <a:r>
              <a:rPr kumimoji="1" lang="ja-JP" altLang="en-US" dirty="0" smtClean="0"/>
              <a:t>　Ｂ分類は、学習指導要領に例示はされていないが、学習指導要領に示される各教科等の内容を指導する中で実施するものです。</a:t>
            </a:r>
            <a:endParaRPr kumimoji="1" lang="en-US" altLang="ja-JP" dirty="0" smtClean="0"/>
          </a:p>
          <a:p>
            <a:endParaRPr kumimoji="1" lang="en-US" altLang="ja-JP" dirty="0" smtClean="0"/>
          </a:p>
          <a:p>
            <a:r>
              <a:rPr kumimoji="1" lang="ja-JP" altLang="en-US" dirty="0" smtClean="0"/>
              <a:t>　Ａ分類として例示されているものは、</a:t>
            </a:r>
            <a:endParaRPr kumimoji="1" lang="en-US" altLang="ja-JP" dirty="0" smtClean="0"/>
          </a:p>
          <a:p>
            <a:r>
              <a:rPr kumimoji="1" lang="ja-JP" altLang="en-US" dirty="0" smtClean="0"/>
              <a:t>　算数、第５学年、Ｂ 図形　</a:t>
            </a:r>
            <a:r>
              <a:rPr kumimoji="1" lang="en-US" altLang="ja-JP" dirty="0" smtClean="0"/>
              <a:t>(1)</a:t>
            </a:r>
            <a:r>
              <a:rPr kumimoji="1" lang="ja-JP" altLang="en-US" dirty="0" smtClean="0"/>
              <a:t>正多角形、</a:t>
            </a:r>
            <a:endParaRPr kumimoji="1" lang="en-US" altLang="ja-JP" dirty="0" smtClean="0"/>
          </a:p>
          <a:p>
            <a:r>
              <a:rPr kumimoji="1" lang="ja-JP" altLang="en-US" dirty="0" smtClean="0"/>
              <a:t>　理科　第６学年、Ａ 物質・エネルギー　</a:t>
            </a:r>
            <a:r>
              <a:rPr kumimoji="1" lang="en-US" altLang="ja-JP" dirty="0" smtClean="0"/>
              <a:t>(4)</a:t>
            </a:r>
            <a:r>
              <a:rPr kumimoji="1" lang="ja-JP" altLang="en-US" dirty="0" smtClean="0"/>
              <a:t>電気の利用、</a:t>
            </a:r>
          </a:p>
          <a:p>
            <a:r>
              <a:rPr kumimoji="1" lang="ja-JP" altLang="en-US" dirty="0" smtClean="0"/>
              <a:t>　総合的な学習の時間の　情報に関する探求的な学習　があります。</a:t>
            </a:r>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0EA284E3-DF58-464E-95B5-B1C5E83CA859}" type="slidenum">
              <a:rPr kumimoji="1" lang="ja-JP" altLang="en-US" smtClean="0"/>
              <a:t>3</a:t>
            </a:fld>
            <a:endParaRPr kumimoji="1" lang="ja-JP" altLang="en-US"/>
          </a:p>
        </p:txBody>
      </p:sp>
    </p:spTree>
    <p:extLst>
      <p:ext uri="{BB962C8B-B14F-4D97-AF65-F5344CB8AC3E}">
        <p14:creationId xmlns:p14="http://schemas.microsoft.com/office/powerpoint/2010/main" val="3511935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a:t>
            </a:r>
            <a:r>
              <a:rPr kumimoji="1" lang="ja-JP" altLang="en-US" dirty="0" smtClean="0"/>
              <a:t>　</a:t>
            </a:r>
            <a:r>
              <a:rPr kumimoji="1" lang="ja-JP" altLang="en-US" sz="1200" b="0" i="0" u="none" strike="noStrike" kern="1200" baseline="0" dirty="0" smtClean="0">
                <a:solidFill>
                  <a:schemeClr val="tx1"/>
                </a:solidFill>
                <a:latin typeface="+mn-lt"/>
                <a:ea typeface="+mn-ea"/>
                <a:cs typeface="+mn-cs"/>
              </a:rPr>
              <a:t>これに対し、Ｃ分類は、学習指導要領に示されている各教科等とは別にプログラミングに関する学習を行うものです。</a:t>
            </a:r>
            <a:endParaRPr kumimoji="1" lang="en-US" altLang="ja-JP" sz="1200" b="0" i="0" u="none" strike="noStrike" kern="1200" baseline="0" dirty="0" smtClean="0">
              <a:solidFill>
                <a:schemeClr val="tx1"/>
              </a:solidFill>
              <a:latin typeface="+mn-lt"/>
              <a:ea typeface="+mn-ea"/>
              <a:cs typeface="+mn-cs"/>
            </a:endParaRPr>
          </a:p>
          <a:p>
            <a:r>
              <a:rPr kumimoji="1" lang="en-US" altLang="ja-JP" sz="1200" b="0" i="0" u="none" strike="noStrike" kern="1200" baseline="0" dirty="0" smtClean="0">
                <a:solidFill>
                  <a:schemeClr val="tx1"/>
                </a:solidFill>
                <a:latin typeface="+mn-lt"/>
                <a:ea typeface="+mn-ea"/>
                <a:cs typeface="+mn-cs"/>
              </a:rPr>
              <a:t>C </a:t>
            </a:r>
            <a:r>
              <a:rPr kumimoji="1" lang="ja-JP" altLang="en-US" sz="1200" b="0" i="0" u="none" strike="noStrike" kern="1200" baseline="0" dirty="0" smtClean="0">
                <a:solidFill>
                  <a:schemeClr val="tx1"/>
                </a:solidFill>
                <a:latin typeface="+mn-lt"/>
                <a:ea typeface="+mn-ea"/>
                <a:cs typeface="+mn-cs"/>
              </a:rPr>
              <a:t>分類では、「プログラミング的思考」の育成、プログラムのよさ等への「気付き」やコンピュータ等を上手に活用しようとする態度の育成を図ることなどをねらいとした上で、</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　（１）　プログラミングの楽しさや面白さ、達成感などを味わえる題材を設定する</a:t>
            </a:r>
          </a:p>
          <a:p>
            <a:r>
              <a:rPr kumimoji="1" lang="ja-JP" altLang="en-US" sz="1200" b="0" i="0" u="none" strike="noStrike" kern="1200" baseline="0" dirty="0" smtClean="0">
                <a:solidFill>
                  <a:schemeClr val="tx1"/>
                </a:solidFill>
                <a:latin typeface="+mn-lt"/>
                <a:ea typeface="+mn-ea"/>
                <a:cs typeface="+mn-cs"/>
              </a:rPr>
              <a:t>　（２）　各教科等におけるプログラミングに関する学習活動の実施に先立って、プログラミング言語やプログラミングの技能の基礎について学習する</a:t>
            </a:r>
          </a:p>
          <a:p>
            <a:r>
              <a:rPr kumimoji="1" lang="ja-JP" altLang="en-US" sz="1200" b="0" i="0" u="none" strike="noStrike" kern="1200" baseline="0" dirty="0" smtClean="0">
                <a:solidFill>
                  <a:schemeClr val="tx1"/>
                </a:solidFill>
                <a:latin typeface="+mn-lt"/>
                <a:ea typeface="+mn-ea"/>
                <a:cs typeface="+mn-cs"/>
              </a:rPr>
              <a:t>　（３）　各教科等の学習と関連させた具体的な課題を設定することもでき、各学校の創意工夫を生かした取組が期待されます。</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ただし、この場合には、児童の負担過重とならない範囲で実施することが前提であることに留意する必要があります。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0EA284E3-DF58-464E-95B5-B1C5E83CA859}" type="slidenum">
              <a:rPr kumimoji="1" lang="ja-JP" altLang="en-US" smtClean="0"/>
              <a:t>4</a:t>
            </a:fld>
            <a:endParaRPr kumimoji="1" lang="ja-JP" altLang="en-US"/>
          </a:p>
        </p:txBody>
      </p:sp>
    </p:spTree>
    <p:extLst>
      <p:ext uri="{BB962C8B-B14F-4D97-AF65-F5344CB8AC3E}">
        <p14:creationId xmlns:p14="http://schemas.microsoft.com/office/powerpoint/2010/main" val="3511935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a:t>
            </a:r>
            <a:r>
              <a:rPr kumimoji="1" lang="ja-JP" altLang="en-US" sz="1200" b="0" i="0" u="none" strike="noStrike" kern="1200" baseline="0" dirty="0" smtClean="0">
                <a:solidFill>
                  <a:schemeClr val="tx1"/>
                </a:solidFill>
                <a:latin typeface="+mn-lt"/>
                <a:ea typeface="+mn-ea"/>
                <a:cs typeface="+mn-cs"/>
              </a:rPr>
              <a:t>Ｄ分類は、教育課程内で、クラブ活動など特定の児童を対象として実施されるものです。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0EA284E3-DF58-464E-95B5-B1C5E83CA859}" type="slidenum">
              <a:rPr kumimoji="1" lang="ja-JP" altLang="en-US" smtClean="0"/>
              <a:t>5</a:t>
            </a:fld>
            <a:endParaRPr kumimoji="1" lang="ja-JP" altLang="en-US"/>
          </a:p>
        </p:txBody>
      </p:sp>
    </p:spTree>
    <p:extLst>
      <p:ext uri="{BB962C8B-B14F-4D97-AF65-F5344CB8AC3E}">
        <p14:creationId xmlns:p14="http://schemas.microsoft.com/office/powerpoint/2010/main" val="35119351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a:t>
            </a:r>
            <a:r>
              <a:rPr kumimoji="1" lang="ja-JP" altLang="en-US" sz="1200" b="0" i="0" u="none" strike="noStrike" kern="1200" baseline="0" dirty="0" smtClean="0">
                <a:solidFill>
                  <a:schemeClr val="tx1"/>
                </a:solidFill>
                <a:latin typeface="+mn-lt"/>
                <a:ea typeface="+mn-ea"/>
                <a:cs typeface="+mn-cs"/>
              </a:rPr>
              <a:t>Ｅ分類及びＦ分類は、学校の教育課程に位置付くものではありませんが、地域や企業・団体等においてこれらの学習機会が豊富に用意され、児童の興</a:t>
            </a:r>
          </a:p>
          <a:p>
            <a:r>
              <a:rPr kumimoji="1" lang="ja-JP" altLang="en-US" sz="1200" b="0" i="0" u="none" strike="noStrike" kern="1200" baseline="0" dirty="0" smtClean="0">
                <a:solidFill>
                  <a:schemeClr val="tx1"/>
                </a:solidFill>
                <a:latin typeface="+mn-lt"/>
                <a:ea typeface="+mn-ea"/>
                <a:cs typeface="+mn-cs"/>
              </a:rPr>
              <a:t>味・関心等に応じて提供されることが期待されるところであり、各学校</a:t>
            </a:r>
            <a:r>
              <a:rPr kumimoji="1" lang="ja-JP" altLang="en-US" sz="1200" b="0" i="0" u="none" strike="noStrike" kern="1200" baseline="0" smtClean="0">
                <a:solidFill>
                  <a:schemeClr val="tx1"/>
                </a:solidFill>
                <a:latin typeface="+mn-lt"/>
                <a:ea typeface="+mn-ea"/>
                <a:cs typeface="+mn-cs"/>
              </a:rPr>
              <a:t>において</a:t>
            </a:r>
            <a:r>
              <a:rPr kumimoji="1" lang="ja-JP" altLang="en-US" sz="1200" b="0" i="0" u="none" strike="noStrike" kern="1200" baseline="0" dirty="0" smtClean="0">
                <a:solidFill>
                  <a:schemeClr val="tx1"/>
                </a:solidFill>
                <a:latin typeface="+mn-lt"/>
                <a:ea typeface="+mn-ea"/>
                <a:cs typeface="+mn-cs"/>
              </a:rPr>
              <a:t>も、児童の興味・関心等を踏まえ、こうした学習機会について適切</a:t>
            </a:r>
            <a:r>
              <a:rPr kumimoji="1" lang="ja-JP" altLang="en-US" sz="1200" b="0" i="0" u="none" strike="noStrike" kern="1200" baseline="0" smtClean="0">
                <a:solidFill>
                  <a:schemeClr val="tx1"/>
                </a:solidFill>
                <a:latin typeface="+mn-lt"/>
                <a:ea typeface="+mn-ea"/>
                <a:cs typeface="+mn-cs"/>
              </a:rPr>
              <a:t>に紹介</a:t>
            </a:r>
            <a:r>
              <a:rPr kumimoji="1" lang="ja-JP" altLang="en-US" sz="1200" b="0" i="0" u="none" strike="noStrike" kern="1200" baseline="0" dirty="0" smtClean="0">
                <a:solidFill>
                  <a:schemeClr val="tx1"/>
                </a:solidFill>
                <a:latin typeface="+mn-lt"/>
                <a:ea typeface="+mn-ea"/>
                <a:cs typeface="+mn-cs"/>
              </a:rPr>
              <a:t>するなど、相互の連携・協力を強化することが望まれます。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0EA284E3-DF58-464E-95B5-B1C5E83CA859}" type="slidenum">
              <a:rPr kumimoji="1" lang="ja-JP" altLang="en-US" smtClean="0"/>
              <a:t>6</a:t>
            </a:fld>
            <a:endParaRPr kumimoji="1" lang="ja-JP" altLang="en-US"/>
          </a:p>
        </p:txBody>
      </p:sp>
    </p:spTree>
    <p:extLst>
      <p:ext uri="{BB962C8B-B14F-4D97-AF65-F5344CB8AC3E}">
        <p14:creationId xmlns:p14="http://schemas.microsoft.com/office/powerpoint/2010/main" val="35119351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a:t>
            </a:r>
            <a:r>
              <a:rPr kumimoji="1" lang="ja-JP" altLang="en-US" dirty="0" smtClean="0"/>
              <a:t>文部科学省の「小学校プログラミング教育教の手引」には、Ａ～Ｄ分類の指導事例が掲載されています。</a:t>
            </a:r>
            <a:endParaRPr kumimoji="1" lang="en-US" altLang="ja-JP" dirty="0" smtClean="0"/>
          </a:p>
          <a:p>
            <a:r>
              <a:rPr kumimoji="1" lang="ja-JP" altLang="en-US" sz="1200" b="0" i="0" u="none" strike="noStrike" kern="1200" baseline="0" dirty="0" smtClean="0">
                <a:solidFill>
                  <a:schemeClr val="tx1"/>
                </a:solidFill>
                <a:latin typeface="+mn-lt"/>
                <a:ea typeface="+mn-ea"/>
                <a:cs typeface="+mn-cs"/>
              </a:rPr>
              <a:t>　また、「兵庫県版プログラミング教育スタートパック」にも、Ａ～Ｃ分類の指導資料を紹介しています。</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　プログラミング教育は、学習指導要領に例示した単元等はもちろんのこと、多様な教科・学年・単元等において取り入れることや、教育課程内において、各教科等とは別に取り入れることも可能であり、児童がプログラミングを体験しながら、コンピュータに意図した処理を行わせるために必要な論理的思考力を身に付けるための学習活動を行う必要があります。</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　これらの指導例を参考として、各学校において工夫して多様な場面で適切に取り入れていくことが望まれます。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0EA284E3-DF58-464E-95B5-B1C5E83CA859}" type="slidenum">
              <a:rPr kumimoji="1" lang="ja-JP" altLang="en-US" smtClean="0"/>
              <a:t>7</a:t>
            </a:fld>
            <a:endParaRPr kumimoji="1" lang="ja-JP" altLang="en-US"/>
          </a:p>
        </p:txBody>
      </p:sp>
    </p:spTree>
    <p:extLst>
      <p:ext uri="{BB962C8B-B14F-4D97-AF65-F5344CB8AC3E}">
        <p14:creationId xmlns:p14="http://schemas.microsoft.com/office/powerpoint/2010/main" val="3511935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DC1C5D1-ADA8-4863-A572-A54BBA06C833}" type="datetimeFigureOut">
              <a:rPr kumimoji="1" lang="ja-JP" altLang="en-US" smtClean="0"/>
              <a:t>2019/11/8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4110788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DC1C5D1-ADA8-4863-A572-A54BBA06C833}" type="datetimeFigureOut">
              <a:rPr kumimoji="1" lang="ja-JP" altLang="en-US" smtClean="0"/>
              <a:t>2019/11/8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1108615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DC1C5D1-ADA8-4863-A572-A54BBA06C833}" type="datetimeFigureOut">
              <a:rPr kumimoji="1" lang="ja-JP" altLang="en-US" smtClean="0"/>
              <a:t>2019/11/8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1900514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DC1C5D1-ADA8-4863-A572-A54BBA06C833}" type="datetimeFigureOut">
              <a:rPr kumimoji="1" lang="ja-JP" altLang="en-US" smtClean="0"/>
              <a:t>2019/11/8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2581004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DC1C5D1-ADA8-4863-A572-A54BBA06C833}" type="datetimeFigureOut">
              <a:rPr kumimoji="1" lang="ja-JP" altLang="en-US" smtClean="0"/>
              <a:t>2019/11/8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1789203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DC1C5D1-ADA8-4863-A572-A54BBA06C833}" type="datetimeFigureOut">
              <a:rPr kumimoji="1" lang="ja-JP" altLang="en-US" smtClean="0"/>
              <a:t>2019/11/8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3194703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DC1C5D1-ADA8-4863-A572-A54BBA06C833}" type="datetimeFigureOut">
              <a:rPr kumimoji="1" lang="ja-JP" altLang="en-US" smtClean="0"/>
              <a:t>2019/11/8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1420433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DC1C5D1-ADA8-4863-A572-A54BBA06C833}" type="datetimeFigureOut">
              <a:rPr kumimoji="1" lang="ja-JP" altLang="en-US" smtClean="0"/>
              <a:t>2019/11/8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1789599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DC1C5D1-ADA8-4863-A572-A54BBA06C833}" type="datetimeFigureOut">
              <a:rPr kumimoji="1" lang="ja-JP" altLang="en-US" smtClean="0"/>
              <a:t>2019/11/8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3947130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DC1C5D1-ADA8-4863-A572-A54BBA06C833}" type="datetimeFigureOut">
              <a:rPr kumimoji="1" lang="ja-JP" altLang="en-US" smtClean="0"/>
              <a:t>2019/11/8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2239004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DC1C5D1-ADA8-4863-A572-A54BBA06C833}" type="datetimeFigureOut">
              <a:rPr kumimoji="1" lang="ja-JP" altLang="en-US" smtClean="0"/>
              <a:t>2019/11/8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1355279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C1C5D1-ADA8-4863-A572-A54BBA06C833}" type="datetimeFigureOut">
              <a:rPr kumimoji="1" lang="ja-JP" altLang="en-US" smtClean="0"/>
              <a:t>2019/11/8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4114673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0" y="1196752"/>
            <a:ext cx="9144000" cy="1512168"/>
          </a:xfrm>
          <a:solidFill>
            <a:schemeClr val="tx2"/>
          </a:solidFill>
        </p:spPr>
        <p:txBody>
          <a:bodyPr>
            <a:noAutofit/>
          </a:bodyPr>
          <a:lstStyle/>
          <a:p>
            <a:r>
              <a:rPr kumimoji="1" lang="ja-JP" altLang="en-US" sz="3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小学校プログラミング教育の学習活動の分類</a:t>
            </a:r>
            <a:endParaRPr kumimoji="1" lang="ja-JP" altLang="en-US" sz="3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サブタイトル 4"/>
          <p:cNvSpPr>
            <a:spLocks noGrp="1"/>
          </p:cNvSpPr>
          <p:nvPr>
            <p:ph type="subTitle" idx="1"/>
          </p:nvPr>
        </p:nvSpPr>
        <p:spPr>
          <a:xfrm>
            <a:off x="0" y="6381328"/>
            <a:ext cx="9144000" cy="476672"/>
          </a:xfrm>
          <a:solidFill>
            <a:schemeClr val="bg1">
              <a:lumMod val="50000"/>
            </a:schemeClr>
          </a:solidFill>
        </p:spPr>
        <p:txBody>
          <a:bodyPr anchor="ctr">
            <a:normAutofit/>
          </a:bodyPr>
          <a:lstStyle/>
          <a:p>
            <a:pPr algn="r"/>
            <a:r>
              <a:rPr lang="ja-JP" altLang="en-US" sz="1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兵庫県教育委員会（兵庫県版プログラミング教育スタートパック構築事業）</a:t>
            </a:r>
            <a:endParaRPr kumimoji="1"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0" y="0"/>
            <a:ext cx="1296144" cy="523220"/>
          </a:xfrm>
          <a:prstGeom prst="rect">
            <a:avLst/>
          </a:prstGeom>
          <a:solidFill>
            <a:schemeClr val="tx2"/>
          </a:solidFill>
        </p:spPr>
        <p:txBody>
          <a:bodyPr wrap="square" rtlCol="0">
            <a:spAutoFit/>
          </a:bodyPr>
          <a:lstStyle/>
          <a:p>
            <a:pPr algn="ctr"/>
            <a:r>
              <a:rPr lang="ja-JP" altLang="en-US" sz="2800" b="1" dirty="0" smtClean="0">
                <a:solidFill>
                  <a:schemeClr val="bg1"/>
                </a:solidFill>
                <a:latin typeface="Meiryo UI" panose="020B0604030504040204" pitchFamily="50" charset="-128"/>
                <a:ea typeface="Meiryo UI" panose="020B0604030504040204" pitchFamily="50" charset="-128"/>
              </a:rPr>
              <a:t>Ｃ－１</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959258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0" y="0"/>
            <a:ext cx="9144000" cy="646331"/>
          </a:xfrm>
          <a:prstGeom prst="rect">
            <a:avLst/>
          </a:prstGeom>
          <a:solidFill>
            <a:schemeClr val="tx2"/>
          </a:solidFill>
        </p:spPr>
        <p:txBody>
          <a:bodyPr wrap="square" rtlCol="0">
            <a:spAutoFit/>
          </a:bodyPr>
          <a:lstStyle/>
          <a:p>
            <a:r>
              <a:rPr kumimoji="1" lang="ja-JP" altLang="en-US" sz="3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小学校プログラミング教育　</a:t>
            </a:r>
            <a:r>
              <a:rPr kumimoji="1" lang="ja-JP" altLang="en-US" sz="3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学習活動の分類</a:t>
            </a:r>
            <a:endParaRPr kumimoji="1" lang="ja-JP" altLang="en-US" sz="3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コンテンツ プレースホルダー 2"/>
          <p:cNvSpPr txBox="1">
            <a:spLocks/>
          </p:cNvSpPr>
          <p:nvPr/>
        </p:nvSpPr>
        <p:spPr>
          <a:xfrm>
            <a:off x="3241948" y="6597352"/>
            <a:ext cx="5904074" cy="26728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r">
              <a:buFont typeface="Arial" panose="020B0604020202020204" pitchFamily="34" charset="0"/>
              <a:buNone/>
            </a:pPr>
            <a:r>
              <a:rPr lang="ja-JP" altLang="en-US" sz="1400" dirty="0"/>
              <a:t>平成</a:t>
            </a:r>
            <a:r>
              <a:rPr lang="en-US" altLang="ja-JP" sz="1400" dirty="0"/>
              <a:t>30</a:t>
            </a:r>
            <a:r>
              <a:rPr lang="ja-JP" altLang="en-US" sz="1400" dirty="0"/>
              <a:t>年</a:t>
            </a:r>
            <a:r>
              <a:rPr lang="en-US" altLang="ja-JP" sz="1400" dirty="0"/>
              <a:t>11</a:t>
            </a:r>
            <a:r>
              <a:rPr lang="ja-JP" altLang="en-US" sz="1400" dirty="0"/>
              <a:t>月　小学校プログラミング教育の手引（第２版）</a:t>
            </a:r>
            <a:r>
              <a:rPr lang="en-US" altLang="ja-JP" sz="1400" dirty="0"/>
              <a:t>:</a:t>
            </a:r>
            <a:r>
              <a:rPr lang="ja-JP" altLang="en-US" sz="1400" dirty="0"/>
              <a:t>文部科学省</a:t>
            </a:r>
          </a:p>
        </p:txBody>
      </p:sp>
      <p:sp>
        <p:nvSpPr>
          <p:cNvPr id="13" name="1 つの角を切り取った四角形 12"/>
          <p:cNvSpPr/>
          <p:nvPr/>
        </p:nvSpPr>
        <p:spPr>
          <a:xfrm>
            <a:off x="112821" y="778090"/>
            <a:ext cx="8136904" cy="468000"/>
          </a:xfrm>
          <a:prstGeom prst="snip1Rect">
            <a:avLst>
              <a:gd name="adj" fmla="val 50000"/>
            </a:avLst>
          </a:prstGeom>
          <a:solidFill>
            <a:schemeClr val="bg1">
              <a:lumMod val="95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教育課程内のプログラミング教育</a:t>
            </a:r>
          </a:p>
        </p:txBody>
      </p:sp>
      <p:sp>
        <p:nvSpPr>
          <p:cNvPr id="14" name="1 つの角を切り取った四角形 13"/>
          <p:cNvSpPr/>
          <p:nvPr/>
        </p:nvSpPr>
        <p:spPr>
          <a:xfrm>
            <a:off x="128340" y="4329152"/>
            <a:ext cx="8136904" cy="468000"/>
          </a:xfrm>
          <a:prstGeom prst="snip1Rect">
            <a:avLst>
              <a:gd name="adj" fmla="val 50000"/>
            </a:avLst>
          </a:prstGeom>
          <a:solidFill>
            <a:schemeClr val="bg1">
              <a:lumMod val="95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教育課程外のプログラミング教育</a:t>
            </a:r>
          </a:p>
        </p:txBody>
      </p:sp>
      <p:sp>
        <p:nvSpPr>
          <p:cNvPr id="15" name="角丸四角形 14"/>
          <p:cNvSpPr/>
          <p:nvPr/>
        </p:nvSpPr>
        <p:spPr>
          <a:xfrm>
            <a:off x="395536" y="1340768"/>
            <a:ext cx="7848000" cy="612000"/>
          </a:xfrm>
          <a:prstGeom prst="roundRect">
            <a:avLst/>
          </a:prstGeom>
          <a:solidFill>
            <a:srgbClr val="88F0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Ａ　学習指導要領に例示されている単元</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等で実施するもの</a:t>
            </a:r>
            <a:endPar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角丸四角形 16"/>
          <p:cNvSpPr/>
          <p:nvPr/>
        </p:nvSpPr>
        <p:spPr>
          <a:xfrm>
            <a:off x="395536" y="3379670"/>
            <a:ext cx="7848000" cy="612000"/>
          </a:xfrm>
          <a:prstGeom prst="round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Ｄ　クラブ活動</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など、特定の児童を対象と</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して、教育課程内</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で実施するもの</a:t>
            </a:r>
            <a:endPar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 17"/>
          <p:cNvSpPr/>
          <p:nvPr/>
        </p:nvSpPr>
        <p:spPr>
          <a:xfrm>
            <a:off x="395536" y="2700036"/>
            <a:ext cx="7848000" cy="612000"/>
          </a:xfrm>
          <a:prstGeom prst="roundRect">
            <a:avLst/>
          </a:prstGeom>
          <a:solidFill>
            <a:srgbClr val="E2E9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Ｃ　</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教育課程内で各教科</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等とは別に</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実施するもの</a:t>
            </a:r>
            <a:endPar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角丸四角形 18"/>
          <p:cNvSpPr/>
          <p:nvPr/>
        </p:nvSpPr>
        <p:spPr>
          <a:xfrm>
            <a:off x="401725" y="5581557"/>
            <a:ext cx="7848000" cy="612000"/>
          </a:xfrm>
          <a:prstGeom prst="roundRect">
            <a:avLst/>
          </a:prstGeom>
          <a:solidFill>
            <a:srgbClr val="F5CF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Ｆ　学校外でのプログラミングの学習機会</a:t>
            </a:r>
          </a:p>
        </p:txBody>
      </p:sp>
      <p:sp>
        <p:nvSpPr>
          <p:cNvPr id="20" name="角丸四角形 19"/>
          <p:cNvSpPr/>
          <p:nvPr/>
        </p:nvSpPr>
        <p:spPr>
          <a:xfrm>
            <a:off x="401725" y="4869160"/>
            <a:ext cx="7848000" cy="612000"/>
          </a:xfrm>
          <a:prstGeom prst="roundRect">
            <a:avLst/>
          </a:prstGeom>
          <a:solidFill>
            <a:srgbClr val="FEF1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Ｅ　学校を</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会場とするが、教育</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課程外のもの</a:t>
            </a:r>
          </a:p>
        </p:txBody>
      </p:sp>
      <p:sp>
        <p:nvSpPr>
          <p:cNvPr id="21" name="角丸四角形 20"/>
          <p:cNvSpPr/>
          <p:nvPr/>
        </p:nvSpPr>
        <p:spPr>
          <a:xfrm>
            <a:off x="395536" y="2020402"/>
            <a:ext cx="7848000" cy="612000"/>
          </a:xfrm>
          <a:prstGeom prst="roundRect">
            <a:avLst/>
          </a:prstGeom>
          <a:solidFill>
            <a:srgbClr val="CC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Ｂ　</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学習指導要領に例示されてはいないが、学習指導要領に示される各教科</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内容</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を指導する中で</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実施するもの</a:t>
            </a:r>
            <a:endPar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38758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0" y="0"/>
            <a:ext cx="9144000" cy="646331"/>
          </a:xfrm>
          <a:prstGeom prst="rect">
            <a:avLst/>
          </a:prstGeom>
          <a:solidFill>
            <a:schemeClr val="tx2"/>
          </a:solidFill>
        </p:spPr>
        <p:txBody>
          <a:bodyPr wrap="square" rtlCol="0">
            <a:spAutoFit/>
          </a:bodyPr>
          <a:lstStyle/>
          <a:p>
            <a:r>
              <a:rPr kumimoji="1" lang="ja-JP" altLang="en-US" sz="3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小学校プログラミング教育　</a:t>
            </a:r>
            <a:r>
              <a:rPr kumimoji="1" lang="ja-JP" altLang="en-US" sz="3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学習活動の分類</a:t>
            </a:r>
            <a:endParaRPr kumimoji="1" lang="ja-JP" altLang="en-US" sz="3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コンテンツ プレースホルダー 2"/>
          <p:cNvSpPr txBox="1">
            <a:spLocks/>
          </p:cNvSpPr>
          <p:nvPr/>
        </p:nvSpPr>
        <p:spPr>
          <a:xfrm>
            <a:off x="3241948" y="6597352"/>
            <a:ext cx="5904074" cy="26728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r">
              <a:buFont typeface="Arial" panose="020B0604020202020204" pitchFamily="34" charset="0"/>
              <a:buNone/>
            </a:pPr>
            <a:r>
              <a:rPr lang="ja-JP" altLang="en-US" sz="1400" dirty="0"/>
              <a:t>平成</a:t>
            </a:r>
            <a:r>
              <a:rPr lang="en-US" altLang="ja-JP" sz="1400" dirty="0"/>
              <a:t>30</a:t>
            </a:r>
            <a:r>
              <a:rPr lang="ja-JP" altLang="en-US" sz="1400" dirty="0"/>
              <a:t>年</a:t>
            </a:r>
            <a:r>
              <a:rPr lang="en-US" altLang="ja-JP" sz="1400" dirty="0"/>
              <a:t>11</a:t>
            </a:r>
            <a:r>
              <a:rPr lang="ja-JP" altLang="en-US" sz="1400" dirty="0"/>
              <a:t>月　小学校プログラミング教育の手引（第２版）</a:t>
            </a:r>
            <a:r>
              <a:rPr lang="en-US" altLang="ja-JP" sz="1400" dirty="0"/>
              <a:t>:</a:t>
            </a:r>
            <a:r>
              <a:rPr lang="ja-JP" altLang="en-US" sz="1400" dirty="0"/>
              <a:t>文部科学省</a:t>
            </a:r>
          </a:p>
        </p:txBody>
      </p:sp>
      <p:sp>
        <p:nvSpPr>
          <p:cNvPr id="22" name="1 つの角を切り取った四角形 21"/>
          <p:cNvSpPr/>
          <p:nvPr/>
        </p:nvSpPr>
        <p:spPr>
          <a:xfrm>
            <a:off x="112821" y="778090"/>
            <a:ext cx="8136904" cy="468000"/>
          </a:xfrm>
          <a:prstGeom prst="snip1Rect">
            <a:avLst>
              <a:gd name="adj" fmla="val 50000"/>
            </a:avLst>
          </a:prstGeom>
          <a:solidFill>
            <a:schemeClr val="bg1">
              <a:lumMod val="95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教育課程内のプログラミング教育</a:t>
            </a:r>
          </a:p>
        </p:txBody>
      </p:sp>
      <p:sp>
        <p:nvSpPr>
          <p:cNvPr id="23" name="1 つの角を切り取った四角形 22"/>
          <p:cNvSpPr/>
          <p:nvPr/>
        </p:nvSpPr>
        <p:spPr>
          <a:xfrm>
            <a:off x="128340" y="4329152"/>
            <a:ext cx="8136904" cy="468000"/>
          </a:xfrm>
          <a:prstGeom prst="snip1Rect">
            <a:avLst>
              <a:gd name="adj" fmla="val 50000"/>
            </a:avLst>
          </a:prstGeom>
          <a:solidFill>
            <a:schemeClr val="bg1">
              <a:lumMod val="95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教育課程外のプログラミング教育</a:t>
            </a:r>
          </a:p>
        </p:txBody>
      </p:sp>
      <p:sp>
        <p:nvSpPr>
          <p:cNvPr id="24" name="角丸四角形 23"/>
          <p:cNvSpPr/>
          <p:nvPr/>
        </p:nvSpPr>
        <p:spPr>
          <a:xfrm>
            <a:off x="395536" y="1340768"/>
            <a:ext cx="7848000" cy="612000"/>
          </a:xfrm>
          <a:prstGeom prst="roundRect">
            <a:avLst/>
          </a:prstGeom>
          <a:solidFill>
            <a:srgbClr val="88F0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Ａ　学習指導要領に例示されている単元</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等で実施するもの</a:t>
            </a:r>
            <a:endPar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24"/>
          <p:cNvSpPr/>
          <p:nvPr/>
        </p:nvSpPr>
        <p:spPr>
          <a:xfrm>
            <a:off x="395536" y="3379670"/>
            <a:ext cx="7848000" cy="612000"/>
          </a:xfrm>
          <a:prstGeom prst="round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Ｄ　クラブ活動</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など、特定の児童を対象と</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して、教育課程内</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で実施するもの</a:t>
            </a:r>
            <a:endPar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角丸四角形 25"/>
          <p:cNvSpPr/>
          <p:nvPr/>
        </p:nvSpPr>
        <p:spPr>
          <a:xfrm>
            <a:off x="395536" y="2700036"/>
            <a:ext cx="7848000" cy="612000"/>
          </a:xfrm>
          <a:prstGeom prst="roundRect">
            <a:avLst/>
          </a:prstGeom>
          <a:solidFill>
            <a:srgbClr val="E2E9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Ｃ　</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教育課程内で各教科</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等とは別に</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実施するもの</a:t>
            </a:r>
            <a:endPar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角丸四角形 26"/>
          <p:cNvSpPr/>
          <p:nvPr/>
        </p:nvSpPr>
        <p:spPr>
          <a:xfrm>
            <a:off x="401725" y="5581557"/>
            <a:ext cx="7848000" cy="612000"/>
          </a:xfrm>
          <a:prstGeom prst="roundRect">
            <a:avLst/>
          </a:prstGeom>
          <a:solidFill>
            <a:srgbClr val="F5CF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Ｆ　学校外でのプログラミングの学習機会</a:t>
            </a:r>
          </a:p>
        </p:txBody>
      </p:sp>
      <p:sp>
        <p:nvSpPr>
          <p:cNvPr id="28" name="角丸四角形 27"/>
          <p:cNvSpPr/>
          <p:nvPr/>
        </p:nvSpPr>
        <p:spPr>
          <a:xfrm>
            <a:off x="401725" y="4869160"/>
            <a:ext cx="7848000" cy="612000"/>
          </a:xfrm>
          <a:prstGeom prst="roundRect">
            <a:avLst/>
          </a:prstGeom>
          <a:solidFill>
            <a:srgbClr val="FEF1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Ｅ　学校を</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会場とするが、教育</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課程外のもの</a:t>
            </a:r>
          </a:p>
        </p:txBody>
      </p:sp>
      <p:sp>
        <p:nvSpPr>
          <p:cNvPr id="29" name="角丸四角形 28"/>
          <p:cNvSpPr/>
          <p:nvPr/>
        </p:nvSpPr>
        <p:spPr>
          <a:xfrm>
            <a:off x="395536" y="2020402"/>
            <a:ext cx="7848000" cy="612000"/>
          </a:xfrm>
          <a:prstGeom prst="roundRect">
            <a:avLst/>
          </a:prstGeom>
          <a:solidFill>
            <a:srgbClr val="CC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Ｂ　</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学習指導要領に例示されてはいないが、学習指導要領に示される各教科</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内容</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を指導する中で</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実施するもの</a:t>
            </a:r>
            <a:endPar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384682" y="1340768"/>
            <a:ext cx="7869708" cy="612000"/>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384682" y="2047412"/>
            <a:ext cx="7869708" cy="612000"/>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58501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0" y="0"/>
            <a:ext cx="9144000" cy="646331"/>
          </a:xfrm>
          <a:prstGeom prst="rect">
            <a:avLst/>
          </a:prstGeom>
          <a:solidFill>
            <a:schemeClr val="tx2"/>
          </a:solidFill>
        </p:spPr>
        <p:txBody>
          <a:bodyPr wrap="square" rtlCol="0">
            <a:spAutoFit/>
          </a:bodyPr>
          <a:lstStyle/>
          <a:p>
            <a:r>
              <a:rPr kumimoji="1" lang="ja-JP" altLang="en-US" sz="3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小学校プログラミング教育　</a:t>
            </a:r>
            <a:r>
              <a:rPr kumimoji="1" lang="ja-JP" altLang="en-US" sz="3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学習活動の分類</a:t>
            </a:r>
            <a:endParaRPr kumimoji="1" lang="ja-JP" altLang="en-US" sz="3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コンテンツ プレースホルダー 2"/>
          <p:cNvSpPr txBox="1">
            <a:spLocks/>
          </p:cNvSpPr>
          <p:nvPr/>
        </p:nvSpPr>
        <p:spPr>
          <a:xfrm>
            <a:off x="3241948" y="6597352"/>
            <a:ext cx="5904074" cy="26728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r">
              <a:buFont typeface="Arial" panose="020B0604020202020204" pitchFamily="34" charset="0"/>
              <a:buNone/>
            </a:pPr>
            <a:r>
              <a:rPr lang="ja-JP" altLang="en-US" sz="1400" dirty="0"/>
              <a:t>平成</a:t>
            </a:r>
            <a:r>
              <a:rPr lang="en-US" altLang="ja-JP" sz="1400" dirty="0"/>
              <a:t>30</a:t>
            </a:r>
            <a:r>
              <a:rPr lang="ja-JP" altLang="en-US" sz="1400" dirty="0"/>
              <a:t>年</a:t>
            </a:r>
            <a:r>
              <a:rPr lang="en-US" altLang="ja-JP" sz="1400" dirty="0"/>
              <a:t>11</a:t>
            </a:r>
            <a:r>
              <a:rPr lang="ja-JP" altLang="en-US" sz="1400" dirty="0"/>
              <a:t>月　小学校プログラミング教育の手引（第２版）</a:t>
            </a:r>
            <a:r>
              <a:rPr lang="en-US" altLang="ja-JP" sz="1400" dirty="0"/>
              <a:t>:</a:t>
            </a:r>
            <a:r>
              <a:rPr lang="ja-JP" altLang="en-US" sz="1400" dirty="0"/>
              <a:t>文部科学省</a:t>
            </a:r>
          </a:p>
        </p:txBody>
      </p:sp>
      <p:sp>
        <p:nvSpPr>
          <p:cNvPr id="11" name="1 つの角を切り取った四角形 10"/>
          <p:cNvSpPr/>
          <p:nvPr/>
        </p:nvSpPr>
        <p:spPr>
          <a:xfrm>
            <a:off x="112821" y="778090"/>
            <a:ext cx="8136904" cy="468000"/>
          </a:xfrm>
          <a:prstGeom prst="snip1Rect">
            <a:avLst>
              <a:gd name="adj" fmla="val 50000"/>
            </a:avLst>
          </a:prstGeom>
          <a:solidFill>
            <a:schemeClr val="bg1">
              <a:lumMod val="95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教育課程内のプログラミング教育</a:t>
            </a:r>
          </a:p>
        </p:txBody>
      </p:sp>
      <p:sp>
        <p:nvSpPr>
          <p:cNvPr id="12" name="1 つの角を切り取った四角形 11"/>
          <p:cNvSpPr/>
          <p:nvPr/>
        </p:nvSpPr>
        <p:spPr>
          <a:xfrm>
            <a:off x="128340" y="4329152"/>
            <a:ext cx="8136904" cy="468000"/>
          </a:xfrm>
          <a:prstGeom prst="snip1Rect">
            <a:avLst>
              <a:gd name="adj" fmla="val 50000"/>
            </a:avLst>
          </a:prstGeom>
          <a:solidFill>
            <a:schemeClr val="bg1">
              <a:lumMod val="95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教育課程外のプログラミング教育</a:t>
            </a:r>
          </a:p>
        </p:txBody>
      </p:sp>
      <p:sp>
        <p:nvSpPr>
          <p:cNvPr id="14" name="角丸四角形 13"/>
          <p:cNvSpPr/>
          <p:nvPr/>
        </p:nvSpPr>
        <p:spPr>
          <a:xfrm>
            <a:off x="395536" y="1340768"/>
            <a:ext cx="7848000" cy="612000"/>
          </a:xfrm>
          <a:prstGeom prst="roundRect">
            <a:avLst/>
          </a:prstGeom>
          <a:solidFill>
            <a:srgbClr val="88F0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Ａ　学習指導要領に例示されている単元</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等で実施するもの</a:t>
            </a:r>
            <a:endPar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角丸四角形 16"/>
          <p:cNvSpPr/>
          <p:nvPr/>
        </p:nvSpPr>
        <p:spPr>
          <a:xfrm>
            <a:off x="395536" y="3379670"/>
            <a:ext cx="7848000" cy="612000"/>
          </a:xfrm>
          <a:prstGeom prst="round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Ｄ　クラブ活動</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など、特定の児童を対象と</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して、教育課程内</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で実施するもの</a:t>
            </a:r>
            <a:endPar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 17"/>
          <p:cNvSpPr/>
          <p:nvPr/>
        </p:nvSpPr>
        <p:spPr>
          <a:xfrm>
            <a:off x="395536" y="2700036"/>
            <a:ext cx="7848000" cy="612000"/>
          </a:xfrm>
          <a:prstGeom prst="roundRect">
            <a:avLst/>
          </a:prstGeom>
          <a:solidFill>
            <a:srgbClr val="E2E9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Ｃ　</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教育課程内で各教科</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等とは別に</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実施するもの</a:t>
            </a:r>
            <a:endPar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角丸四角形 18"/>
          <p:cNvSpPr/>
          <p:nvPr/>
        </p:nvSpPr>
        <p:spPr>
          <a:xfrm>
            <a:off x="401725" y="5581557"/>
            <a:ext cx="7848000" cy="612000"/>
          </a:xfrm>
          <a:prstGeom prst="roundRect">
            <a:avLst/>
          </a:prstGeom>
          <a:solidFill>
            <a:srgbClr val="F5CF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Ｆ　学校外でのプログラミングの学習機会</a:t>
            </a:r>
          </a:p>
        </p:txBody>
      </p:sp>
      <p:sp>
        <p:nvSpPr>
          <p:cNvPr id="20" name="角丸四角形 19"/>
          <p:cNvSpPr/>
          <p:nvPr/>
        </p:nvSpPr>
        <p:spPr>
          <a:xfrm>
            <a:off x="401725" y="4869160"/>
            <a:ext cx="7848000" cy="612000"/>
          </a:xfrm>
          <a:prstGeom prst="roundRect">
            <a:avLst/>
          </a:prstGeom>
          <a:solidFill>
            <a:srgbClr val="FEF1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Ｅ　学校を</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会場とするが、教育</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課程外のもの</a:t>
            </a:r>
          </a:p>
        </p:txBody>
      </p:sp>
      <p:sp>
        <p:nvSpPr>
          <p:cNvPr id="22" name="角丸四角形 21"/>
          <p:cNvSpPr/>
          <p:nvPr/>
        </p:nvSpPr>
        <p:spPr>
          <a:xfrm>
            <a:off x="395536" y="2020402"/>
            <a:ext cx="7848000" cy="612000"/>
          </a:xfrm>
          <a:prstGeom prst="roundRect">
            <a:avLst/>
          </a:prstGeom>
          <a:solidFill>
            <a:srgbClr val="CC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Ｂ　</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学習指導要領に例示されてはいないが、学習指導要領に示される各教科</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内容</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を指導する中で</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実施するもの</a:t>
            </a:r>
            <a:endPar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384682" y="2708920"/>
            <a:ext cx="7869708" cy="612000"/>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57104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0" y="0"/>
            <a:ext cx="9144000" cy="646331"/>
          </a:xfrm>
          <a:prstGeom prst="rect">
            <a:avLst/>
          </a:prstGeom>
          <a:solidFill>
            <a:schemeClr val="tx2"/>
          </a:solidFill>
        </p:spPr>
        <p:txBody>
          <a:bodyPr wrap="square" rtlCol="0">
            <a:spAutoFit/>
          </a:bodyPr>
          <a:lstStyle/>
          <a:p>
            <a:r>
              <a:rPr kumimoji="1" lang="ja-JP" altLang="en-US" sz="3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小学校プログラミング教育　</a:t>
            </a:r>
            <a:r>
              <a:rPr kumimoji="1" lang="ja-JP" altLang="en-US" sz="3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学習活動の分類</a:t>
            </a:r>
            <a:endParaRPr kumimoji="1" lang="ja-JP" altLang="en-US" sz="3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コンテンツ プレースホルダー 2"/>
          <p:cNvSpPr txBox="1">
            <a:spLocks/>
          </p:cNvSpPr>
          <p:nvPr/>
        </p:nvSpPr>
        <p:spPr>
          <a:xfrm>
            <a:off x="3241948" y="6597352"/>
            <a:ext cx="5904074" cy="26728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r">
              <a:buFont typeface="Arial" panose="020B0604020202020204" pitchFamily="34" charset="0"/>
              <a:buNone/>
            </a:pPr>
            <a:r>
              <a:rPr lang="ja-JP" altLang="en-US" sz="1400" dirty="0"/>
              <a:t>平成</a:t>
            </a:r>
            <a:r>
              <a:rPr lang="en-US" altLang="ja-JP" sz="1400" dirty="0"/>
              <a:t>30</a:t>
            </a:r>
            <a:r>
              <a:rPr lang="ja-JP" altLang="en-US" sz="1400" dirty="0"/>
              <a:t>年</a:t>
            </a:r>
            <a:r>
              <a:rPr lang="en-US" altLang="ja-JP" sz="1400" dirty="0"/>
              <a:t>11</a:t>
            </a:r>
            <a:r>
              <a:rPr lang="ja-JP" altLang="en-US" sz="1400" dirty="0"/>
              <a:t>月　小学校プログラミング教育の手引（第２版）</a:t>
            </a:r>
            <a:r>
              <a:rPr lang="en-US" altLang="ja-JP" sz="1400" dirty="0"/>
              <a:t>:</a:t>
            </a:r>
            <a:r>
              <a:rPr lang="ja-JP" altLang="en-US" sz="1400" dirty="0"/>
              <a:t>文部科学省</a:t>
            </a:r>
          </a:p>
        </p:txBody>
      </p:sp>
      <p:sp>
        <p:nvSpPr>
          <p:cNvPr id="11" name="1 つの角を切り取った四角形 10"/>
          <p:cNvSpPr/>
          <p:nvPr/>
        </p:nvSpPr>
        <p:spPr>
          <a:xfrm>
            <a:off x="112821" y="778090"/>
            <a:ext cx="8136904" cy="468000"/>
          </a:xfrm>
          <a:prstGeom prst="snip1Rect">
            <a:avLst>
              <a:gd name="adj" fmla="val 50000"/>
            </a:avLst>
          </a:prstGeom>
          <a:solidFill>
            <a:schemeClr val="bg1">
              <a:lumMod val="95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教育課程内のプログラミング教育</a:t>
            </a:r>
          </a:p>
        </p:txBody>
      </p:sp>
      <p:sp>
        <p:nvSpPr>
          <p:cNvPr id="12" name="1 つの角を切り取った四角形 11"/>
          <p:cNvSpPr/>
          <p:nvPr/>
        </p:nvSpPr>
        <p:spPr>
          <a:xfrm>
            <a:off x="128340" y="4329152"/>
            <a:ext cx="8136904" cy="468000"/>
          </a:xfrm>
          <a:prstGeom prst="snip1Rect">
            <a:avLst>
              <a:gd name="adj" fmla="val 50000"/>
            </a:avLst>
          </a:prstGeom>
          <a:solidFill>
            <a:schemeClr val="bg1">
              <a:lumMod val="95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教育課程外のプログラミング教育</a:t>
            </a:r>
          </a:p>
        </p:txBody>
      </p:sp>
      <p:sp>
        <p:nvSpPr>
          <p:cNvPr id="14" name="角丸四角形 13"/>
          <p:cNvSpPr/>
          <p:nvPr/>
        </p:nvSpPr>
        <p:spPr>
          <a:xfrm>
            <a:off x="395536" y="1340768"/>
            <a:ext cx="7848000" cy="612000"/>
          </a:xfrm>
          <a:prstGeom prst="roundRect">
            <a:avLst/>
          </a:prstGeom>
          <a:solidFill>
            <a:srgbClr val="88F0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Ａ　学習指導要領に例示されている単元</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等で実施するもの</a:t>
            </a:r>
            <a:endPar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角丸四角形 16"/>
          <p:cNvSpPr/>
          <p:nvPr/>
        </p:nvSpPr>
        <p:spPr>
          <a:xfrm>
            <a:off x="395536" y="3379670"/>
            <a:ext cx="7848000" cy="612000"/>
          </a:xfrm>
          <a:prstGeom prst="round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Ｄ　クラブ活動</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など、特定の児童を対象と</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して、教育課程内</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で実施するもの</a:t>
            </a:r>
            <a:endPar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 17"/>
          <p:cNvSpPr/>
          <p:nvPr/>
        </p:nvSpPr>
        <p:spPr>
          <a:xfrm>
            <a:off x="395536" y="2700036"/>
            <a:ext cx="7848000" cy="612000"/>
          </a:xfrm>
          <a:prstGeom prst="roundRect">
            <a:avLst/>
          </a:prstGeom>
          <a:solidFill>
            <a:srgbClr val="E2E9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Ｃ　</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教育課程内で各教科</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等とは別に</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実施するもの</a:t>
            </a:r>
            <a:endPar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角丸四角形 18"/>
          <p:cNvSpPr/>
          <p:nvPr/>
        </p:nvSpPr>
        <p:spPr>
          <a:xfrm>
            <a:off x="401725" y="5581557"/>
            <a:ext cx="7848000" cy="612000"/>
          </a:xfrm>
          <a:prstGeom prst="roundRect">
            <a:avLst/>
          </a:prstGeom>
          <a:solidFill>
            <a:srgbClr val="F5CF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Ｆ　学校外でのプログラミングの学習機会</a:t>
            </a:r>
          </a:p>
        </p:txBody>
      </p:sp>
      <p:sp>
        <p:nvSpPr>
          <p:cNvPr id="20" name="角丸四角形 19"/>
          <p:cNvSpPr/>
          <p:nvPr/>
        </p:nvSpPr>
        <p:spPr>
          <a:xfrm>
            <a:off x="401725" y="4869160"/>
            <a:ext cx="7848000" cy="612000"/>
          </a:xfrm>
          <a:prstGeom prst="roundRect">
            <a:avLst/>
          </a:prstGeom>
          <a:solidFill>
            <a:srgbClr val="FEF1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Ｅ　学校を</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会場とするが、教育</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課程外のもの</a:t>
            </a:r>
          </a:p>
        </p:txBody>
      </p:sp>
      <p:sp>
        <p:nvSpPr>
          <p:cNvPr id="22" name="角丸四角形 21"/>
          <p:cNvSpPr/>
          <p:nvPr/>
        </p:nvSpPr>
        <p:spPr>
          <a:xfrm>
            <a:off x="395536" y="2020402"/>
            <a:ext cx="7848000" cy="612000"/>
          </a:xfrm>
          <a:prstGeom prst="roundRect">
            <a:avLst/>
          </a:prstGeom>
          <a:solidFill>
            <a:srgbClr val="CC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Ｂ　</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学習指導要領に例示されてはいないが、学習指導要領に示される各教科</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内容</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を指導する中で</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実施するもの</a:t>
            </a:r>
            <a:endPar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384682" y="3393064"/>
            <a:ext cx="7869708" cy="612000"/>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00785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0" y="0"/>
            <a:ext cx="9144000" cy="646331"/>
          </a:xfrm>
          <a:prstGeom prst="rect">
            <a:avLst/>
          </a:prstGeom>
          <a:solidFill>
            <a:schemeClr val="tx2"/>
          </a:solidFill>
        </p:spPr>
        <p:txBody>
          <a:bodyPr wrap="square" rtlCol="0">
            <a:spAutoFit/>
          </a:bodyPr>
          <a:lstStyle/>
          <a:p>
            <a:r>
              <a:rPr kumimoji="1" lang="ja-JP" altLang="en-US" sz="3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小学校プログラミング教育　</a:t>
            </a:r>
            <a:r>
              <a:rPr kumimoji="1" lang="ja-JP" altLang="en-US" sz="3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学習活動の分類</a:t>
            </a:r>
            <a:endParaRPr kumimoji="1" lang="ja-JP" altLang="en-US" sz="3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コンテンツ プレースホルダー 2"/>
          <p:cNvSpPr txBox="1">
            <a:spLocks/>
          </p:cNvSpPr>
          <p:nvPr/>
        </p:nvSpPr>
        <p:spPr>
          <a:xfrm>
            <a:off x="3241948" y="6597352"/>
            <a:ext cx="5904074" cy="26728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r">
              <a:buFont typeface="Arial" panose="020B0604020202020204" pitchFamily="34" charset="0"/>
              <a:buNone/>
            </a:pPr>
            <a:r>
              <a:rPr lang="ja-JP" altLang="en-US" sz="1400" dirty="0"/>
              <a:t>平成</a:t>
            </a:r>
            <a:r>
              <a:rPr lang="en-US" altLang="ja-JP" sz="1400" dirty="0"/>
              <a:t>30</a:t>
            </a:r>
            <a:r>
              <a:rPr lang="ja-JP" altLang="en-US" sz="1400" dirty="0"/>
              <a:t>年</a:t>
            </a:r>
            <a:r>
              <a:rPr lang="en-US" altLang="ja-JP" sz="1400" dirty="0"/>
              <a:t>11</a:t>
            </a:r>
            <a:r>
              <a:rPr lang="ja-JP" altLang="en-US" sz="1400" dirty="0"/>
              <a:t>月　小学校プログラミング教育の手引（第２版）</a:t>
            </a:r>
            <a:r>
              <a:rPr lang="en-US" altLang="ja-JP" sz="1400" dirty="0"/>
              <a:t>:</a:t>
            </a:r>
            <a:r>
              <a:rPr lang="ja-JP" altLang="en-US" sz="1400" dirty="0"/>
              <a:t>文部科学省</a:t>
            </a:r>
          </a:p>
        </p:txBody>
      </p:sp>
      <p:sp>
        <p:nvSpPr>
          <p:cNvPr id="11" name="1 つの角を切り取った四角形 10"/>
          <p:cNvSpPr/>
          <p:nvPr/>
        </p:nvSpPr>
        <p:spPr>
          <a:xfrm>
            <a:off x="112821" y="778090"/>
            <a:ext cx="8136904" cy="468000"/>
          </a:xfrm>
          <a:prstGeom prst="snip1Rect">
            <a:avLst>
              <a:gd name="adj" fmla="val 50000"/>
            </a:avLst>
          </a:prstGeom>
          <a:solidFill>
            <a:schemeClr val="bg1">
              <a:lumMod val="95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教育課程内のプログラミング教育</a:t>
            </a:r>
          </a:p>
        </p:txBody>
      </p:sp>
      <p:sp>
        <p:nvSpPr>
          <p:cNvPr id="12" name="1 つの角を切り取った四角形 11"/>
          <p:cNvSpPr/>
          <p:nvPr/>
        </p:nvSpPr>
        <p:spPr>
          <a:xfrm>
            <a:off x="128340" y="4329152"/>
            <a:ext cx="8136904" cy="468000"/>
          </a:xfrm>
          <a:prstGeom prst="snip1Rect">
            <a:avLst>
              <a:gd name="adj" fmla="val 50000"/>
            </a:avLst>
          </a:prstGeom>
          <a:solidFill>
            <a:schemeClr val="bg1">
              <a:lumMod val="95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教育課程外のプログラミング教育</a:t>
            </a:r>
          </a:p>
        </p:txBody>
      </p:sp>
      <p:sp>
        <p:nvSpPr>
          <p:cNvPr id="14" name="角丸四角形 13"/>
          <p:cNvSpPr/>
          <p:nvPr/>
        </p:nvSpPr>
        <p:spPr>
          <a:xfrm>
            <a:off x="395536" y="1340768"/>
            <a:ext cx="7848000" cy="612000"/>
          </a:xfrm>
          <a:prstGeom prst="roundRect">
            <a:avLst/>
          </a:prstGeom>
          <a:solidFill>
            <a:srgbClr val="88F0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Ａ　学習指導要領に例示されている単元</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等で実施するもの</a:t>
            </a:r>
            <a:endPar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角丸四角形 16"/>
          <p:cNvSpPr/>
          <p:nvPr/>
        </p:nvSpPr>
        <p:spPr>
          <a:xfrm>
            <a:off x="395536" y="3379670"/>
            <a:ext cx="7848000" cy="612000"/>
          </a:xfrm>
          <a:prstGeom prst="round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Ｄ　クラブ活動</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など、特定の児童を対象と</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して、教育課程内</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で実施するもの</a:t>
            </a:r>
            <a:endPar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 17"/>
          <p:cNvSpPr/>
          <p:nvPr/>
        </p:nvSpPr>
        <p:spPr>
          <a:xfrm>
            <a:off x="395536" y="2700036"/>
            <a:ext cx="7848000" cy="612000"/>
          </a:xfrm>
          <a:prstGeom prst="roundRect">
            <a:avLst/>
          </a:prstGeom>
          <a:solidFill>
            <a:srgbClr val="E2E9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Ｃ　</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教育課程内で各教科</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等とは別に</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実施するもの</a:t>
            </a:r>
            <a:endPar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角丸四角形 18"/>
          <p:cNvSpPr/>
          <p:nvPr/>
        </p:nvSpPr>
        <p:spPr>
          <a:xfrm>
            <a:off x="401725" y="5601012"/>
            <a:ext cx="7848000" cy="612000"/>
          </a:xfrm>
          <a:prstGeom prst="roundRect">
            <a:avLst/>
          </a:prstGeom>
          <a:solidFill>
            <a:srgbClr val="F5CF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Ｆ　学校外でのプログラミングの学習機会</a:t>
            </a:r>
          </a:p>
        </p:txBody>
      </p:sp>
      <p:sp>
        <p:nvSpPr>
          <p:cNvPr id="20" name="角丸四角形 19"/>
          <p:cNvSpPr/>
          <p:nvPr/>
        </p:nvSpPr>
        <p:spPr>
          <a:xfrm>
            <a:off x="401725" y="4869160"/>
            <a:ext cx="7848000" cy="612000"/>
          </a:xfrm>
          <a:prstGeom prst="roundRect">
            <a:avLst/>
          </a:prstGeom>
          <a:solidFill>
            <a:srgbClr val="FEF1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Ｅ　学校を</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会場とするが、教育</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課程外のもの</a:t>
            </a:r>
          </a:p>
        </p:txBody>
      </p:sp>
      <p:sp>
        <p:nvSpPr>
          <p:cNvPr id="22" name="角丸四角形 21"/>
          <p:cNvSpPr/>
          <p:nvPr/>
        </p:nvSpPr>
        <p:spPr>
          <a:xfrm>
            <a:off x="395536" y="2020402"/>
            <a:ext cx="7848000" cy="612000"/>
          </a:xfrm>
          <a:prstGeom prst="roundRect">
            <a:avLst/>
          </a:prstGeom>
          <a:solidFill>
            <a:srgbClr val="CC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Ｂ　</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学習指導要領に例示されてはいないが、学習指導要領に示される各教科</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内容</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を指導する中で</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実施するもの</a:t>
            </a:r>
            <a:endPar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384682" y="4905232"/>
            <a:ext cx="7869708" cy="612000"/>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380017" y="5625312"/>
            <a:ext cx="7869708" cy="612000"/>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37942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0" y="0"/>
            <a:ext cx="9144000" cy="646331"/>
          </a:xfrm>
          <a:prstGeom prst="rect">
            <a:avLst/>
          </a:prstGeom>
          <a:solidFill>
            <a:schemeClr val="tx2"/>
          </a:solidFill>
        </p:spPr>
        <p:txBody>
          <a:bodyPr wrap="square" rtlCol="0">
            <a:spAutoFit/>
          </a:bodyPr>
          <a:lstStyle/>
          <a:p>
            <a:r>
              <a:rPr kumimoji="1" lang="ja-JP" altLang="en-US" sz="3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小学校プログラミング教育　</a:t>
            </a:r>
            <a:r>
              <a:rPr kumimoji="1" lang="ja-JP" altLang="en-US" sz="3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学習活動の分類</a:t>
            </a:r>
            <a:endParaRPr kumimoji="1" lang="ja-JP" altLang="en-US" sz="3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コンテンツ プレースホルダー 2"/>
          <p:cNvSpPr txBox="1">
            <a:spLocks/>
          </p:cNvSpPr>
          <p:nvPr/>
        </p:nvSpPr>
        <p:spPr>
          <a:xfrm>
            <a:off x="183869" y="6128466"/>
            <a:ext cx="8743998" cy="540894"/>
          </a:xfrm>
          <a:prstGeom prst="rect">
            <a:avLst/>
          </a:prstGeom>
          <a:ln>
            <a:solidFill>
              <a:schemeClr val="accent2"/>
            </a:solidFill>
          </a:ln>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400" b="1" dirty="0">
                <a:solidFill>
                  <a:srgbClr val="FF0000"/>
                </a:solidFill>
              </a:rPr>
              <a:t>「</a:t>
            </a:r>
            <a:r>
              <a:rPr lang="ja-JP" altLang="en-US" sz="2400" b="1" dirty="0" smtClean="0">
                <a:solidFill>
                  <a:srgbClr val="FF0000"/>
                </a:solidFill>
              </a:rPr>
              <a:t>小学校</a:t>
            </a:r>
            <a:r>
              <a:rPr lang="ja-JP" altLang="en-US" sz="2400" b="1" dirty="0">
                <a:solidFill>
                  <a:srgbClr val="FF0000"/>
                </a:solidFill>
              </a:rPr>
              <a:t>プログラミング教育の</a:t>
            </a:r>
            <a:r>
              <a:rPr lang="ja-JP" altLang="en-US" sz="2400" b="1" dirty="0" smtClean="0">
                <a:solidFill>
                  <a:srgbClr val="FF0000"/>
                </a:solidFill>
              </a:rPr>
              <a:t>手引</a:t>
            </a:r>
            <a:r>
              <a:rPr lang="en-US" altLang="ja-JP" sz="1800" b="1" dirty="0" smtClean="0">
                <a:solidFill>
                  <a:srgbClr val="FF0000"/>
                </a:solidFill>
              </a:rPr>
              <a:t>(</a:t>
            </a:r>
            <a:r>
              <a:rPr lang="ja-JP" altLang="en-US" sz="1800" b="1" dirty="0" smtClean="0">
                <a:solidFill>
                  <a:srgbClr val="FF0000"/>
                </a:solidFill>
              </a:rPr>
              <a:t>第２版</a:t>
            </a:r>
            <a:r>
              <a:rPr lang="en-US" altLang="ja-JP" sz="1800" b="1" dirty="0" smtClean="0">
                <a:solidFill>
                  <a:srgbClr val="FF0000"/>
                </a:solidFill>
              </a:rPr>
              <a:t>)</a:t>
            </a:r>
            <a:r>
              <a:rPr lang="ja-JP" altLang="en-US" sz="2400" b="1" dirty="0" smtClean="0">
                <a:solidFill>
                  <a:srgbClr val="FF0000"/>
                </a:solidFill>
              </a:rPr>
              <a:t>」</a:t>
            </a:r>
            <a:r>
              <a:rPr lang="ja-JP" altLang="en-US" sz="2400" b="1" dirty="0" smtClean="0"/>
              <a:t>　</a:t>
            </a:r>
            <a:r>
              <a:rPr lang="ja-JP" altLang="en-US" sz="1800" dirty="0" smtClean="0"/>
              <a:t>平成</a:t>
            </a:r>
            <a:r>
              <a:rPr lang="en-US" altLang="ja-JP" sz="1800" dirty="0" smtClean="0"/>
              <a:t>30</a:t>
            </a:r>
            <a:r>
              <a:rPr lang="ja-JP" altLang="en-US" sz="1800" dirty="0" smtClean="0"/>
              <a:t>年</a:t>
            </a:r>
            <a:r>
              <a:rPr lang="en-US" altLang="ja-JP" sz="1800" dirty="0" smtClean="0"/>
              <a:t>11</a:t>
            </a:r>
            <a:r>
              <a:rPr lang="ja-JP" altLang="en-US" sz="1800" dirty="0" smtClean="0"/>
              <a:t>月：</a:t>
            </a:r>
            <a:r>
              <a:rPr lang="ja-JP" altLang="en-US" sz="1800" dirty="0" smtClean="0"/>
              <a:t>文部</a:t>
            </a:r>
            <a:r>
              <a:rPr lang="ja-JP" altLang="en-US" sz="1800" dirty="0"/>
              <a:t>科学省</a:t>
            </a:r>
          </a:p>
        </p:txBody>
      </p:sp>
      <p:sp>
        <p:nvSpPr>
          <p:cNvPr id="13" name="1 つの角を切り取った四角形 12"/>
          <p:cNvSpPr/>
          <p:nvPr/>
        </p:nvSpPr>
        <p:spPr>
          <a:xfrm>
            <a:off x="112821" y="778090"/>
            <a:ext cx="8136904" cy="468000"/>
          </a:xfrm>
          <a:prstGeom prst="snip1Rect">
            <a:avLst>
              <a:gd name="adj" fmla="val 50000"/>
            </a:avLst>
          </a:prstGeom>
          <a:solidFill>
            <a:schemeClr val="bg1">
              <a:lumMod val="95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教育課程内のプログラミング教育</a:t>
            </a:r>
          </a:p>
        </p:txBody>
      </p:sp>
      <p:sp>
        <p:nvSpPr>
          <p:cNvPr id="14" name="1 つの角を切り取った四角形 13"/>
          <p:cNvSpPr/>
          <p:nvPr/>
        </p:nvSpPr>
        <p:spPr>
          <a:xfrm>
            <a:off x="128340" y="4077072"/>
            <a:ext cx="8136904" cy="468000"/>
          </a:xfrm>
          <a:prstGeom prst="snip1Rect">
            <a:avLst>
              <a:gd name="adj" fmla="val 50000"/>
            </a:avLst>
          </a:prstGeom>
          <a:solidFill>
            <a:schemeClr val="bg1">
              <a:lumMod val="95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教育課程外のプログラミング教育</a:t>
            </a:r>
          </a:p>
        </p:txBody>
      </p:sp>
      <p:sp>
        <p:nvSpPr>
          <p:cNvPr id="15" name="角丸四角形 14"/>
          <p:cNvSpPr/>
          <p:nvPr/>
        </p:nvSpPr>
        <p:spPr>
          <a:xfrm>
            <a:off x="395536" y="1340768"/>
            <a:ext cx="7848000" cy="612000"/>
          </a:xfrm>
          <a:prstGeom prst="roundRect">
            <a:avLst/>
          </a:prstGeom>
          <a:solidFill>
            <a:srgbClr val="88F0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Ａ　学習指導要領に例示されている単元</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等で実施するもの</a:t>
            </a:r>
            <a:endPar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角丸四角形 16"/>
          <p:cNvSpPr/>
          <p:nvPr/>
        </p:nvSpPr>
        <p:spPr>
          <a:xfrm>
            <a:off x="395536" y="3379670"/>
            <a:ext cx="7848000" cy="612000"/>
          </a:xfrm>
          <a:prstGeom prst="round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Ｄ　クラブ活動</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など、特定の児童を対象と</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して、教育課程内</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で実施するもの</a:t>
            </a:r>
            <a:endPar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 17"/>
          <p:cNvSpPr/>
          <p:nvPr/>
        </p:nvSpPr>
        <p:spPr>
          <a:xfrm>
            <a:off x="395536" y="2700036"/>
            <a:ext cx="7848000" cy="612000"/>
          </a:xfrm>
          <a:prstGeom prst="roundRect">
            <a:avLst/>
          </a:prstGeom>
          <a:solidFill>
            <a:srgbClr val="E2E9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Ｃ　</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教育課程内で各教科</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等とは別に</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実施するもの</a:t>
            </a:r>
            <a:endPar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角丸四角形 18"/>
          <p:cNvSpPr/>
          <p:nvPr/>
        </p:nvSpPr>
        <p:spPr>
          <a:xfrm>
            <a:off x="401725" y="5329477"/>
            <a:ext cx="7848000" cy="612000"/>
          </a:xfrm>
          <a:prstGeom prst="roundRect">
            <a:avLst/>
          </a:prstGeom>
          <a:solidFill>
            <a:srgbClr val="F5CF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Ｆ　学校外でのプログラミングの学習機会</a:t>
            </a:r>
          </a:p>
        </p:txBody>
      </p:sp>
      <p:sp>
        <p:nvSpPr>
          <p:cNvPr id="20" name="角丸四角形 19"/>
          <p:cNvSpPr/>
          <p:nvPr/>
        </p:nvSpPr>
        <p:spPr>
          <a:xfrm>
            <a:off x="401725" y="4617080"/>
            <a:ext cx="7848000" cy="612000"/>
          </a:xfrm>
          <a:prstGeom prst="roundRect">
            <a:avLst/>
          </a:prstGeom>
          <a:solidFill>
            <a:srgbClr val="FEF1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Ｅ　学校を</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会場とするが、教育</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課程外のもの</a:t>
            </a:r>
          </a:p>
        </p:txBody>
      </p:sp>
      <p:sp>
        <p:nvSpPr>
          <p:cNvPr id="21" name="角丸四角形 20"/>
          <p:cNvSpPr/>
          <p:nvPr/>
        </p:nvSpPr>
        <p:spPr>
          <a:xfrm>
            <a:off x="395536" y="2020402"/>
            <a:ext cx="7848000" cy="612000"/>
          </a:xfrm>
          <a:prstGeom prst="roundRect">
            <a:avLst/>
          </a:prstGeom>
          <a:solidFill>
            <a:srgbClr val="CC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Ｂ　</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学習指導要領に例示されてはいないが、学習指導要領に示される各教科</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内容</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を指導する中で</a:t>
            </a:r>
            <a:r>
              <a:rPr lang="ja-JP" altLang="en-US"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実施するもの</a:t>
            </a:r>
            <a:endPar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3076632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1844</TotalTime>
  <Words>177</Words>
  <Application>Microsoft Office PowerPoint</Application>
  <PresentationFormat>画面に合わせる (4:3)</PresentationFormat>
  <Paragraphs>99</Paragraphs>
  <Slides>7</Slides>
  <Notes>7</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小学校プログラミング教育の学習活動の分類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兵庫県教育委員会</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小学校プログラミング教育講座Ａ</dc:title>
  <dc:creator>県立教育研修所</dc:creator>
  <cp:lastModifiedBy>兵庫県</cp:lastModifiedBy>
  <cp:revision>82</cp:revision>
  <dcterms:created xsi:type="dcterms:W3CDTF">2019-05-26T22:50:03Z</dcterms:created>
  <dcterms:modified xsi:type="dcterms:W3CDTF">2019-11-08T07:55:16Z</dcterms:modified>
</cp:coreProperties>
</file>