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66" r:id="rId3"/>
    <p:sldId id="368" r:id="rId4"/>
    <p:sldId id="373" r:id="rId5"/>
    <p:sldId id="374" r:id="rId6"/>
    <p:sldId id="375" r:id="rId7"/>
    <p:sldId id="378" r:id="rId8"/>
    <p:sldId id="379" r:id="rId9"/>
    <p:sldId id="380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377" autoAdjust="0"/>
  </p:normalViewPr>
  <p:slideViewPr>
    <p:cSldViewPr>
      <p:cViewPr varScale="1">
        <p:scale>
          <a:sx n="47" d="100"/>
          <a:sy n="47" d="100"/>
        </p:scale>
        <p:origin x="-19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2150A-B618-4763-A238-E9AB153CBB8B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284E3-DF58-464E-95B5-B1C5E83CA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162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ここでは、「小学校プログラミング教育のねらい」についてお話します。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B7B0-4CB8-4A36-BA13-B7F6A22D688E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776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小学校プログラミング教育のねらいは、大きく</a:t>
            </a:r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はご覧の３つです。 </a:t>
            </a:r>
            <a:endParaRPr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284E3-DF58-464E-95B5-B1C5E83CA85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5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まず、① </a:t>
            </a:r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「プログラミング的思考」を育成</a:t>
            </a:r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するについて説明します。</a:t>
            </a:r>
            <a:endParaRPr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 smtClean="0"/>
              <a:t>「プログラミング的思考」は、このように定義されています。</a:t>
            </a:r>
            <a:endParaRPr kumimoji="1" lang="en-US" altLang="ja-JP" sz="14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 smtClean="0"/>
              <a:t>自分が意図する一連の活動を実現するために、どのような動きの組合わせが必要であり、一つ一つの動きに対応した記号を、どのように組み合わせたらいいのか、記号の組み合わせをどのように改善していけば、より意図した活動に近づくのか、といったことを論理的に考えていく力。</a:t>
            </a:r>
            <a:endParaRPr kumimoji="1" lang="en-US" altLang="ja-JP" sz="1400" dirty="0" smtClean="0"/>
          </a:p>
          <a:p>
            <a:endParaRPr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284E3-DF58-464E-95B5-B1C5E83CA85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5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「スイカ割りをプログラミング」を例に考えてみましょう。</a:t>
            </a:r>
            <a:endParaRPr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endParaRPr kumimoji="1" lang="en-US" altLang="ja-JP" sz="1400" dirty="0" smtClean="0">
              <a:latin typeface="+mn-ea"/>
              <a:ea typeface="+mn-ea"/>
            </a:endParaRPr>
          </a:p>
          <a:p>
            <a:r>
              <a:rPr kumimoji="1" lang="ja-JP" altLang="en-US" sz="1400" dirty="0" smtClean="0">
                <a:latin typeface="+mn-ea"/>
                <a:ea typeface="+mn-ea"/>
              </a:rPr>
              <a:t>「スイカを無事割る」というのが、今回の問題の解決になります。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r>
              <a:rPr kumimoji="1" lang="ja-JP" altLang="en-US" sz="1400" dirty="0" smtClean="0">
                <a:latin typeface="+mn-ea"/>
                <a:ea typeface="+mn-ea"/>
              </a:rPr>
              <a:t>その解決に向かい、必要な動きは何か、その動きに対応した命令はどうするか、それをどのように組み合わせるかを試行錯誤します。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defTabSz="911748">
              <a:defRPr/>
            </a:pPr>
            <a:r>
              <a:rPr kumimoji="1" lang="ja-JP" altLang="en-US" sz="1400" dirty="0" smtClean="0">
                <a:latin typeface="+mn-ea"/>
                <a:ea typeface="+mn-ea"/>
              </a:rPr>
              <a:t>この時の思考の流れを、文科省ではプログラミング的思考と名付けています。</a:t>
            </a: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284E3-DF58-464E-95B5-B1C5E83CA85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5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748">
              <a:defRPr/>
            </a:pPr>
            <a:r>
              <a:rPr kumimoji="1" lang="ja-JP" altLang="en-US" sz="1400" dirty="0" smtClean="0"/>
              <a:t>また、問題を解決したとしても、よりよい命令にするにはどうすればよいかと、さらに試行錯誤しながら改善することも、「プログラミング的思考」の重要な要素になります。</a:t>
            </a:r>
            <a:endParaRPr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284E3-DF58-464E-95B5-B1C5E83CA85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5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748">
              <a:defRPr/>
            </a:pPr>
            <a:r>
              <a:rPr kumimoji="1" lang="ja-JP" altLang="en-US" sz="1400" dirty="0" smtClean="0"/>
              <a:t>「小学校プログラミング教育の手引」には、「プログラミング的思考」をこのように説明しています。</a:t>
            </a:r>
            <a:endParaRPr kumimoji="1" lang="en-US" altLang="ja-JP" sz="1400" dirty="0" smtClean="0"/>
          </a:p>
          <a:p>
            <a:pPr defTabSz="911748">
              <a:defRPr/>
            </a:pPr>
            <a:r>
              <a:rPr kumimoji="1" lang="ja-JP" altLang="en-US" sz="1400" dirty="0" smtClean="0"/>
              <a:t>児童は問題を解決するために、必要な動きを考え、その組み合わせを試行錯誤します。</a:t>
            </a:r>
            <a:endParaRPr kumimoji="1" lang="en-US" altLang="ja-JP" sz="1400" dirty="0" smtClean="0"/>
          </a:p>
          <a:p>
            <a:pPr defTabSz="911748">
              <a:defRPr/>
            </a:pPr>
            <a:r>
              <a:rPr kumimoji="1" lang="ja-JP" altLang="en-US" sz="1400" dirty="0" smtClean="0"/>
              <a:t>しかし、思い付きや当てずっぽうで命令の組合せを変えるのではなく、 うまくいかなかった場合には、どこが間違っていたのかを考え、修正や改善を行い、その結果を確かめることを、論理的に考えさせることが大切です。</a:t>
            </a:r>
            <a:endParaRPr kumimoji="1" lang="en-US" altLang="ja-JP" sz="1400" dirty="0" smtClean="0"/>
          </a:p>
          <a:p>
            <a:pPr defTabSz="911748">
              <a:defRPr/>
            </a:pPr>
            <a:r>
              <a:rPr kumimoji="1" lang="ja-JP" altLang="en-US" sz="1400" dirty="0" smtClean="0"/>
              <a:t>そうすることで、コンピュータを使った問題解決の力が高まりますし、コンピュータの仕組みや役割を理解することにもつながります。</a:t>
            </a:r>
            <a:endParaRPr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284E3-DF58-464E-95B5-B1C5E83CA85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5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②は、プログラムや情報技術の社会における役割について気付き、それらを上手に活用してよりよい社会を 築いていこうとする態度を育むことです。 </a:t>
            </a:r>
            <a:endParaRPr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284E3-DF58-464E-95B5-B1C5E83CA85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5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③は、各教科等の中で実施する場合については、「教科等での学びをより確実なものにする」ことです。</a:t>
            </a:r>
            <a:endParaRPr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 smtClean="0"/>
              <a:t>　たとえば、算数の授業の中で、プログラミングの学習活動を取り入れる場合は、それにより、算数の学びをより確実なものとしている必要がある　ということです。</a:t>
            </a:r>
          </a:p>
          <a:p>
            <a:endParaRPr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284E3-DF58-464E-95B5-B1C5E83CA85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5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ja-JP" altLang="en-US" sz="1400" dirty="0" smtClean="0"/>
              <a:t>なお、プログラミングに取り組むことを通じて、児童がおのずとプログラミング言語を覚えたり、プログラミングの技能を習得するといったことは考えられますが、それ自体をねらいとしているのではありません。</a:t>
            </a: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A284E3-DF58-464E-95B5-B1C5E83CA85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75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78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61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51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00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20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70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43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13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00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27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1C5D1-ADA8-4863-A572-A54BBA06C833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48F0E-B31F-494C-8C05-E02D1078B9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512168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小学校プログラミング教育のねらい</a:t>
            </a: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0" y="6381328"/>
            <a:ext cx="9144000" cy="476672"/>
          </a:xfrm>
          <a:solidFill>
            <a:schemeClr val="bg1">
              <a:lumMod val="50000"/>
            </a:schemeClr>
          </a:solidFill>
        </p:spPr>
        <p:txBody>
          <a:bodyPr anchor="ctr">
            <a:normAutofit/>
          </a:bodyPr>
          <a:lstStyle/>
          <a:p>
            <a:pPr algn="r"/>
            <a:r>
              <a:rPr lang="ja-JP" altLang="en-US" sz="1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兵庫県教育委員会（兵庫県版プログラミング教育スタートパック構築事業）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0"/>
            <a:ext cx="1296144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－２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592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-27384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プログラミング教育のねらい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671" y="1086654"/>
            <a:ext cx="847880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「プログラミング的思考」を育む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3671" y="1806763"/>
            <a:ext cx="8478808" cy="31085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２．・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プログラムの働きやよさ</a:t>
            </a: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情報社会がコンピュータをはじめとする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情報技術によって支えられていることなどに気付く</a:t>
            </a:r>
            <a:endParaRPr kumimoji="1" lang="en-US" altLang="ja-JP" sz="28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・身近な問題の解決に主体的に取り組む態度や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コンピュータ等を上手に活用して</a:t>
            </a:r>
            <a:endParaRPr kumimoji="1" lang="en-US" altLang="ja-JP" sz="28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よりよい社会を築いていこうとする態度などを育む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3671" y="5157192"/>
            <a:ext cx="846087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３．・各教科等の内容を指導する中で実施する場合には、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教科等での学びをより確実なものとする</a:t>
            </a:r>
          </a:p>
        </p:txBody>
      </p:sp>
    </p:spTree>
    <p:extLst>
      <p:ext uri="{BB962C8B-B14F-4D97-AF65-F5344CB8AC3E}">
        <p14:creationId xmlns:p14="http://schemas.microsoft.com/office/powerpoint/2010/main" val="64182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-27384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プログラミング教育のねらい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672" y="1086654"/>
            <a:ext cx="847880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「プログラミング的思考」を育む</a:t>
            </a: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5483" y="1916832"/>
            <a:ext cx="8943176" cy="468052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自分が意図する一連の活動を実現するために、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ja-JP" altLang="en-US" u="heavy" dirty="0"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どのような動きの組合せが必要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であり、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一つ一つの動きに対応した記号を</a:t>
            </a:r>
            <a:r>
              <a:rPr lang="ja-JP" altLang="en-US" u="heavy" dirty="0"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、どのように組み合わせたらいいのか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ja-JP" altLang="en-US" u="heavy" dirty="0"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記号の組合せをどのように改善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していけば、より意図した活動に近づくのか、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といったことを</a:t>
            </a:r>
            <a:r>
              <a:rPr lang="ja-JP" altLang="en-US" sz="2800" u="heavy" dirty="0"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論理的に考えていく力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「プログラミング的思考」は、このように定義されています。自分が意図する一連の活動を実現するために、どのような動きの組合わせが必要であり、一つ一つの動きに対応した記号を、どのように組み合わせたらいいのか、記号の組み合わせをどのように改善していけば、より意図した活動に近づくのか、といったことを論理的に考えていく力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508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/>
          <p:cNvSpPr/>
          <p:nvPr/>
        </p:nvSpPr>
        <p:spPr>
          <a:xfrm>
            <a:off x="493364" y="1783037"/>
            <a:ext cx="8118805" cy="79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4338136" y="2923399"/>
            <a:ext cx="4274034" cy="38179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-27384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プログラミング教育のねらい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672" y="1086654"/>
            <a:ext cx="847880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「プログラミング的思考」を育む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9745" y="4526887"/>
            <a:ext cx="252028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１歩進む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9745" y="2888371"/>
            <a:ext cx="3244352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Go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！と言うと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9745" y="6165403"/>
            <a:ext cx="252000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ふりおろす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9745" y="5628756"/>
            <a:ext cx="25200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ヤーと言う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9745" y="3425018"/>
            <a:ext cx="252028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１歩進む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9745" y="3961665"/>
            <a:ext cx="252028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１歩進む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9745" y="5092109"/>
            <a:ext cx="252028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１歩進む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45922" y="3084477"/>
            <a:ext cx="2952328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必要な動きを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分けて考える</a:t>
            </a:r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52265" y="4555703"/>
            <a:ext cx="3843882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動きに対応した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命令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記号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にする</a:t>
            </a:r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885853" y="6027264"/>
            <a:ext cx="2952328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組み合わせる</a:t>
            </a:r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5354895" y="4091927"/>
            <a:ext cx="792088" cy="413886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下矢印 42"/>
          <p:cNvSpPr/>
          <p:nvPr/>
        </p:nvSpPr>
        <p:spPr>
          <a:xfrm flipV="1">
            <a:off x="6551160" y="4074889"/>
            <a:ext cx="792088" cy="413886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下矢印 44"/>
          <p:cNvSpPr/>
          <p:nvPr/>
        </p:nvSpPr>
        <p:spPr>
          <a:xfrm>
            <a:off x="5354895" y="5557594"/>
            <a:ext cx="792088" cy="413886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下矢印 45"/>
          <p:cNvSpPr/>
          <p:nvPr/>
        </p:nvSpPr>
        <p:spPr>
          <a:xfrm flipV="1">
            <a:off x="6551160" y="5540556"/>
            <a:ext cx="792088" cy="413886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73241" y="1917055"/>
            <a:ext cx="2880000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スイカ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を割る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860032" y="1917055"/>
            <a:ext cx="2880000" cy="52322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問題の解決</a:t>
            </a:r>
            <a:endParaRPr kumimoji="1"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下矢印 50"/>
          <p:cNvSpPr/>
          <p:nvPr/>
        </p:nvSpPr>
        <p:spPr>
          <a:xfrm flipV="1">
            <a:off x="5965973" y="2486045"/>
            <a:ext cx="792088" cy="413886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59797" y="1897337"/>
            <a:ext cx="1085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＝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310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4" grpId="0" animBg="1"/>
      <p:bldP spid="37" grpId="0" animBg="1"/>
      <p:bldP spid="38" grpId="0" animBg="1"/>
      <p:bldP spid="39" grpId="0" animBg="1"/>
      <p:bldP spid="41" grpId="0" animBg="1"/>
      <p:bldP spid="43" grpId="0" animBg="1"/>
      <p:bldP spid="45" grpId="0" animBg="1"/>
      <p:bldP spid="46" grpId="0" animBg="1"/>
      <p:bldP spid="49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/>
          <p:cNvSpPr/>
          <p:nvPr/>
        </p:nvSpPr>
        <p:spPr>
          <a:xfrm>
            <a:off x="493364" y="1783037"/>
            <a:ext cx="8118805" cy="79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4067944" y="2923399"/>
            <a:ext cx="3096344" cy="31600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-27384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プログラミング教育のねらい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672" y="1086654"/>
            <a:ext cx="847880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「プログラミング的思考」を育む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9745" y="2888371"/>
            <a:ext cx="324000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Go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！と言うと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9745" y="5621831"/>
            <a:ext cx="252000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ふりおろす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29745" y="5085184"/>
            <a:ext cx="25200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ヤーと言う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575730" y="3084477"/>
            <a:ext cx="2101282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必要な動きを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分けて考える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11960" y="4221088"/>
            <a:ext cx="2790983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動きに対応した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命令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記号</a:t>
            </a:r>
            <a:r>
              <a:rPr lang="en-US" altLang="ja-JP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にする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37611" y="5393201"/>
            <a:ext cx="2627232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組み合わせる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4644008" y="3834653"/>
            <a:ext cx="684000" cy="36000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下矢印 42"/>
          <p:cNvSpPr/>
          <p:nvPr/>
        </p:nvSpPr>
        <p:spPr>
          <a:xfrm flipV="1">
            <a:off x="5840273" y="3817615"/>
            <a:ext cx="684000" cy="36000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73241" y="1917055"/>
            <a:ext cx="2880000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スイカ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を割る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860032" y="1917055"/>
            <a:ext cx="2880000" cy="52322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問題の解決</a:t>
            </a:r>
            <a:endParaRPr kumimoji="1"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下矢印 50"/>
          <p:cNvSpPr/>
          <p:nvPr/>
        </p:nvSpPr>
        <p:spPr>
          <a:xfrm flipV="1">
            <a:off x="6128229" y="2439001"/>
            <a:ext cx="792088" cy="413886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59797" y="1897337"/>
            <a:ext cx="1085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＝</a:t>
            </a:r>
            <a:endParaRPr kumimoji="1" lang="ja-JP" altLang="en-US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9912" y="3501008"/>
            <a:ext cx="3240000" cy="52322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４回繰り返す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9912" y="3831593"/>
            <a:ext cx="720000" cy="9720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kumimoji="1" lang="ja-JP" altLang="en-US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7031" y="4604103"/>
            <a:ext cx="3240000" cy="3370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endParaRPr kumimoji="1" lang="ja-JP" altLang="en-US" sz="4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49465" y="4002559"/>
            <a:ext cx="2520280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１歩進む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下矢印 29"/>
          <p:cNvSpPr/>
          <p:nvPr/>
        </p:nvSpPr>
        <p:spPr>
          <a:xfrm>
            <a:off x="4652393" y="4975116"/>
            <a:ext cx="684000" cy="36000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下矢印 39"/>
          <p:cNvSpPr/>
          <p:nvPr/>
        </p:nvSpPr>
        <p:spPr>
          <a:xfrm flipV="1">
            <a:off x="5848658" y="4958078"/>
            <a:ext cx="684000" cy="360000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7164288" y="2923399"/>
            <a:ext cx="1548172" cy="31600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538264" y="3119203"/>
            <a:ext cx="800219" cy="273346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試行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錯誤しながら</a:t>
            </a:r>
            <a:endParaRPr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継続</a:t>
            </a:r>
            <a:r>
              <a:rPr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して改善する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941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4" grpId="0" animBg="1"/>
      <p:bldP spid="37" grpId="0" animBg="1"/>
      <p:bldP spid="38" grpId="0" animBg="1"/>
      <p:bldP spid="39" grpId="0" animBg="1"/>
      <p:bldP spid="41" grpId="0" animBg="1"/>
      <p:bldP spid="43" grpId="0" animBg="1"/>
      <p:bldP spid="49" grpId="0" animBg="1"/>
      <p:bldP spid="51" grpId="0" animBg="1"/>
      <p:bldP spid="30" grpId="0" animBg="1"/>
      <p:bldP spid="40" grpId="0" animBg="1"/>
      <p:bldP spid="47" grpId="0" animBg="1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-27384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プログラミング教育のねらい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672" y="1086654"/>
            <a:ext cx="847880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「プログラミング的思考」を育む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82" y="1743036"/>
            <a:ext cx="8284788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コンテンツ プレースホルダー 2"/>
          <p:cNvSpPr txBox="1">
            <a:spLocks/>
          </p:cNvSpPr>
          <p:nvPr/>
        </p:nvSpPr>
        <p:spPr>
          <a:xfrm>
            <a:off x="5044306" y="6496620"/>
            <a:ext cx="4099694" cy="31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/>
              <a:t>小学校プログラミング教育に</a:t>
            </a:r>
            <a:r>
              <a:rPr lang="ja-JP" altLang="en-US" sz="1400" dirty="0" smtClean="0"/>
              <a:t>関する手引き（第二版）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615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-27384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プログラミング教育のねらい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671" y="1086654"/>
            <a:ext cx="847880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・「プログラミング的思考」を育む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3671" y="1806763"/>
            <a:ext cx="8478808" cy="31085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２．・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プログラムの働きやよさ</a:t>
            </a: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情報社会がコンピュータをはじめとする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情報技術によって支えられていることなどに気付く</a:t>
            </a:r>
            <a:endParaRPr kumimoji="1" lang="en-US" altLang="ja-JP" sz="28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・身近な問題の解決に主体的に取り組む態度や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コンピュータ等を上手に活用して</a:t>
            </a:r>
            <a:endParaRPr kumimoji="1" lang="en-US" altLang="ja-JP" sz="2800" b="1" i="0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よりよい社会を築いていこうとする態度などを育む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3671" y="5157192"/>
            <a:ext cx="8460874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３．・各教科等の内容を指導する中で実施する場合には、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教科等での学びをより確実なものとする</a:t>
            </a:r>
          </a:p>
        </p:txBody>
      </p:sp>
    </p:spTree>
    <p:extLst>
      <p:ext uri="{BB962C8B-B14F-4D97-AF65-F5344CB8AC3E}">
        <p14:creationId xmlns:p14="http://schemas.microsoft.com/office/powerpoint/2010/main" val="29597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-27384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プログラミング教育のねらい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671" y="1086654"/>
            <a:ext cx="847880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・「プログラミング的思考」を育む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3671" y="1806763"/>
            <a:ext cx="8478808" cy="31085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２．・プログラムの働きやよさ、</a:t>
            </a:r>
            <a:endParaRPr kumimoji="1" lang="en-US" altLang="ja-JP" sz="28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情報社会がコンピュータをはじめとする</a:t>
            </a:r>
            <a:endParaRPr kumimoji="1" lang="en-US" altLang="ja-JP" sz="28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情報技術によって支えられていることなどに気付く</a:t>
            </a:r>
            <a:endParaRPr kumimoji="1" lang="en-US" altLang="ja-JP" sz="28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</a:t>
            </a:r>
            <a:endParaRPr kumimoji="1" lang="en-US" altLang="ja-JP" sz="28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・身近な問題の解決に主体的に取り組む態度や</a:t>
            </a:r>
            <a:endParaRPr kumimoji="1" lang="en-US" altLang="ja-JP" sz="28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コンピュータ等を上手に活用して</a:t>
            </a:r>
            <a:endParaRPr kumimoji="1" lang="en-US" altLang="ja-JP" sz="28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よりよい社会を築いていこうとする態度などを育む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3671" y="5157192"/>
            <a:ext cx="846087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３．・各教科等の内容を指導する中で実施する場合には、</a:t>
            </a:r>
            <a:endParaRPr kumimoji="1" lang="en-US" altLang="ja-JP" sz="28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sz="2800" b="1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教科等での学びをより確実なものとする</a:t>
            </a:r>
          </a:p>
        </p:txBody>
      </p:sp>
    </p:spTree>
    <p:extLst>
      <p:ext uri="{BB962C8B-B14F-4D97-AF65-F5344CB8AC3E}">
        <p14:creationId xmlns:p14="http://schemas.microsoft.com/office/powerpoint/2010/main" val="344594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-27384"/>
            <a:ext cx="9144000" cy="76944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プログラミング教育のねらい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671" y="908720"/>
            <a:ext cx="84788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１．</a:t>
            </a: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・「プログラミング的思考」を育む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3671" y="1540877"/>
            <a:ext cx="8478808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２．・プログラムの働きやよさ、</a:t>
            </a:r>
            <a:endParaRPr kumimoji="1" lang="en-US" altLang="ja-JP" sz="24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情報社会がコンピュータをはじめとする</a:t>
            </a:r>
            <a:endParaRPr kumimoji="1" lang="en-US" altLang="ja-JP" sz="24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情報技術によって支えられていることなどに</a:t>
            </a:r>
            <a:r>
              <a:rPr kumimoji="1" lang="ja-JP" altLang="en-US" sz="24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気付く</a:t>
            </a:r>
            <a:endParaRPr kumimoji="1" lang="en-US" altLang="ja-JP" sz="24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・身近な問題の解決に主体的に取り組む態度や</a:t>
            </a:r>
            <a:endParaRPr kumimoji="1" lang="en-US" altLang="ja-JP" sz="24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コンピュータ等を上手に活用して</a:t>
            </a:r>
            <a:endParaRPr kumimoji="1" lang="en-US" altLang="ja-JP" sz="24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よりよい社会を築いていこうとする態度などを育む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3671" y="4009469"/>
            <a:ext cx="8460874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３．・各教科等の内容を指導する中で実施する場合には、</a:t>
            </a:r>
            <a:endParaRPr kumimoji="1" lang="en-US" altLang="ja-JP" sz="24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教科等での学びをより確実なものとする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1" y="4972536"/>
            <a:ext cx="86230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なお、プログラミングに取り組むことを通じて、児童がおのず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言語を覚えたり、プログラミングの技能を習得する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といったことは考えられますが、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それ自体をねらいとしているのではありません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074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763</Words>
  <Application>Microsoft Office PowerPoint</Application>
  <PresentationFormat>画面に合わせる (4:3)</PresentationFormat>
  <Paragraphs>120</Paragraphs>
  <Slides>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小学校プログラミング教育のねらい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兵庫県教育委員会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小学校プログラミング教育講座Ａ</dc:title>
  <dc:creator>県立教育研修所</dc:creator>
  <cp:lastModifiedBy>兵庫県</cp:lastModifiedBy>
  <cp:revision>80</cp:revision>
  <dcterms:created xsi:type="dcterms:W3CDTF">2019-05-26T22:50:03Z</dcterms:created>
  <dcterms:modified xsi:type="dcterms:W3CDTF">2019-11-08T05:47:24Z</dcterms:modified>
</cp:coreProperties>
</file>