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365" r:id="rId3"/>
    <p:sldId id="375" r:id="rId4"/>
    <p:sldId id="376" r:id="rId5"/>
    <p:sldId id="377" r:id="rId6"/>
    <p:sldId id="378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1" autoAdjust="0"/>
    <p:restoredTop sz="80550" autoAdjust="0"/>
  </p:normalViewPr>
  <p:slideViewPr>
    <p:cSldViewPr>
      <p:cViewPr varScale="1">
        <p:scale>
          <a:sx n="49" d="100"/>
          <a:sy n="49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2150A-B618-4763-A238-E9AB153CBB8B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284E3-DF58-464E-95B5-B1C5E83CA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162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ここでは、「情報活用能力とプログラミング教育」についてお話します。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B7B0-4CB8-4A36-BA13-B7F6A22D688E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776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　今回の学習指導要領では、「情報活用能力」が、言語能力や問題発見・解決能力と同様に「学習の基盤となる資質・能力」として例示されました。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解説によると、「情報活用能力とは、</a:t>
            </a:r>
            <a:r>
              <a:rPr lang="ja-JP" altLang="en-US" sz="1200" dirty="0" smtClean="0"/>
              <a:t>世の中の様々な事象を情報とその結び付きとして捉え、情報及び情報技術を適切かつ効果的に活用して、問題を発見・解決したり自分の考えを形成したりしていくために必要な資質・能力」とあります。</a:t>
            </a:r>
            <a:endParaRPr lang="en-US" altLang="ja-JP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 smtClean="0"/>
              <a:t>情報活用能力が具体的にどのようなものか見てみましょう。</a:t>
            </a:r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284E3-DF58-464E-95B5-B1C5E83CA85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016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情報活用能力は、３つの観点に整理されています。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１つめの観点は、情報活用の実践力です。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これは、ＩＣＴの基本的な操作や、情報の収集、整理、発信するなど、情報手段を適切に活用するといった観点です。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284E3-DF58-464E-95B5-B1C5E83CA85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016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情報活用能力は、３つの観点に整理されています。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２つめの観点は、情報の科学的な理解です。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これは、プログラミングなど、情報手段の特性や仕組みを理解するといった観点です。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284E3-DF58-464E-95B5-B1C5E83CA85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016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情報活用能力は、３つの観点に整理されています。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３つめの観点は、情報社会に参画する態度です。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これは、いわゆる情報モラルの観点です。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284E3-DF58-464E-95B5-B1C5E83CA85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016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　プログラミング教育でコンピュータの仕組みを知ることは、情報の科学的な理解につながるものです。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　ただ、それだけを意識して、プログラミング教育を行うのではなく、ＩＣＴの基本的な操作や、情報モラルなど、３観点８要素を意識した幅広い情報活用能力を育成する中で、プログラミング教育を行うということが大切です。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284E3-DF58-464E-95B5-B1C5E83CA85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01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788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61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51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00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20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70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43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13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00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279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1C5D1-ADA8-4863-A572-A54BBA06C83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6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1512168"/>
          </a:xfrm>
          <a:solidFill>
            <a:schemeClr val="tx2"/>
          </a:solidFill>
        </p:spPr>
        <p:txBody>
          <a:bodyPr>
            <a:noAutofit/>
          </a:bodyPr>
          <a:lstStyle/>
          <a:p>
            <a:r>
              <a:rPr kumimoji="1"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情報活用能力とプログラミング教育</a:t>
            </a: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0" y="6381328"/>
            <a:ext cx="9144000" cy="476672"/>
          </a:xfrm>
          <a:solidFill>
            <a:schemeClr val="bg1">
              <a:lumMod val="50000"/>
            </a:schemeClr>
          </a:solidFill>
        </p:spPr>
        <p:txBody>
          <a:bodyPr anchor="ctr">
            <a:normAutofit/>
          </a:bodyPr>
          <a:lstStyle/>
          <a:p>
            <a:pPr algn="r"/>
            <a:r>
              <a:rPr lang="ja-JP" altLang="en-US" sz="1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兵庫県教育委員会（兵庫県版プログラミング教育スタートパック構築事業）</a:t>
            </a:r>
            <a:endParaRPr kumimoji="1"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0"/>
            <a:ext cx="1296144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－１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592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36512" y="-27384"/>
            <a:ext cx="9180512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ja-JP" altLang="en-US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情報活用能力</a:t>
            </a:r>
            <a:endParaRPr lang="ja-JP" altLang="en-US" sz="4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35696" y="6526280"/>
            <a:ext cx="7272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小学校学習指導要領（平成 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29 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年告示）解説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15716" y="945455"/>
            <a:ext cx="5076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学習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基盤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となる資質・能力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222000" y="1820404"/>
            <a:ext cx="2700000" cy="2400684"/>
          </a:xfrm>
          <a:prstGeom prst="roundRect">
            <a:avLst>
              <a:gd name="adj" fmla="val 994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情報活用</a:t>
            </a: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能力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23528" y="1820404"/>
            <a:ext cx="2700000" cy="2400684"/>
          </a:xfrm>
          <a:prstGeom prst="roundRect">
            <a:avLst>
              <a:gd name="adj" fmla="val 9948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言語能力</a:t>
            </a:r>
            <a:endParaRPr kumimoji="1" lang="ja-JP" altLang="en-US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091731" y="1820404"/>
            <a:ext cx="2700000" cy="2400684"/>
          </a:xfrm>
          <a:prstGeom prst="roundRect">
            <a:avLst>
              <a:gd name="adj" fmla="val 9948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問題発見・解決能力</a:t>
            </a:r>
            <a:endParaRPr kumimoji="1" lang="ja-JP" altLang="en-US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8803" y="4941168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情報活用能力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、情報および情報手段を主体的に選択し、活用していくための個人の基礎的な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力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ある。</a:t>
            </a:r>
          </a:p>
        </p:txBody>
      </p:sp>
    </p:spTree>
    <p:extLst>
      <p:ext uri="{BB962C8B-B14F-4D97-AF65-F5344CB8AC3E}">
        <p14:creationId xmlns:p14="http://schemas.microsoft.com/office/powerpoint/2010/main" val="819154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36512" y="-27384"/>
            <a:ext cx="9180512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ja-JP" altLang="en-US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情報活用能力</a:t>
            </a:r>
            <a:endParaRPr lang="ja-JP" altLang="en-US" sz="4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222000" y="1412776"/>
            <a:ext cx="2700000" cy="528476"/>
          </a:xfrm>
          <a:prstGeom prst="roundRect">
            <a:avLst>
              <a:gd name="adj" fmla="val 99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</a:t>
            </a:r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科学的な理解</a:t>
            </a:r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23528" y="1412776"/>
            <a:ext cx="2700000" cy="528476"/>
          </a:xfrm>
          <a:prstGeom prst="roundRect">
            <a:avLst>
              <a:gd name="adj" fmla="val 994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情報活用の実践力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091731" y="1412776"/>
            <a:ext cx="2700000" cy="528476"/>
          </a:xfrm>
          <a:prstGeom prst="roundRect">
            <a:avLst>
              <a:gd name="adj" fmla="val 99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情報社会に参画する態度</a:t>
            </a:r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928" y="2081721"/>
            <a:ext cx="85388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400" dirty="0" smtClean="0"/>
              <a:t>要素</a:t>
            </a:r>
            <a:endParaRPr lang="en-US" altLang="ja-JP" sz="2000" dirty="0" smtClean="0"/>
          </a:p>
          <a:p>
            <a:pPr>
              <a:defRPr/>
            </a:pPr>
            <a:r>
              <a:rPr lang="ja-JP" altLang="en-US" sz="2400" dirty="0" smtClean="0"/>
              <a:t>　■課題や目的に応じた情報手段の適切な活用</a:t>
            </a:r>
            <a:endParaRPr lang="en-US" altLang="ja-JP" sz="2400" dirty="0" smtClean="0"/>
          </a:p>
          <a:p>
            <a:pPr>
              <a:defRPr/>
            </a:pPr>
            <a:r>
              <a:rPr lang="ja-JP" altLang="en-US" sz="2400" dirty="0" smtClean="0"/>
              <a:t>　■必要な情報の主体的な収集・判断・表現・処理・創造</a:t>
            </a:r>
            <a:endParaRPr lang="en-US" altLang="ja-JP" sz="2400" dirty="0" smtClean="0"/>
          </a:p>
          <a:p>
            <a:pPr>
              <a:defRPr/>
            </a:pPr>
            <a:r>
              <a:rPr lang="ja-JP" altLang="en-US" sz="2400" dirty="0" smtClean="0"/>
              <a:t>　■受け手の状況などを踏まえた発信・伝達</a:t>
            </a:r>
            <a:endParaRPr lang="ja-JP" altLang="en-US" sz="2400" dirty="0"/>
          </a:p>
        </p:txBody>
      </p:sp>
      <p:sp>
        <p:nvSpPr>
          <p:cNvPr id="5" name="下矢印 4"/>
          <p:cNvSpPr/>
          <p:nvPr/>
        </p:nvSpPr>
        <p:spPr>
          <a:xfrm>
            <a:off x="1178058" y="3601440"/>
            <a:ext cx="864096" cy="69165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2929" y="4293096"/>
            <a:ext cx="85388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400" dirty="0" smtClean="0"/>
              <a:t>具体例</a:t>
            </a:r>
            <a:endParaRPr lang="en-US" altLang="ja-JP" sz="2400" dirty="0" smtClean="0"/>
          </a:p>
          <a:p>
            <a:pPr>
              <a:defRPr/>
            </a:pPr>
            <a:r>
              <a:rPr lang="ja-JP" altLang="en-US" sz="2400" dirty="0" smtClean="0"/>
              <a:t>　■ＩＣＴの基本的な操作</a:t>
            </a:r>
            <a:endParaRPr lang="en-US" altLang="ja-JP" sz="2400" dirty="0" smtClean="0"/>
          </a:p>
          <a:p>
            <a:pPr>
              <a:defRPr/>
            </a:pPr>
            <a:r>
              <a:rPr lang="ja-JP" altLang="en-US" sz="2400" dirty="0" smtClean="0"/>
              <a:t>　■情報の収集・整理・発信</a:t>
            </a:r>
            <a:endParaRPr lang="en-US" altLang="ja-JP" sz="2400" dirty="0" smtClean="0"/>
          </a:p>
          <a:p>
            <a:pPr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lang="ja-JP" altLang="en-US" sz="2000" dirty="0" smtClean="0"/>
              <a:t>（文字入力、インターネットなど情報手段の適切な活用等）</a:t>
            </a:r>
            <a:endParaRPr lang="ja-JP" altLang="en-US" sz="2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2929" y="1012666"/>
            <a:ext cx="1420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400" dirty="0" smtClean="0"/>
              <a:t>観点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773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36512" y="-27384"/>
            <a:ext cx="9180512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ja-JP" altLang="en-US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情報活用能力</a:t>
            </a:r>
            <a:endParaRPr lang="ja-JP" altLang="en-US" sz="4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222000" y="1412776"/>
            <a:ext cx="2700000" cy="528476"/>
          </a:xfrm>
          <a:prstGeom prst="roundRect">
            <a:avLst>
              <a:gd name="adj" fmla="val 994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科学的な理解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23528" y="1412776"/>
            <a:ext cx="2700000" cy="528476"/>
          </a:xfrm>
          <a:prstGeom prst="roundRect">
            <a:avLst>
              <a:gd name="adj" fmla="val 99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情報活用の実践力</a:t>
            </a:r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091731" y="1412776"/>
            <a:ext cx="2700000" cy="528476"/>
          </a:xfrm>
          <a:prstGeom prst="roundRect">
            <a:avLst>
              <a:gd name="adj" fmla="val 99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情報社会に参画する態度</a:t>
            </a:r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87625" y="2081721"/>
            <a:ext cx="760410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altLang="ja-JP" sz="2000" dirty="0" smtClean="0"/>
          </a:p>
          <a:p>
            <a:pPr>
              <a:defRPr/>
            </a:pPr>
            <a:r>
              <a:rPr lang="ja-JP" altLang="en-US" sz="2400" dirty="0" smtClean="0"/>
              <a:t>　■情報活用の基礎となる情報手段の特性の理解</a:t>
            </a:r>
            <a:endParaRPr lang="en-US" altLang="ja-JP" sz="2400" dirty="0" smtClean="0"/>
          </a:p>
          <a:p>
            <a:pPr>
              <a:defRPr/>
            </a:pPr>
            <a:r>
              <a:rPr lang="ja-JP" altLang="en-US" sz="2400" dirty="0" smtClean="0"/>
              <a:t>　■情報を適切に扱ったり、自らの情報活用を評価・改善</a:t>
            </a:r>
            <a:endParaRPr lang="en-US" altLang="ja-JP" sz="2400" dirty="0" smtClean="0"/>
          </a:p>
          <a:p>
            <a:pPr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 するための基礎的な理論や方法の理解</a:t>
            </a:r>
            <a:endParaRPr lang="ja-JP" altLang="en-US" sz="2400" dirty="0"/>
          </a:p>
        </p:txBody>
      </p:sp>
      <p:sp>
        <p:nvSpPr>
          <p:cNvPr id="5" name="下矢印 4"/>
          <p:cNvSpPr/>
          <p:nvPr/>
        </p:nvSpPr>
        <p:spPr>
          <a:xfrm>
            <a:off x="4139952" y="3601440"/>
            <a:ext cx="864096" cy="69165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87625" y="4179462"/>
            <a:ext cx="76041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altLang="ja-JP" sz="2000" dirty="0" smtClean="0"/>
          </a:p>
          <a:p>
            <a:pPr>
              <a:defRPr/>
            </a:pPr>
            <a:r>
              <a:rPr lang="ja-JP" altLang="en-US" sz="2400" dirty="0" smtClean="0"/>
              <a:t>　■プログラミング</a:t>
            </a:r>
            <a:endParaRPr lang="en-US" altLang="ja-JP" sz="2400" dirty="0" smtClean="0"/>
          </a:p>
          <a:p>
            <a:pPr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</a:t>
            </a:r>
            <a:r>
              <a:rPr lang="ja-JP" altLang="en-US" sz="2000" dirty="0" smtClean="0"/>
              <a:t>　　　（</a:t>
            </a:r>
            <a:r>
              <a:rPr lang="ja-JP" altLang="en-US" sz="2000" dirty="0" smtClean="0"/>
              <a:t>コンピュータの仕組みの理解等）</a:t>
            </a:r>
            <a:endParaRPr lang="ja-JP" altLang="en-US" sz="2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2929" y="1012666"/>
            <a:ext cx="1420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400" dirty="0" smtClean="0"/>
              <a:t>観点</a:t>
            </a:r>
            <a:endParaRPr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1081" y="2092786"/>
            <a:ext cx="1420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400" dirty="0" smtClean="0"/>
              <a:t>要素</a:t>
            </a:r>
            <a:endParaRPr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4181018"/>
            <a:ext cx="1420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400" dirty="0" smtClean="0"/>
              <a:t>具体例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66347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36512" y="-27384"/>
            <a:ext cx="9180512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ja-JP" altLang="en-US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情報活用能力</a:t>
            </a:r>
            <a:endParaRPr lang="ja-JP" altLang="en-US" sz="4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222000" y="1412776"/>
            <a:ext cx="2700000" cy="528476"/>
          </a:xfrm>
          <a:prstGeom prst="roundRect">
            <a:avLst>
              <a:gd name="adj" fmla="val 99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</a:t>
            </a:r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科学的な理解</a:t>
            </a:r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23528" y="1412776"/>
            <a:ext cx="2700000" cy="528476"/>
          </a:xfrm>
          <a:prstGeom prst="roundRect">
            <a:avLst>
              <a:gd name="adj" fmla="val 99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情報活用の実践力</a:t>
            </a:r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091731" y="1412776"/>
            <a:ext cx="2700000" cy="528476"/>
          </a:xfrm>
          <a:prstGeom prst="roundRect">
            <a:avLst>
              <a:gd name="adj" fmla="val 994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情報社会に参画する態度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47664" y="2081721"/>
            <a:ext cx="72440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altLang="ja-JP" sz="2400" dirty="0" smtClean="0"/>
          </a:p>
          <a:p>
            <a:pPr>
              <a:defRPr/>
            </a:pPr>
            <a:r>
              <a:rPr lang="ja-JP" altLang="en-US" sz="2400" dirty="0" smtClean="0"/>
              <a:t>　■社会生活の中で情報や情報技術が果たしている</a:t>
            </a:r>
            <a:endParaRPr lang="en-US" altLang="ja-JP" sz="2400" dirty="0" smtClean="0"/>
          </a:p>
          <a:p>
            <a:pPr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  役割や及ぼしている影響の理解</a:t>
            </a:r>
            <a:endParaRPr lang="en-US" altLang="ja-JP" sz="2400" dirty="0" smtClean="0"/>
          </a:p>
          <a:p>
            <a:pPr>
              <a:defRPr/>
            </a:pPr>
            <a:r>
              <a:rPr lang="ja-JP" altLang="en-US" sz="2400" dirty="0" smtClean="0"/>
              <a:t>　■情報モラルの必要性や情報に対する責任</a:t>
            </a:r>
            <a:endParaRPr lang="en-US" altLang="ja-JP" sz="2400" dirty="0" smtClean="0"/>
          </a:p>
          <a:p>
            <a:pPr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■望ましい情報社会の創造に参画しようとする態度</a:t>
            </a:r>
            <a:endParaRPr lang="ja-JP" altLang="en-US" sz="2400" dirty="0"/>
          </a:p>
        </p:txBody>
      </p:sp>
      <p:sp>
        <p:nvSpPr>
          <p:cNvPr id="5" name="下矢印 4"/>
          <p:cNvSpPr/>
          <p:nvPr/>
        </p:nvSpPr>
        <p:spPr>
          <a:xfrm>
            <a:off x="5480242" y="3817464"/>
            <a:ext cx="819950" cy="69165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47664" y="4179462"/>
            <a:ext cx="72440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altLang="ja-JP" sz="2000" dirty="0" smtClean="0"/>
          </a:p>
          <a:p>
            <a:pPr>
              <a:defRPr/>
            </a:pPr>
            <a:r>
              <a:rPr lang="ja-JP" altLang="en-US" sz="2400" dirty="0" smtClean="0"/>
              <a:t>　■情報モラル</a:t>
            </a:r>
            <a:endParaRPr lang="en-US" altLang="ja-JP" sz="2400" dirty="0" smtClean="0"/>
          </a:p>
          <a:p>
            <a:pPr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</a:t>
            </a:r>
            <a:r>
              <a:rPr lang="ja-JP" altLang="en-US" sz="2000" dirty="0" smtClean="0"/>
              <a:t>　（情報発信による他人や社会への影響、危険回避等）</a:t>
            </a:r>
            <a:endParaRPr lang="ja-JP" altLang="en-US" sz="2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2929" y="1012666"/>
            <a:ext cx="1420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400" dirty="0" smtClean="0"/>
              <a:t>観点</a:t>
            </a:r>
            <a:endParaRPr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1081" y="2092786"/>
            <a:ext cx="1420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400" dirty="0" smtClean="0"/>
              <a:t>要素</a:t>
            </a:r>
            <a:endParaRPr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4181018"/>
            <a:ext cx="1420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400" dirty="0" smtClean="0"/>
              <a:t>具体例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2538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36512" y="-27384"/>
            <a:ext cx="9180512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ja-JP" altLang="en-US" sz="4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情報活用能力</a:t>
            </a:r>
            <a:endParaRPr lang="ja-JP" altLang="en-US" sz="4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222000" y="1412776"/>
            <a:ext cx="2700000" cy="528476"/>
          </a:xfrm>
          <a:prstGeom prst="roundRect">
            <a:avLst>
              <a:gd name="adj" fmla="val 994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科学的な理解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23528" y="1412776"/>
            <a:ext cx="2700000" cy="528476"/>
          </a:xfrm>
          <a:prstGeom prst="roundRect">
            <a:avLst>
              <a:gd name="adj" fmla="val 994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情報活用の実践力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091731" y="1412776"/>
            <a:ext cx="2700000" cy="528476"/>
          </a:xfrm>
          <a:prstGeom prst="roundRect">
            <a:avLst>
              <a:gd name="adj" fmla="val 994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情報社会に参画する態度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91730" y="2404045"/>
            <a:ext cx="27000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200" dirty="0" smtClean="0"/>
              <a:t>■社会生活の中で情報や情報技術が果たしている 役割や及ぼしている影響の理解</a:t>
            </a:r>
            <a:endParaRPr lang="en-US" altLang="ja-JP" sz="1200" dirty="0" smtClean="0"/>
          </a:p>
          <a:p>
            <a:pPr>
              <a:defRPr/>
            </a:pPr>
            <a:r>
              <a:rPr lang="ja-JP" altLang="en-US" sz="1200" dirty="0" smtClean="0"/>
              <a:t>■情報モラルの必要性や情報に対する責任</a:t>
            </a:r>
            <a:endParaRPr lang="en-US" altLang="ja-JP" sz="1200" dirty="0" smtClean="0"/>
          </a:p>
          <a:p>
            <a:pPr>
              <a:defRPr/>
            </a:pPr>
            <a:r>
              <a:rPr lang="ja-JP" altLang="en-US" sz="1200" dirty="0" smtClean="0"/>
              <a:t>■望ましい情報社会の創造に参画しようとする態度</a:t>
            </a:r>
            <a:endParaRPr lang="ja-JP" altLang="en-US" sz="1200" dirty="0"/>
          </a:p>
        </p:txBody>
      </p:sp>
      <p:sp>
        <p:nvSpPr>
          <p:cNvPr id="5" name="下矢印 4"/>
          <p:cNvSpPr/>
          <p:nvPr/>
        </p:nvSpPr>
        <p:spPr>
          <a:xfrm>
            <a:off x="4162025" y="3689417"/>
            <a:ext cx="819950" cy="69165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2929" y="1012666"/>
            <a:ext cx="1420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dirty="0" smtClean="0"/>
              <a:t>観点</a:t>
            </a:r>
            <a:endParaRPr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1081" y="2092786"/>
            <a:ext cx="1420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dirty="0" smtClean="0"/>
              <a:t>観点</a:t>
            </a:r>
            <a:endParaRPr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4149080"/>
            <a:ext cx="1420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dirty="0" smtClean="0"/>
              <a:t>具体例</a:t>
            </a:r>
            <a:endParaRPr lang="ja-JP" altLang="en-US" sz="2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22000" y="2404045"/>
            <a:ext cx="270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200" dirty="0" smtClean="0"/>
              <a:t>■情報活用の基礎となる情報手段の特性の理解</a:t>
            </a:r>
            <a:endParaRPr lang="en-US" altLang="ja-JP" sz="1200" dirty="0" smtClean="0"/>
          </a:p>
          <a:p>
            <a:pPr>
              <a:defRPr/>
            </a:pPr>
            <a:r>
              <a:rPr lang="ja-JP" altLang="en-US" sz="1200" dirty="0" smtClean="0"/>
              <a:t>■情報を適切に扱ったり、自らの情報活用を評価・改善 するための基礎的な理論や方法の理解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5902" y="2413627"/>
            <a:ext cx="2717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200" dirty="0" smtClean="0"/>
              <a:t>■課題や目的に応じた情報手段の適切な活用</a:t>
            </a:r>
            <a:endParaRPr lang="en-US" altLang="ja-JP" sz="1200" dirty="0" smtClean="0"/>
          </a:p>
          <a:p>
            <a:pPr>
              <a:defRPr/>
            </a:pPr>
            <a:r>
              <a:rPr lang="ja-JP" altLang="en-US" sz="1200" dirty="0" smtClean="0"/>
              <a:t>■必要な情報の主体的な収集・判断・表現・処理・創造</a:t>
            </a:r>
            <a:endParaRPr lang="en-US" altLang="ja-JP" sz="1200" dirty="0" smtClean="0"/>
          </a:p>
          <a:p>
            <a:pPr>
              <a:defRPr/>
            </a:pPr>
            <a:r>
              <a:rPr lang="ja-JP" altLang="en-US" sz="1200" dirty="0" smtClean="0"/>
              <a:t>■受け手の状況などを踏まえた発信・伝達</a:t>
            </a:r>
            <a:endParaRPr lang="ja-JP" altLang="en-US" sz="1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3528" y="4501569"/>
            <a:ext cx="27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600" dirty="0" smtClean="0"/>
              <a:t>　■ＩＣＴの基本的な操作</a:t>
            </a:r>
            <a:endParaRPr lang="en-US" altLang="ja-JP" sz="1600" dirty="0" smtClean="0"/>
          </a:p>
          <a:p>
            <a:pPr>
              <a:defRPr/>
            </a:pPr>
            <a:r>
              <a:rPr lang="ja-JP" altLang="en-US" sz="1600" dirty="0" smtClean="0"/>
              <a:t>　■情報の収集・整理・発信</a:t>
            </a:r>
            <a:endParaRPr lang="en-US" altLang="ja-JP" sz="16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40152" y="4500409"/>
            <a:ext cx="2700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dirty="0" smtClean="0">
                <a:solidFill>
                  <a:srgbClr val="FF0000"/>
                </a:solidFill>
              </a:rPr>
              <a:t>■</a:t>
            </a:r>
            <a:r>
              <a:rPr lang="ja-JP" altLang="en-US" b="1" dirty="0" smtClean="0">
                <a:solidFill>
                  <a:srgbClr val="FF0000"/>
                </a:solidFill>
              </a:rPr>
              <a:t>プログラミング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ja-JP" altLang="en-US" sz="1600" dirty="0"/>
              <a:t>　</a:t>
            </a:r>
            <a:r>
              <a:rPr lang="ja-JP" altLang="en-US" sz="1200" dirty="0" smtClean="0"/>
              <a:t>　（コンピュータの仕組みの理解等）</a:t>
            </a:r>
            <a:endParaRPr lang="ja-JP" altLang="en-US" sz="1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91732" y="4500409"/>
            <a:ext cx="270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600" dirty="0" smtClean="0"/>
              <a:t>　■情報モラル</a:t>
            </a:r>
            <a:endParaRPr lang="en-US" altLang="ja-JP" sz="1600" dirty="0" smtClean="0"/>
          </a:p>
          <a:p>
            <a:pPr>
              <a:defRPr/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（情報発信による他人や社会への</a:t>
            </a:r>
            <a:endParaRPr lang="en-US" altLang="ja-JP" sz="1200" dirty="0" smtClean="0"/>
          </a:p>
          <a:p>
            <a:pPr>
              <a:defRPr/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　影響、危険回避等）</a:t>
            </a:r>
            <a:endParaRPr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9552" y="5589240"/>
            <a:ext cx="8064896" cy="9541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トータル</a:t>
            </a:r>
            <a:r>
              <a:rPr lang="ja-JP" altLang="en-US" sz="2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な情報活用能力を育成する中で</a:t>
            </a:r>
            <a:r>
              <a:rPr lang="ja-JP" altLang="en-US" sz="2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28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プログラミング</a:t>
            </a:r>
            <a:r>
              <a:rPr lang="ja-JP" altLang="en-US" sz="2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教育を行う。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963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462</Words>
  <Application>Microsoft Office PowerPoint</Application>
  <PresentationFormat>画面に合わせる (4:3)</PresentationFormat>
  <Paragraphs>99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情報活用能力とプログラミング教育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兵庫県教育委員会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小学校プログラミング教育講座Ａ</dc:title>
  <dc:creator>県立教育研修所</dc:creator>
  <cp:lastModifiedBy>兵庫県</cp:lastModifiedBy>
  <cp:revision>83</cp:revision>
  <dcterms:created xsi:type="dcterms:W3CDTF">2019-05-26T22:50:03Z</dcterms:created>
  <dcterms:modified xsi:type="dcterms:W3CDTF">2019-10-15T09:01:51Z</dcterms:modified>
</cp:coreProperties>
</file>