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374" r:id="rId3"/>
    <p:sldId id="372" r:id="rId4"/>
    <p:sldId id="375" r:id="rId5"/>
    <p:sldId id="376" r:id="rId6"/>
    <p:sldId id="377" r:id="rId7"/>
    <p:sldId id="370" r:id="rId8"/>
    <p:sldId id="367"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778" autoAdjust="0"/>
  </p:normalViewPr>
  <p:slideViewPr>
    <p:cSldViewPr>
      <p:cViewPr varScale="1">
        <p:scale>
          <a:sx n="32" d="100"/>
          <a:sy n="32" d="100"/>
        </p:scale>
        <p:origin x="-19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2150A-B618-4763-A238-E9AB153CBB8B}" type="datetimeFigureOut">
              <a:rPr kumimoji="1" lang="ja-JP" altLang="en-US" smtClean="0"/>
              <a:t>2019/8/21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284E3-DF58-464E-95B5-B1C5E83CA859}" type="slidenum">
              <a:rPr kumimoji="1" lang="ja-JP" altLang="en-US" smtClean="0"/>
              <a:t>‹#›</a:t>
            </a:fld>
            <a:endParaRPr kumimoji="1" lang="ja-JP" altLang="en-US"/>
          </a:p>
        </p:txBody>
      </p:sp>
    </p:spTree>
    <p:extLst>
      <p:ext uri="{BB962C8B-B14F-4D97-AF65-F5344CB8AC3E}">
        <p14:creationId xmlns:p14="http://schemas.microsoft.com/office/powerpoint/2010/main" val="1229162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8DB7B0-4CB8-4A36-BA13-B7F6A22D688E}"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52177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皆さんの家庭にある炊飯器。</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お釜（羽釜）の材質や形状を工夫するとともに、圧力や温度、時間などをプログラムで制御し、「かまど」の美味しい炊きたてご飯を再現しようとしているのです。</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現在の炊飯器は、身近にある、プログラムされたコンピュータで動くものの１つです。</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さて、みなさんの身近に、炊飯器以外には、どんな「プログラムされたコンピュータで動くもの」がありますか？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F2A119E-9155-46A6-9C85-FC2C19001447}" type="slidenum">
              <a:rPr kumimoji="1" lang="ja-JP" altLang="en-US" smtClean="0"/>
              <a:t>2</a:t>
            </a:fld>
            <a:endParaRPr kumimoji="1" lang="ja-JP" altLang="en-US" dirty="0"/>
          </a:p>
        </p:txBody>
      </p:sp>
    </p:spTree>
    <p:extLst>
      <p:ext uri="{BB962C8B-B14F-4D97-AF65-F5344CB8AC3E}">
        <p14:creationId xmlns:p14="http://schemas.microsoft.com/office/powerpoint/2010/main" val="110693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今や電気で動くほとんどの製品がプログラムで制御されており、生活や社会を便利にしています。</a:t>
            </a:r>
          </a:p>
          <a:p>
            <a:r>
              <a:rPr kumimoji="1" lang="ja-JP" altLang="en-US" sz="1050" b="0" i="0" kern="1200" dirty="0" smtClean="0">
                <a:solidFill>
                  <a:schemeClr val="tx1"/>
                </a:solidFill>
                <a:effectLst/>
                <a:latin typeface="+mn-lt"/>
                <a:ea typeface="+mn-ea"/>
                <a:cs typeface="+mn-cs"/>
              </a:rPr>
              <a:t>これから</a:t>
            </a:r>
            <a:r>
              <a:rPr kumimoji="1" lang="ja-JP" altLang="en-US" sz="1050" b="0" i="0" kern="1200" dirty="0" smtClean="0">
                <a:solidFill>
                  <a:schemeClr val="tx1"/>
                </a:solidFill>
                <a:effectLst/>
                <a:latin typeface="+mn-lt"/>
                <a:ea typeface="+mn-ea"/>
                <a:cs typeface="+mn-cs"/>
              </a:rPr>
              <a:t>もプログラムによって、わたしたちの「こんなことができたらいいな」は、次々と叶えられていくことでしょう</a:t>
            </a:r>
            <a:r>
              <a:rPr kumimoji="1" lang="ja-JP" altLang="en-US" sz="1050" b="0" i="0" kern="1200" dirty="0" smtClean="0">
                <a:solidFill>
                  <a:schemeClr val="tx1"/>
                </a:solidFill>
                <a:effectLst/>
                <a:latin typeface="+mn-lt"/>
                <a:ea typeface="+mn-ea"/>
                <a:cs typeface="+mn-cs"/>
              </a:rPr>
              <a:t>。</a:t>
            </a:r>
            <a:endParaRPr kumimoji="1" lang="en-US" altLang="ja-JP" sz="1050" b="0" i="0" kern="1200" dirty="0" smtClean="0">
              <a:solidFill>
                <a:schemeClr val="tx1"/>
              </a:solidFill>
              <a:effectLst/>
              <a:latin typeface="+mn-lt"/>
              <a:ea typeface="+mn-ea"/>
              <a:cs typeface="+mn-cs"/>
            </a:endParaRPr>
          </a:p>
          <a:p>
            <a:endParaRPr kumimoji="1" lang="en-US" altLang="ja-JP" sz="1050" b="0" i="0" kern="1200" dirty="0" smtClean="0">
              <a:solidFill>
                <a:schemeClr val="tx1"/>
              </a:solidFill>
              <a:effectLst/>
              <a:latin typeface="+mn-lt"/>
              <a:ea typeface="+mn-ea"/>
              <a:cs typeface="+mn-cs"/>
            </a:endParaRPr>
          </a:p>
          <a:p>
            <a:r>
              <a:rPr kumimoji="1" lang="en-US" altLang="ja-JP" sz="1050" b="0" i="0" kern="1200" dirty="0" smtClean="0">
                <a:solidFill>
                  <a:schemeClr val="tx1"/>
                </a:solidFill>
                <a:effectLst/>
                <a:latin typeface="+mn-lt"/>
                <a:ea typeface="+mn-ea"/>
                <a:cs typeface="+mn-cs"/>
              </a:rPr>
              <a:t>※</a:t>
            </a:r>
            <a:r>
              <a:rPr kumimoji="1" lang="ja-JP" altLang="en-US" sz="1050" b="0" i="0" kern="1200" dirty="0" smtClean="0">
                <a:solidFill>
                  <a:schemeClr val="tx1"/>
                </a:solidFill>
                <a:effectLst/>
                <a:latin typeface="+mn-lt"/>
                <a:ea typeface="+mn-ea"/>
                <a:cs typeface="+mn-cs"/>
              </a:rPr>
              <a:t>イラスト</a:t>
            </a:r>
            <a:endParaRPr kumimoji="1" lang="en-US" altLang="ja-JP" sz="1050" b="0" i="0" kern="1200" dirty="0" smtClean="0">
              <a:solidFill>
                <a:schemeClr val="tx1"/>
              </a:solidFill>
              <a:effectLst/>
              <a:latin typeface="+mn-lt"/>
              <a:ea typeface="+mn-ea"/>
              <a:cs typeface="+mn-cs"/>
            </a:endParaRPr>
          </a:p>
          <a:p>
            <a:r>
              <a:rPr kumimoji="1" lang="ja-JP" altLang="en-US" sz="1050" b="0" i="0" kern="1200" dirty="0" smtClean="0">
                <a:solidFill>
                  <a:schemeClr val="tx1"/>
                </a:solidFill>
                <a:effectLst/>
                <a:latin typeface="+mn-lt"/>
                <a:ea typeface="+mn-ea"/>
                <a:cs typeface="+mn-cs"/>
              </a:rPr>
              <a:t>　エアコン、ゲーム、スマホ、エレベーター、洗濯機、ＡＩスピーカー、自動車、自動販売機</a:t>
            </a:r>
            <a:endParaRPr kumimoji="1" lang="en-US" altLang="ja-JP" sz="1050" b="0" i="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F2A119E-9155-46A6-9C85-FC2C19001447}" type="slidenum">
              <a:rPr kumimoji="1" lang="ja-JP" altLang="en-US" smtClean="0"/>
              <a:t>3</a:t>
            </a:fld>
            <a:endParaRPr kumimoji="1" lang="ja-JP" altLang="en-US" dirty="0"/>
          </a:p>
        </p:txBody>
      </p:sp>
    </p:spTree>
    <p:extLst>
      <p:ext uri="{BB962C8B-B14F-4D97-AF65-F5344CB8AC3E}">
        <p14:creationId xmlns:p14="http://schemas.microsoft.com/office/powerpoint/2010/main" val="110693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t>　私たちの生活を便利で豊かにしている、これらのものは、あたかも「魔法の箱」のようです。</a:t>
            </a:r>
            <a:endParaRPr lang="en-US" altLang="ja-JP" sz="1050" dirty="0" smtClean="0"/>
          </a:p>
          <a:p>
            <a:r>
              <a:rPr lang="ja-JP" altLang="en-US" sz="1050" dirty="0" smtClean="0"/>
              <a:t>　しかし、その仕組みを理解している子供たちはどれくらいいるでしょうか？</a:t>
            </a:r>
            <a:endParaRPr lang="en-US" altLang="ja-JP" sz="1050" dirty="0" smtClean="0"/>
          </a:p>
          <a:p>
            <a:r>
              <a:rPr lang="ja-JP" altLang="en-US" sz="1050" dirty="0" smtClean="0"/>
              <a:t>　多くの子供たちが正しく理解していないのではないでしょうか。</a:t>
            </a:r>
            <a:endParaRPr lang="en-US" altLang="ja-JP" sz="1050" dirty="0" smtClean="0"/>
          </a:p>
          <a:p>
            <a:r>
              <a:rPr lang="ja-JP" altLang="en-US" sz="1050" dirty="0" smtClean="0"/>
              <a:t>　それゆえ、これらの便利なものは、子供たちにとって、どのような仕組みで動いているのか分からない、「ブラックボックス」だとも言えます。</a:t>
            </a:r>
          </a:p>
          <a:p>
            <a:r>
              <a:rPr lang="ja-JP" altLang="en-US" sz="1050" dirty="0" smtClean="0"/>
              <a:t>　</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F2A119E-9155-46A6-9C85-FC2C19001447}" type="slidenum">
              <a:rPr kumimoji="1" lang="ja-JP" altLang="en-US" smtClean="0"/>
              <a:t>4</a:t>
            </a:fld>
            <a:endParaRPr kumimoji="1" lang="ja-JP" altLang="en-US" dirty="0"/>
          </a:p>
        </p:txBody>
      </p:sp>
    </p:spTree>
    <p:extLst>
      <p:ext uri="{BB962C8B-B14F-4D97-AF65-F5344CB8AC3E}">
        <p14:creationId xmlns:p14="http://schemas.microsoft.com/office/powerpoint/2010/main" val="110693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t>　「コンピュータはプログラミングで動いている」ことを理解することは、コンピュータの仕組みの一端を知ることです。</a:t>
            </a:r>
            <a:endParaRPr lang="en-US" altLang="ja-JP" sz="1050" dirty="0" smtClean="0"/>
          </a:p>
          <a:p>
            <a:r>
              <a:rPr lang="ja-JP" altLang="en-US" sz="1050" dirty="0" smtClean="0"/>
              <a:t>　これを知ることによって、コンピュータはブラックボックスでなくなります。</a:t>
            </a:r>
            <a:endParaRPr lang="en-US" altLang="ja-JP" sz="1050" dirty="0" smtClean="0"/>
          </a:p>
          <a:p>
            <a:r>
              <a:rPr lang="ja-JP" altLang="en-US" sz="1050" dirty="0" smtClean="0"/>
              <a:t>　そうすると、これらのものを、自分の目的等に合わせて、自分で判断し、より適切に活用することができます。</a:t>
            </a:r>
            <a:endParaRPr lang="en-US" altLang="ja-JP" sz="1050" dirty="0" smtClean="0"/>
          </a:p>
          <a:p>
            <a:r>
              <a:rPr lang="ja-JP" altLang="en-US" sz="1050" dirty="0" smtClean="0"/>
              <a:t>　すなわち、より上手に、より主体的に活用することにつながります。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　モジュールＡ－１「</a:t>
            </a:r>
            <a:r>
              <a:rPr kumimoji="1" lang="ja-JP" altLang="en-US" sz="105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プログラミング教育が求められる社会背景」</a:t>
            </a:r>
            <a:r>
              <a:rPr lang="ja-JP" altLang="en-US" sz="1050" dirty="0" smtClean="0"/>
              <a:t>でもお話したとおり、今後、急速に技術革新が進み、「予測が困難な時代」（小学校学習指導要領解説　総則編より）になると言われています。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　</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コンピュータを理解し上手に活用していく力を身に付けることは、　これからの社会を生きていく子どもたちにとって、将来どのような職業に就くとしても、極めて重要だとされています。</a:t>
            </a:r>
            <a:endPar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F2A119E-9155-46A6-9C85-FC2C19001447}" type="slidenum">
              <a:rPr kumimoji="1" lang="ja-JP" altLang="en-US" smtClean="0"/>
              <a:t>5</a:t>
            </a:fld>
            <a:endParaRPr kumimoji="1" lang="ja-JP" altLang="en-US" dirty="0"/>
          </a:p>
        </p:txBody>
      </p:sp>
    </p:spTree>
    <p:extLst>
      <p:ext uri="{BB962C8B-B14F-4D97-AF65-F5344CB8AC3E}">
        <p14:creationId xmlns:p14="http://schemas.microsoft.com/office/powerpoint/2010/main" val="110693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t>　</a:t>
            </a:r>
            <a:r>
              <a:rPr kumimoji="1" lang="ja-JP" altLang="en-US" sz="1050" dirty="0" smtClean="0"/>
              <a:t>また、プログラミング教育は、子供たちの可能性を広げることにもつながるものです。</a:t>
            </a:r>
            <a:endParaRPr kumimoji="1" lang="en-US" altLang="ja-JP" sz="1050" dirty="0" smtClean="0"/>
          </a:p>
          <a:p>
            <a:r>
              <a:rPr kumimoji="1" lang="ja-JP" altLang="en-US" sz="1050" dirty="0" smtClean="0"/>
              <a:t>　プログラミングの能力を開花させ、創造力を発揮して、起業する若者や特許を取得する子供も現れています。</a:t>
            </a:r>
            <a:endParaRPr kumimoji="1" lang="en-US" altLang="ja-JP" sz="1050" dirty="0" smtClean="0"/>
          </a:p>
          <a:p>
            <a:r>
              <a:rPr kumimoji="1" lang="ja-JP" altLang="en-US" sz="1050" dirty="0" smtClean="0"/>
              <a:t>　子供が秘めている可能性を発掘し、将来の社会で活躍できる</a:t>
            </a:r>
            <a:r>
              <a:rPr kumimoji="1" lang="ja-JP" altLang="en-US" sz="1050" dirty="0" err="1" smtClean="0"/>
              <a:t>き</a:t>
            </a:r>
            <a:r>
              <a:rPr kumimoji="1" lang="ja-JP" altLang="en-US" sz="1050" dirty="0" smtClean="0"/>
              <a:t>きっかけとなることも期待できるのです。</a:t>
            </a:r>
            <a:endParaRPr kumimoji="1" lang="en-US" altLang="ja-JP" sz="1050" dirty="0" smtClean="0"/>
          </a:p>
          <a:p>
            <a:r>
              <a:rPr kumimoji="1" lang="ja-JP" altLang="en-US" sz="1050" dirty="0" smtClean="0"/>
              <a:t>　諸外国においても、初等教育の段階からプログラミング教育を導入する動きが見られます。</a:t>
            </a:r>
            <a:endParaRPr kumimoji="1" lang="en-US" altLang="ja-JP" sz="1050" dirty="0" smtClean="0"/>
          </a:p>
          <a:p>
            <a:endParaRPr kumimoji="1" lang="en-US" altLang="ja-JP" sz="1050" dirty="0" smtClean="0"/>
          </a:p>
          <a:p>
            <a:r>
              <a:rPr kumimoji="1" lang="ja-JP" altLang="en-US" sz="1050" dirty="0" smtClean="0"/>
              <a:t>　こうしたことから、今回の学習指導要領改訂において、小・中・高等学校を通じて、プログラミング教育を充実するとともに、</a:t>
            </a:r>
            <a:r>
              <a:rPr kumimoji="1" lang="en-US" altLang="ja-JP" sz="1050" dirty="0" smtClean="0"/>
              <a:t>2020</a:t>
            </a:r>
            <a:r>
              <a:rPr kumimoji="1" lang="ja-JP" altLang="en-US" sz="1050" dirty="0" smtClean="0"/>
              <a:t>年度から、小学校においてもプログラミング教育を導入することになりました。</a:t>
            </a:r>
            <a:endParaRPr kumimoji="1" lang="ja-JP" altLang="en-US" sz="1050" dirty="0"/>
          </a:p>
        </p:txBody>
      </p:sp>
      <p:sp>
        <p:nvSpPr>
          <p:cNvPr id="4" name="スライド番号プレースホルダー 3"/>
          <p:cNvSpPr>
            <a:spLocks noGrp="1"/>
          </p:cNvSpPr>
          <p:nvPr>
            <p:ph type="sldNum" sz="quarter" idx="10"/>
          </p:nvPr>
        </p:nvSpPr>
        <p:spPr/>
        <p:txBody>
          <a:bodyPr/>
          <a:lstStyle/>
          <a:p>
            <a:fld id="{4F2A119E-9155-46A6-9C85-FC2C19001447}" type="slidenum">
              <a:rPr kumimoji="1" lang="ja-JP" altLang="en-US" smtClean="0"/>
              <a:t>6</a:t>
            </a:fld>
            <a:endParaRPr kumimoji="1" lang="ja-JP" altLang="en-US" dirty="0"/>
          </a:p>
        </p:txBody>
      </p:sp>
    </p:spTree>
    <p:extLst>
      <p:ext uri="{BB962C8B-B14F-4D97-AF65-F5344CB8AC3E}">
        <p14:creationId xmlns:p14="http://schemas.microsoft.com/office/powerpoint/2010/main" val="110693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指導要領の改訂の方向性について審議した、中央教育審議会の答申では、情報化やグローバル化により社会が大きく変化していくとしています。特に情報化については、人工知能ＡＩなどの技術革新に関連して、将来、今有る仕事の半数近くが自動化されるという予測などがあります。</a:t>
            </a:r>
            <a:endParaRPr kumimoji="1" lang="en-US" altLang="ja-JP" dirty="0" smtClean="0"/>
          </a:p>
          <a:p>
            <a:r>
              <a:rPr kumimoji="1" lang="ja-JP" altLang="en-US" dirty="0" smtClean="0"/>
              <a:t>このような急激に変化する社会では、「今、学校で教えていることが通用しなくなる」、「人間の職業がＡＩに奪われる」という不安の声があります。</a:t>
            </a:r>
            <a:endParaRPr kumimoji="1" lang="en-US" altLang="ja-JP" dirty="0" smtClean="0"/>
          </a:p>
          <a:p>
            <a:r>
              <a:rPr kumimoji="1" lang="ja-JP" altLang="en-US" dirty="0" smtClean="0"/>
              <a:t>今回の学習指導要領の改訂は、予測できない変化を受け身で捉えるのでは無く、前向きに受け止め、主体的に向き合い、関わり合い、自らの可能性を発揮し、よりよい社会と幸福な人生の創り手となるための力を子供たちに育む学校教育の実現を目指す　ということですすめられました。</a:t>
            </a:r>
            <a:endParaRPr kumimoji="1" lang="en-US" altLang="ja-JP" dirty="0" smtClean="0"/>
          </a:p>
          <a:p>
            <a:r>
              <a:rPr kumimoji="1" lang="ja-JP" altLang="en-US" dirty="0" smtClean="0"/>
              <a:t>このように、学習指導要領の改訂の背景として、情報技術の革新ということがありましたが、小学校プログラミング教育の導入の背景にも関連しています。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endParaRPr kumimoji="1" lang="en-US" altLang="ja-JP" dirty="0" smtClean="0"/>
          </a:p>
          <a:p>
            <a:endParaRPr kumimoji="1" lang="en-US" altLang="ja-JP" dirty="0" smtClean="0"/>
          </a:p>
          <a:p>
            <a:r>
              <a:rPr kumimoji="1" lang="ja-JP" altLang="en-US" dirty="0" smtClean="0"/>
              <a:t>情報</a:t>
            </a:r>
            <a:r>
              <a:rPr kumimoji="1" lang="ja-JP" altLang="en-US" dirty="0"/>
              <a:t>技術の仕組みをみんなが知って</a:t>
            </a:r>
            <a:r>
              <a:rPr kumimoji="1" lang="ja-JP" altLang="en-US" dirty="0" smtClean="0"/>
              <a:t>、ユーザー</a:t>
            </a:r>
            <a:r>
              <a:rPr kumimoji="1" lang="ja-JP" altLang="en-US" dirty="0"/>
              <a:t>とエンジニアを</a:t>
            </a:r>
            <a:r>
              <a:rPr kumimoji="1" lang="ja-JP" altLang="en-US" dirty="0" smtClean="0"/>
              <a:t>近づける。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仕事もきっと変わっていくことでしょう。</a:t>
            </a:r>
          </a:p>
          <a:p>
            <a:endParaRPr kumimoji="1" lang="en-US" altLang="ja-JP" dirty="0" smtClean="0"/>
          </a:p>
          <a:p>
            <a:r>
              <a:rPr lang="ja-JP" altLang="en-US" sz="1200" dirty="0" smtClean="0">
                <a:latin typeface="Meiryo UI" panose="020B0604030504040204" pitchFamily="50" charset="-128"/>
                <a:ea typeface="Meiryo UI" panose="020B0604030504040204" pitchFamily="50" charset="-128"/>
              </a:rPr>
              <a:t>子どもたちの可能性を広げることにもつながる</a:t>
            </a:r>
            <a:r>
              <a:rPr kumimoji="1" lang="ja-JP" altLang="en-US" sz="1200" dirty="0" smtClean="0">
                <a:latin typeface="Meiryo UI" panose="020B0604030504040204" pitchFamily="50" charset="-128"/>
                <a:ea typeface="Meiryo UI" panose="020B0604030504040204" pitchFamily="50" charset="-128"/>
              </a:rPr>
              <a:t>　　→ 起業する若者、特許を取得する子どもも</a:t>
            </a:r>
          </a:p>
        </p:txBody>
      </p:sp>
      <p:sp>
        <p:nvSpPr>
          <p:cNvPr id="4" name="フッター プレースホルダー 3"/>
          <p:cNvSpPr>
            <a:spLocks noGrp="1"/>
          </p:cNvSpPr>
          <p:nvPr>
            <p:ph type="ftr" sz="quarter" idx="4"/>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1D8DB7B0-4CB8-4A36-BA13-B7F6A22D688E}" type="slidenum">
              <a:rPr kumimoji="1" lang="ja-JP" altLang="en-US" smtClean="0"/>
              <a:t>7</a:t>
            </a:fld>
            <a:endParaRPr kumimoji="1" lang="ja-JP" altLang="en-US" dirty="0"/>
          </a:p>
        </p:txBody>
      </p:sp>
    </p:spTree>
    <p:extLst>
      <p:ext uri="{BB962C8B-B14F-4D97-AF65-F5344CB8AC3E}">
        <p14:creationId xmlns:p14="http://schemas.microsoft.com/office/powerpoint/2010/main" val="671768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指導要領の改訂の方向性について審議した、中央教育審議会の答申では、情報化やグローバル化により社会が大きく変化していくとしています。特に情報化については、人工知能ＡＩなどの技術革新に関連して、将来、今有る仕事の半数近くが自動化されるという予測などがあります。</a:t>
            </a:r>
            <a:endParaRPr kumimoji="1" lang="en-US" altLang="ja-JP" dirty="0" smtClean="0"/>
          </a:p>
          <a:p>
            <a:r>
              <a:rPr kumimoji="1" lang="ja-JP" altLang="en-US" dirty="0" smtClean="0"/>
              <a:t>このような急激に変化する社会では、「今、学校で教えていることが通用しなくなる」、「人間の職業がＡＩに奪われる」という不安の声があります。</a:t>
            </a:r>
            <a:endParaRPr kumimoji="1" lang="en-US" altLang="ja-JP" dirty="0" smtClean="0"/>
          </a:p>
          <a:p>
            <a:r>
              <a:rPr kumimoji="1" lang="ja-JP" altLang="en-US" dirty="0" smtClean="0"/>
              <a:t>今回の学習指導要領の改訂は、予測できない変化を受け身で捉えるのでは無く、前向きに受け止め、主体的に向き合い、関わり合い、自らの可能性を発揮し、よりよい社会と幸福な人生の創り手となるための力を子供たちに育む学校教育の実現を目指す　ということですすめられました。</a:t>
            </a:r>
            <a:endParaRPr kumimoji="1" lang="en-US" altLang="ja-JP" dirty="0" smtClean="0"/>
          </a:p>
          <a:p>
            <a:r>
              <a:rPr kumimoji="1" lang="ja-JP" altLang="en-US" dirty="0" smtClean="0"/>
              <a:t>このように、学習指導要領の改訂の背景として、情報技術の革新ということがありましたが、小学校プログラミング教育の導入の背景にも関連しています。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今</a:t>
            </a:r>
            <a:r>
              <a:rPr lang="ja-JP" altLang="en-US" sz="1200" dirty="0" smtClean="0"/>
              <a:t>後２０年程度で、半数近くの仕事が自動化される可能性が高いとの予測（オックスフォード大学准教授　マイケル・オズボーン氏）もあります。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子どもたちの６５％は将来、今は存在していない職業に就くとの予測（ニューヨーク州立大学大学院キャシーデビッドソン氏）</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a:t>
            </a:r>
            <a:r>
              <a:rPr kumimoji="1" lang="ja-JP" altLang="en-US" sz="1200" b="0" i="0" kern="1200" dirty="0" smtClean="0">
                <a:solidFill>
                  <a:schemeClr val="tx1"/>
                </a:solidFill>
                <a:effectLst/>
                <a:latin typeface="+mn-ea"/>
                <a:ea typeface="+mn-ea"/>
                <a:cs typeface="+mn-cs"/>
              </a:rPr>
              <a:t>元号が令和になりましたが、時代をさかのぼり、平成をジャンプし、昭和の初めごろより前、例えば、お米はどのようにして炊いていましたか？　（答えを得て）</a:t>
            </a:r>
            <a:r>
              <a:rPr kumimoji="1" lang="ja-JP" altLang="en-US" dirty="0" smtClean="0"/>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EA284E3-DF58-464E-95B5-B1C5E83CA859}" type="slidenum">
              <a:rPr kumimoji="1" lang="ja-JP" altLang="en-US" smtClean="0"/>
              <a:t>8</a:t>
            </a:fld>
            <a:endParaRPr kumimoji="1" lang="ja-JP" altLang="en-US"/>
          </a:p>
        </p:txBody>
      </p:sp>
    </p:spTree>
    <p:extLst>
      <p:ext uri="{BB962C8B-B14F-4D97-AF65-F5344CB8AC3E}">
        <p14:creationId xmlns:p14="http://schemas.microsoft.com/office/powerpoint/2010/main" val="145063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411078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10861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900514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9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258100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78920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319470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42043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78959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394713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223900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C1C5D1-ADA8-4863-A572-A54BBA06C833}" type="datetimeFigureOut">
              <a:rPr kumimoji="1" lang="ja-JP" altLang="en-US" smtClean="0"/>
              <a:t>2019/8/21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135527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1C5D1-ADA8-4863-A572-A54BBA06C833}" type="datetimeFigureOut">
              <a:rPr kumimoji="1" lang="ja-JP" altLang="en-US" smtClean="0"/>
              <a:t>2019/8/21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48F0E-B31F-494C-8C05-E02D1078B92A}" type="slidenum">
              <a:rPr kumimoji="1" lang="ja-JP" altLang="en-US" smtClean="0"/>
              <a:t>‹#›</a:t>
            </a:fld>
            <a:endParaRPr kumimoji="1" lang="ja-JP" altLang="en-US"/>
          </a:p>
        </p:txBody>
      </p:sp>
    </p:spTree>
    <p:extLst>
      <p:ext uri="{BB962C8B-B14F-4D97-AF65-F5344CB8AC3E}">
        <p14:creationId xmlns:p14="http://schemas.microsoft.com/office/powerpoint/2010/main" val="41146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https://4.bp.blogspot.com/-cC8ybC_4nUg/VGX8pO9cLhI/AAAAAAAApKQ/ZToS-DsItD4/s800/smartphone.png"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hyperlink" Target="https://4.bp.blogspot.com/-cC8ybC_4nUg/VGX8pO9cLhI/AAAAAAAApKQ/ZToS-DsItD4/s800/smartphone.png" TargetMode="External"/><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hyperlink" Target="https://4.bp.blogspot.com/-cC8ybC_4nUg/VGX8pO9cLhI/AAAAAAAApKQ/ZToS-DsItD4/s800/smartphone.png" TargetMode="External"/><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1196752"/>
            <a:ext cx="9144000" cy="1512168"/>
          </a:xfrm>
          <a:solidFill>
            <a:schemeClr val="tx2"/>
          </a:solidFill>
        </p:spPr>
        <p:txBody>
          <a:bodyPr>
            <a:noAutofit/>
          </a:bodyPr>
          <a:lstStyle/>
          <a:p>
            <a:r>
              <a:rPr kumimoji="1" lang="ja-JP" altLang="en-US" sz="3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小学校にプログラミング教育を導入する理由</a:t>
            </a:r>
            <a:endParaRPr kumimoji="1"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4"/>
          <p:cNvSpPr>
            <a:spLocks noGrp="1"/>
          </p:cNvSpPr>
          <p:nvPr>
            <p:ph type="subTitle" idx="1"/>
          </p:nvPr>
        </p:nvSpPr>
        <p:spPr>
          <a:xfrm>
            <a:off x="0" y="6381328"/>
            <a:ext cx="9144000" cy="476672"/>
          </a:xfrm>
          <a:solidFill>
            <a:schemeClr val="bg1">
              <a:lumMod val="50000"/>
            </a:schemeClr>
          </a:solidFill>
        </p:spPr>
        <p:txBody>
          <a:bodyPr anchor="ctr">
            <a:normAutofit/>
          </a:bodyPr>
          <a:lstStyle/>
          <a:p>
            <a:pPr algn="r"/>
            <a:r>
              <a:rPr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兵庫県教育委員会（兵庫県版</a:t>
            </a:r>
            <a:r>
              <a:rPr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プログラミング教育スタートパック構築</a:t>
            </a:r>
            <a:r>
              <a:rPr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0" y="0"/>
            <a:ext cx="1296144" cy="523220"/>
          </a:xfrm>
          <a:prstGeom prst="rect">
            <a:avLst/>
          </a:prstGeom>
          <a:solidFill>
            <a:schemeClr val="tx2"/>
          </a:solidFill>
        </p:spPr>
        <p:txBody>
          <a:bodyPr wrap="square" rtlCol="0">
            <a:spAutoFit/>
          </a:bodyPr>
          <a:lstStyle/>
          <a:p>
            <a:pPr algn="ctr"/>
            <a:r>
              <a:rPr lang="en-US" altLang="ja-JP" sz="2800" b="1" dirty="0" smtClean="0">
                <a:solidFill>
                  <a:schemeClr val="bg1"/>
                </a:solidFill>
                <a:latin typeface="Meiryo UI" panose="020B0604030504040204" pitchFamily="50" charset="-128"/>
                <a:ea typeface="Meiryo UI" panose="020B0604030504040204" pitchFamily="50" charset="-128"/>
              </a:rPr>
              <a:t>A</a:t>
            </a:r>
            <a:r>
              <a:rPr lang="ja-JP" altLang="en-US" sz="2800" b="1" dirty="0" smtClean="0">
                <a:solidFill>
                  <a:schemeClr val="bg1"/>
                </a:solidFill>
                <a:latin typeface="Meiryo UI" panose="020B0604030504040204" pitchFamily="50" charset="-128"/>
                <a:ea typeface="Meiryo UI" panose="020B0604030504040204" pitchFamily="50" charset="-128"/>
              </a:rPr>
              <a:t>－２</a:t>
            </a:r>
            <a:endParaRPr kumimoji="1" lang="ja-JP" altLang="en-US"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5925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7384"/>
            <a:ext cx="9144000" cy="769441"/>
          </a:xfrm>
          <a:prstGeom prst="rect">
            <a:avLst/>
          </a:prstGeom>
          <a:solidFill>
            <a:schemeClr val="tx2"/>
          </a:solidFill>
        </p:spPr>
        <p:txBody>
          <a:bodyPr wrap="square" rtlCol="0">
            <a:spAutoFit/>
          </a:bodyPr>
          <a:lstStyle/>
          <a:p>
            <a:r>
              <a:rPr kumimoji="1" lang="ja-JP" altLang="en-US" sz="4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プログラムされたコンピュータで動くもの</a:t>
            </a:r>
            <a:endParaRPr kumimoji="1"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79512" y="742057"/>
            <a:ext cx="8208912" cy="461665"/>
          </a:xfrm>
          <a:prstGeom prst="rect">
            <a:avLst/>
          </a:prstGeom>
          <a:noFill/>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今朝、起きてから今まで使ったプログラムで動くものを教えてください。</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ー 2"/>
          <p:cNvSpPr txBox="1">
            <a:spLocks/>
          </p:cNvSpPr>
          <p:nvPr/>
        </p:nvSpPr>
        <p:spPr>
          <a:xfrm>
            <a:off x="3491880" y="6484798"/>
            <a:ext cx="5654724" cy="373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 typeface="Arial" panose="020B0604020202020204" pitchFamily="34" charset="0"/>
              <a:buNone/>
            </a:pPr>
            <a:endParaRPr lang="ja-JP" altLang="en-US" sz="18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628800"/>
            <a:ext cx="2952328" cy="397620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4378" y="1740095"/>
            <a:ext cx="3547160" cy="3753609"/>
          </a:xfrm>
          <a:prstGeom prst="rect">
            <a:avLst/>
          </a:prstGeom>
        </p:spPr>
      </p:pic>
    </p:spTree>
    <p:extLst>
      <p:ext uri="{BB962C8B-B14F-4D97-AF65-F5344CB8AC3E}">
        <p14:creationId xmlns:p14="http://schemas.microsoft.com/office/powerpoint/2010/main" val="3138495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7384"/>
            <a:ext cx="9144000" cy="769441"/>
          </a:xfrm>
          <a:prstGeom prst="rect">
            <a:avLst/>
          </a:prstGeom>
          <a:solidFill>
            <a:schemeClr val="tx2"/>
          </a:solidFill>
        </p:spPr>
        <p:txBody>
          <a:bodyPr wrap="square" rtlCol="0">
            <a:spAutoFit/>
          </a:bodyPr>
          <a:lstStyle/>
          <a:p>
            <a:r>
              <a:rPr kumimoji="1" lang="ja-JP" altLang="en-US" sz="4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プログラムされたコンピュータで動くもの</a:t>
            </a:r>
            <a:endParaRPr kumimoji="1"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ãã©ã å¼æ´æ¿¯æ©ã®ã¤ã©ã¹ã"/>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944" y="2486899"/>
            <a:ext cx="1702189" cy="17021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ã¨ã¢ã³ã³ã®æ¸©åº¦ãèª¿æ´ãã¦ããç·æ§ã®ã¤ã©ã¹ãï¼ç¯é»ï¼"/>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7311" y="1120860"/>
            <a:ext cx="2143085" cy="115537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スマートフォン・スマホのイラスト">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19409" y="2167484"/>
            <a:ext cx="1448154" cy="156981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604452" y="5584012"/>
            <a:ext cx="7935096" cy="954107"/>
          </a:xfrm>
          <a:prstGeom prst="rect">
            <a:avLst/>
          </a:prstGeom>
          <a:solidFill>
            <a:schemeClr val="accent6">
              <a:lumMod val="60000"/>
              <a:lumOff val="40000"/>
            </a:schemeClr>
          </a:solidFill>
        </p:spPr>
        <p:txBody>
          <a:bodyPr wrap="square" rtlCol="0">
            <a:spAutoFit/>
          </a:bodyPr>
          <a:lstStyle/>
          <a:p>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今や電気で動くほとんどの製品</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が、プログラム</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で制御されており</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、生活</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や社会を便利にしている。</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672" y="3309249"/>
            <a:ext cx="2213718" cy="2095654"/>
          </a:xfrm>
          <a:prstGeom prst="rect">
            <a:avLst/>
          </a:prstGeom>
        </p:spPr>
      </p:pic>
      <p:pic>
        <p:nvPicPr>
          <p:cNvPr id="5" name="図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5526" y="3606998"/>
            <a:ext cx="2742973" cy="1773789"/>
          </a:xfrm>
          <a:prstGeom prst="rect">
            <a:avLst/>
          </a:prstGeom>
        </p:spPr>
      </p:pic>
      <p:pic>
        <p:nvPicPr>
          <p:cNvPr id="6" name="図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6256" y="955406"/>
            <a:ext cx="1994239" cy="2034938"/>
          </a:xfrm>
          <a:prstGeom prst="rect">
            <a:avLst/>
          </a:prstGeom>
        </p:spPr>
      </p:pic>
      <p:pic>
        <p:nvPicPr>
          <p:cNvPr id="7" name="図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01449" y="3379520"/>
            <a:ext cx="1432120" cy="1955113"/>
          </a:xfrm>
          <a:prstGeom prst="rect">
            <a:avLst/>
          </a:prstGeom>
        </p:spPr>
      </p:pic>
      <p:pic>
        <p:nvPicPr>
          <p:cNvPr id="8" name="図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08933" y="1120860"/>
            <a:ext cx="2438199" cy="1926177"/>
          </a:xfrm>
          <a:prstGeom prst="rect">
            <a:avLst/>
          </a:prstGeom>
        </p:spPr>
      </p:pic>
    </p:spTree>
    <p:extLst>
      <p:ext uri="{BB962C8B-B14F-4D97-AF65-F5344CB8AC3E}">
        <p14:creationId xmlns:p14="http://schemas.microsoft.com/office/powerpoint/2010/main" val="2089136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形吹き出し 2"/>
          <p:cNvSpPr/>
          <p:nvPr/>
        </p:nvSpPr>
        <p:spPr>
          <a:xfrm>
            <a:off x="222595" y="898551"/>
            <a:ext cx="6941693" cy="4834705"/>
          </a:xfrm>
          <a:prstGeom prst="wedgeEllipseCallout">
            <a:avLst>
              <a:gd name="adj1" fmla="val 45742"/>
              <a:gd name="adj2" fmla="val 4358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27384"/>
            <a:ext cx="9144000" cy="769441"/>
          </a:xfrm>
          <a:prstGeom prst="rect">
            <a:avLst/>
          </a:prstGeom>
          <a:solidFill>
            <a:schemeClr val="tx2"/>
          </a:solidFill>
        </p:spPr>
        <p:txBody>
          <a:bodyPr wrap="square" rtlCol="0">
            <a:spAutoFit/>
          </a:bodyPr>
          <a:lstStyle/>
          <a:p>
            <a:r>
              <a:rPr kumimoji="1" lang="ja-JP" altLang="en-US" sz="4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子供たちに必要な力</a:t>
            </a:r>
            <a:endParaRPr kumimoji="1"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ãã©ã å¼æ´æ¿¯æ©ã®ã¤ã©ã¹ã"/>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2608178"/>
            <a:ext cx="1108854" cy="11088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ã¨ã¢ã³ã³ã®æ¸©åº¦ãèª¿æ´ãã¦ããç·æ§ã®ã¤ã©ã¹ãï¼ç¯é»ï¼"/>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72195" y="1664046"/>
            <a:ext cx="1396066" cy="7526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スマートフォン・スマホのイラスト">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80759" y="1688049"/>
            <a:ext cx="943369" cy="1022622"/>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48" y="3431984"/>
            <a:ext cx="1442078" cy="1365168"/>
          </a:xfrm>
          <a:prstGeom prst="rect">
            <a:avLst/>
          </a:prstGeom>
        </p:spPr>
      </p:pic>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8975" y="2924944"/>
            <a:ext cx="1493243" cy="965630"/>
          </a:xfrm>
          <a:prstGeom prst="rect">
            <a:avLst/>
          </a:prstGeom>
        </p:spPr>
      </p:pic>
      <p:pic>
        <p:nvPicPr>
          <p:cNvPr id="6" name="図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7072" y="2967480"/>
            <a:ext cx="1299104" cy="1325616"/>
          </a:xfrm>
          <a:prstGeom prst="rect">
            <a:avLst/>
          </a:prstGeom>
        </p:spPr>
      </p:pic>
      <p:pic>
        <p:nvPicPr>
          <p:cNvPr id="7" name="図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19134" y="4099600"/>
            <a:ext cx="932924" cy="1273616"/>
          </a:xfrm>
          <a:prstGeom prst="rect">
            <a:avLst/>
          </a:prstGeom>
        </p:spPr>
      </p:pic>
      <p:pic>
        <p:nvPicPr>
          <p:cNvPr id="8" name="図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43906" y="1412776"/>
            <a:ext cx="1588312" cy="1254766"/>
          </a:xfrm>
          <a:prstGeom prst="rect">
            <a:avLst/>
          </a:prstGeom>
        </p:spPr>
      </p:pic>
      <p:pic>
        <p:nvPicPr>
          <p:cNvPr id="9" name="図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5728" y="3630288"/>
            <a:ext cx="2448272" cy="3013259"/>
          </a:xfrm>
          <a:prstGeom prst="rect">
            <a:avLst/>
          </a:prstGeom>
        </p:spPr>
      </p:pic>
    </p:spTree>
    <p:extLst>
      <p:ext uri="{BB962C8B-B14F-4D97-AF65-F5344CB8AC3E}">
        <p14:creationId xmlns:p14="http://schemas.microsoft.com/office/powerpoint/2010/main" val="3679546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形吹き出し 2"/>
          <p:cNvSpPr/>
          <p:nvPr/>
        </p:nvSpPr>
        <p:spPr>
          <a:xfrm>
            <a:off x="222595" y="898551"/>
            <a:ext cx="6941693" cy="4834705"/>
          </a:xfrm>
          <a:prstGeom prst="wedgeEllipseCallout">
            <a:avLst>
              <a:gd name="adj1" fmla="val 45742"/>
              <a:gd name="adj2" fmla="val 4358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27384"/>
            <a:ext cx="9144000" cy="769441"/>
          </a:xfrm>
          <a:prstGeom prst="rect">
            <a:avLst/>
          </a:prstGeom>
          <a:solidFill>
            <a:schemeClr val="tx2"/>
          </a:solidFill>
        </p:spPr>
        <p:txBody>
          <a:bodyPr wrap="square" rtlCol="0">
            <a:spAutoFit/>
          </a:bodyPr>
          <a:lstStyle/>
          <a:p>
            <a:r>
              <a:rPr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子供たちに必要な力</a:t>
            </a:r>
            <a:endParaRPr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ãã©ã å¼æ´æ¿¯æ©ã®ã¤ã©ã¹ã"/>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2608178"/>
            <a:ext cx="1108854" cy="11088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ã¨ã¢ã³ã³ã®æ¸©åº¦ãèª¿æ´ãã¦ããç·æ§ã®ã¤ã©ã¹ãï¼ç¯é»ï¼"/>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72195" y="1664046"/>
            <a:ext cx="1396066" cy="7526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スマートフォン・スマホのイラスト">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80759" y="1688049"/>
            <a:ext cx="943369" cy="1022622"/>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48" y="3431984"/>
            <a:ext cx="1442078" cy="1365168"/>
          </a:xfrm>
          <a:prstGeom prst="rect">
            <a:avLst/>
          </a:prstGeom>
        </p:spPr>
      </p:pic>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8975" y="2924944"/>
            <a:ext cx="1493243" cy="965630"/>
          </a:xfrm>
          <a:prstGeom prst="rect">
            <a:avLst/>
          </a:prstGeom>
        </p:spPr>
      </p:pic>
      <p:pic>
        <p:nvPicPr>
          <p:cNvPr id="6" name="図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7072" y="2967480"/>
            <a:ext cx="1299104" cy="1325616"/>
          </a:xfrm>
          <a:prstGeom prst="rect">
            <a:avLst/>
          </a:prstGeom>
        </p:spPr>
      </p:pic>
      <p:pic>
        <p:nvPicPr>
          <p:cNvPr id="7" name="図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19134" y="4099600"/>
            <a:ext cx="932924" cy="1273616"/>
          </a:xfrm>
          <a:prstGeom prst="rect">
            <a:avLst/>
          </a:prstGeom>
        </p:spPr>
      </p:pic>
      <p:pic>
        <p:nvPicPr>
          <p:cNvPr id="8" name="図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43906" y="1412776"/>
            <a:ext cx="1588312" cy="1254766"/>
          </a:xfrm>
          <a:prstGeom prst="rect">
            <a:avLst/>
          </a:prstGeom>
        </p:spPr>
      </p:pic>
      <p:pic>
        <p:nvPicPr>
          <p:cNvPr id="10" name="図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6710213" y="3817937"/>
            <a:ext cx="2470299" cy="2923431"/>
          </a:xfrm>
          <a:prstGeom prst="rect">
            <a:avLst/>
          </a:prstGeom>
        </p:spPr>
      </p:pic>
    </p:spTree>
    <p:extLst>
      <p:ext uri="{BB962C8B-B14F-4D97-AF65-F5344CB8AC3E}">
        <p14:creationId xmlns:p14="http://schemas.microsoft.com/office/powerpoint/2010/main" val="1498750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7384"/>
            <a:ext cx="9144000" cy="769441"/>
          </a:xfrm>
          <a:prstGeom prst="rect">
            <a:avLst/>
          </a:prstGeom>
          <a:solidFill>
            <a:schemeClr val="tx2"/>
          </a:solidFill>
        </p:spPr>
        <p:txBody>
          <a:bodyPr wrap="square" rtlCol="0">
            <a:spAutoFit/>
          </a:bodyPr>
          <a:lstStyle/>
          <a:p>
            <a:r>
              <a:rPr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子供たちに必要な力</a:t>
            </a:r>
            <a:endParaRPr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124744"/>
            <a:ext cx="6768752" cy="4963753"/>
          </a:xfrm>
          <a:prstGeom prst="rect">
            <a:avLst/>
          </a:prstGeom>
        </p:spPr>
      </p:pic>
    </p:spTree>
    <p:extLst>
      <p:ext uri="{BB962C8B-B14F-4D97-AF65-F5344CB8AC3E}">
        <p14:creationId xmlns:p14="http://schemas.microsoft.com/office/powerpoint/2010/main" val="3927029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0"/>
            <a:ext cx="9217024" cy="541371"/>
          </a:xfrm>
          <a:solidFill>
            <a:schemeClr val="tx2"/>
          </a:solidFill>
        </p:spPr>
        <p:txBody>
          <a:bodyPr>
            <a:noAutofit/>
          </a:bodyPr>
          <a:lstStyle/>
          <a:p>
            <a:pPr algn="l"/>
            <a:r>
              <a:rPr lang="ja-JP" altLang="en-US" sz="3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なぜ</a:t>
            </a:r>
            <a:r>
              <a:rPr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小学校にプログラミング教育を導入するのか</a:t>
            </a:r>
            <a:endParaRPr kumimoji="1"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76969" y="1555636"/>
            <a:ext cx="7374399" cy="3272691"/>
          </a:xfrm>
          <a:prstGeom prst="rect">
            <a:avLst/>
          </a:prstGeom>
        </p:spPr>
        <p:txBody>
          <a:bodyPr wrap="square">
            <a:spAutoFit/>
          </a:bodyPr>
          <a:lstStyle/>
          <a:p>
            <a:endParaRPr lang="en-US" altLang="ja-JP" sz="2000" dirty="0"/>
          </a:p>
          <a:p>
            <a:endParaRPr lang="en-US" altLang="ja-JP" sz="2000" dirty="0"/>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プログラミング教育に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よって、コンピュータが「魔法の箱」ではなくなり、</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より主体的に活用することが可能</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コンピュータを理解し上手に活用していく力を身に付けることは、</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これからの社会を生きて</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いく子どもたちにとって</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、将来どのような</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職業に就く</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も、極めて重要</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・諸外国においても</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、教育</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の段階からプログラミング教育</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を導入</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する動き</a:t>
            </a:r>
          </a:p>
          <a:p>
            <a:endParaRPr lang="en-US" altLang="ja-JP" sz="2000" dirty="0"/>
          </a:p>
        </p:txBody>
      </p:sp>
      <p:sp>
        <p:nvSpPr>
          <p:cNvPr id="6" name="正方形/長方形 5"/>
          <p:cNvSpPr/>
          <p:nvPr/>
        </p:nvSpPr>
        <p:spPr>
          <a:xfrm>
            <a:off x="478765" y="878400"/>
            <a:ext cx="7970808" cy="8037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r>
              <a:rPr lang="ja-JP" altLang="en-US" sz="2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家電や自動車をはじめ身近なものの多くにもコンピュータが内蔵され、人々の生活を便利で豊かなものに</a:t>
            </a:r>
            <a:endParaRPr lang="en-US"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solidFill>
                <a:srgbClr val="FF0000"/>
              </a:solidFill>
            </a:endParaRPr>
          </a:p>
        </p:txBody>
      </p:sp>
      <p:sp>
        <p:nvSpPr>
          <p:cNvPr id="8" name="正方形/長方形 7"/>
          <p:cNvSpPr/>
          <p:nvPr/>
        </p:nvSpPr>
        <p:spPr>
          <a:xfrm>
            <a:off x="712702" y="5319035"/>
            <a:ext cx="7382345" cy="803751"/>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r>
              <a:rPr lang="ja-JP" altLang="en-US" sz="2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学習指導要領改訂に伴い、2020年度から小学校に</a:t>
            </a:r>
            <a:r>
              <a:rPr lang="ja-JP" altLang="en-US" sz="24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おいて</a:t>
            </a:r>
            <a:endParaRPr lang="en-US" altLang="ja-JP" sz="24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プログラミング</a:t>
            </a:r>
            <a:r>
              <a:rPr lang="ja-JP" altLang="en-US" sz="24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教育を導入</a:t>
            </a:r>
          </a:p>
          <a:p>
            <a:pPr algn="ctr"/>
            <a:endParaRPr kumimoji="1" lang="ja-JP" altLang="en-US" dirty="0">
              <a:solidFill>
                <a:srgbClr val="FF0000"/>
              </a:solidFill>
            </a:endParaRPr>
          </a:p>
        </p:txBody>
      </p:sp>
      <p:sp>
        <p:nvSpPr>
          <p:cNvPr id="9" name="正方形/長方形 8"/>
          <p:cNvSpPr/>
          <p:nvPr/>
        </p:nvSpPr>
        <p:spPr>
          <a:xfrm>
            <a:off x="478765" y="2112589"/>
            <a:ext cx="7970808" cy="270879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二等辺三角形 9"/>
          <p:cNvSpPr/>
          <p:nvPr/>
        </p:nvSpPr>
        <p:spPr>
          <a:xfrm flipV="1">
            <a:off x="4401174" y="1750450"/>
            <a:ext cx="351693" cy="357809"/>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二等辺三角形 10"/>
          <p:cNvSpPr/>
          <p:nvPr/>
        </p:nvSpPr>
        <p:spPr>
          <a:xfrm flipV="1">
            <a:off x="4403875" y="4895716"/>
            <a:ext cx="351693" cy="357809"/>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コンテンツ プレースホルダー 2"/>
          <p:cNvSpPr txBox="1">
            <a:spLocks/>
          </p:cNvSpPr>
          <p:nvPr/>
        </p:nvSpPr>
        <p:spPr>
          <a:xfrm>
            <a:off x="2016806" y="6374690"/>
            <a:ext cx="7091698" cy="36667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smtClean="0"/>
              <a:t>平成</a:t>
            </a:r>
            <a:r>
              <a:rPr lang="en-US" altLang="ja-JP" sz="1800" dirty="0" smtClean="0"/>
              <a:t>30</a:t>
            </a:r>
            <a:r>
              <a:rPr lang="ja-JP" altLang="en-US" sz="1800" dirty="0" smtClean="0"/>
              <a:t>年</a:t>
            </a:r>
            <a:r>
              <a:rPr lang="en-US" altLang="ja-JP" sz="1800" dirty="0" smtClean="0"/>
              <a:t>11</a:t>
            </a:r>
            <a:r>
              <a:rPr lang="ja-JP" altLang="en-US" sz="1800" dirty="0" smtClean="0"/>
              <a:t>月　小学校</a:t>
            </a:r>
            <a:r>
              <a:rPr lang="ja-JP" altLang="en-US" sz="1800" dirty="0"/>
              <a:t>プログラミング教育の</a:t>
            </a:r>
            <a:r>
              <a:rPr lang="ja-JP" altLang="en-US" sz="1800" dirty="0" smtClean="0"/>
              <a:t>手引（第２版）</a:t>
            </a:r>
            <a:r>
              <a:rPr lang="en-US" altLang="ja-JP" sz="1800" dirty="0" smtClean="0"/>
              <a:t>:</a:t>
            </a:r>
            <a:r>
              <a:rPr lang="ja-JP" altLang="en-US" sz="1800" dirty="0" smtClean="0"/>
              <a:t>文部科学省</a:t>
            </a:r>
            <a:endParaRPr lang="ja-JP" altLang="en-US" sz="1800" dirty="0"/>
          </a:p>
        </p:txBody>
      </p:sp>
    </p:spTree>
    <p:extLst>
      <p:ext uri="{BB962C8B-B14F-4D97-AF65-F5344CB8AC3E}">
        <p14:creationId xmlns:p14="http://schemas.microsoft.com/office/powerpoint/2010/main" val="3560880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矢印 4"/>
          <p:cNvSpPr/>
          <p:nvPr/>
        </p:nvSpPr>
        <p:spPr>
          <a:xfrm>
            <a:off x="2123728" y="2708920"/>
            <a:ext cx="4464496" cy="2038222"/>
          </a:xfrm>
          <a:prstGeom prst="downArrow">
            <a:avLst>
              <a:gd name="adj1" fmla="val 50000"/>
              <a:gd name="adj2" fmla="val 2729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0" y="-27384"/>
            <a:ext cx="9144000" cy="769441"/>
          </a:xfrm>
          <a:prstGeom prst="rect">
            <a:avLst/>
          </a:prstGeom>
          <a:solidFill>
            <a:schemeClr val="tx2"/>
          </a:solidFill>
        </p:spPr>
        <p:txBody>
          <a:bodyPr wrap="square" rtlCol="0">
            <a:spAutoFit/>
          </a:bodyPr>
          <a:lstStyle/>
          <a:p>
            <a:r>
              <a:rPr lang="ja-JP" altLang="en-US" sz="4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学習指導要領改訂の背景</a:t>
            </a:r>
            <a:endParaRPr kumimoji="1" lang="ja-JP" altLang="en-US" sz="4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39552" y="1107901"/>
            <a:ext cx="8064896" cy="1384995"/>
          </a:xfrm>
          <a:prstGeom prst="rect">
            <a:avLst/>
          </a:prstGeom>
          <a:noFill/>
          <a:ln>
            <a:solidFill>
              <a:schemeClr val="accent1"/>
            </a:solidFill>
          </a:ln>
        </p:spPr>
        <p:txBody>
          <a:bodyPr wrap="square" rtlCol="0">
            <a:spAutoFit/>
          </a:bodyPr>
          <a:lstStyle/>
          <a:p>
            <a:r>
              <a:rPr lang="ja-JP" altLang="en-US" sz="2800" dirty="0" smtClean="0">
                <a:latin typeface="Meiryo UI" panose="020B0604030504040204" pitchFamily="50" charset="-128"/>
                <a:ea typeface="Meiryo UI" panose="020B0604030504040204" pitchFamily="50" charset="-128"/>
              </a:rPr>
              <a:t>➣ 情報化</a:t>
            </a:r>
            <a:r>
              <a:rPr lang="ja-JP" altLang="en-US" sz="2800" dirty="0">
                <a:latin typeface="Meiryo UI" panose="020B0604030504040204" pitchFamily="50" charset="-128"/>
                <a:ea typeface="Meiryo UI" panose="020B0604030504040204" pitchFamily="50" charset="-128"/>
              </a:rPr>
              <a:t>や</a:t>
            </a:r>
            <a:r>
              <a:rPr lang="ja-JP" altLang="en-US" sz="2800" dirty="0" smtClean="0">
                <a:latin typeface="Meiryo UI" panose="020B0604030504040204" pitchFamily="50" charset="-128"/>
                <a:ea typeface="Meiryo UI" panose="020B0604030504040204" pitchFamily="50" charset="-128"/>
              </a:rPr>
              <a:t>グローバル化といった社会的変化が、人間　</a:t>
            </a:r>
            <a:endParaRPr lang="en-US" altLang="ja-JP" sz="2800" dirty="0" smtClean="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  の予測を超えて進展。</a:t>
            </a:r>
            <a:endParaRPr lang="en-US" altLang="ja-JP" sz="2800" dirty="0" smtClean="0">
              <a:latin typeface="Meiryo UI" panose="020B0604030504040204" pitchFamily="50" charset="-128"/>
              <a:ea typeface="Meiryo UI" panose="020B0604030504040204" pitchFamily="50" charset="-128"/>
            </a:endParaRPr>
          </a:p>
          <a:p>
            <a:r>
              <a:rPr lang="ja-JP" altLang="en-US" sz="2800" dirty="0" smtClean="0">
                <a:latin typeface="Meiryo UI" panose="020B0604030504040204" pitchFamily="50" charset="-128"/>
                <a:ea typeface="Meiryo UI" panose="020B0604030504040204" pitchFamily="50" charset="-128"/>
              </a:rPr>
              <a:t>➣  </a:t>
            </a:r>
            <a:r>
              <a:rPr lang="en-US" altLang="ja-JP" sz="2800" dirty="0" smtClean="0">
                <a:latin typeface="Meiryo UI" panose="020B0604030504040204" pitchFamily="50" charset="-128"/>
                <a:ea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rPr>
              <a:t>・</a:t>
            </a:r>
            <a:r>
              <a:rPr lang="en-US" altLang="ja-JP" sz="2800" dirty="0" err="1" smtClean="0">
                <a:latin typeface="Meiryo UI" panose="020B0604030504040204" pitchFamily="50" charset="-128"/>
                <a:ea typeface="Meiryo UI" panose="020B0604030504040204" pitchFamily="50" charset="-128"/>
              </a:rPr>
              <a:t>IoT</a:t>
            </a:r>
            <a:r>
              <a:rPr lang="ja-JP" altLang="en-US" sz="2800" dirty="0" smtClean="0">
                <a:latin typeface="Meiryo UI" panose="020B0604030504040204" pitchFamily="50" charset="-128"/>
                <a:ea typeface="Meiryo UI" panose="020B0604030504040204" pitchFamily="50" charset="-128"/>
              </a:rPr>
              <a:t>が、社会や生活を大きく変える。</a:t>
            </a:r>
            <a:endParaRPr kumimoji="1" lang="ja-JP" altLang="en-US" sz="28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295128" y="3035302"/>
            <a:ext cx="7848872" cy="954107"/>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今、学校で教えていることが通用しなくなる</a:t>
            </a:r>
            <a:r>
              <a:rPr lang="ja-JP" altLang="en-US" sz="2800" dirty="0" smtClean="0">
                <a:latin typeface="Meiryo UI" panose="020B0604030504040204" pitchFamily="50" charset="-128"/>
                <a:ea typeface="Meiryo UI" panose="020B0604030504040204" pitchFamily="50" charset="-128"/>
              </a:rPr>
              <a:t>」</a:t>
            </a:r>
            <a:endParaRPr lang="en-US" altLang="ja-JP" sz="2800" dirty="0" smtClean="0">
              <a:latin typeface="Meiryo UI" panose="020B0604030504040204" pitchFamily="50" charset="-128"/>
              <a:ea typeface="Meiryo UI" panose="020B0604030504040204" pitchFamily="50" charset="-128"/>
            </a:endParaRPr>
          </a:p>
          <a:p>
            <a:r>
              <a:rPr lang="ja-JP" altLang="en-US" sz="2800" dirty="0" smtClean="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人間の職業が</a:t>
            </a:r>
            <a:r>
              <a:rPr lang="en-US" altLang="ja-JP" sz="2800" dirty="0">
                <a:latin typeface="Meiryo UI" panose="020B0604030504040204" pitchFamily="50" charset="-128"/>
                <a:ea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rPr>
              <a:t>に奪われる」という不安</a:t>
            </a:r>
            <a:r>
              <a:rPr lang="ja-JP" altLang="en-US" sz="2800" dirty="0" smtClean="0">
                <a:latin typeface="Meiryo UI" panose="020B0604030504040204" pitchFamily="50" charset="-128"/>
                <a:ea typeface="Meiryo UI" panose="020B0604030504040204" pitchFamily="50" charset="-128"/>
              </a:rPr>
              <a:t>の声</a:t>
            </a:r>
            <a:endParaRPr kumimoji="1" lang="ja-JP" altLang="en-US" sz="2800" dirty="0">
              <a:latin typeface="Meiryo UI" panose="020B0604030504040204" pitchFamily="50" charset="-128"/>
              <a:ea typeface="Meiryo UI" panose="020B0604030504040204" pitchFamily="50" charset="-128"/>
            </a:endParaRPr>
          </a:p>
        </p:txBody>
      </p:sp>
      <p:sp>
        <p:nvSpPr>
          <p:cNvPr id="8" name="角丸四角形 7"/>
          <p:cNvSpPr/>
          <p:nvPr/>
        </p:nvSpPr>
        <p:spPr>
          <a:xfrm>
            <a:off x="323528" y="4797173"/>
            <a:ext cx="8568952" cy="1606132"/>
          </a:xfrm>
          <a:prstGeom prst="roundRect">
            <a:avLst/>
          </a:prstGeom>
          <a:solidFill>
            <a:schemeClr val="accent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予測できない変化を受け身で捉えるので</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はな</a:t>
            </a: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く</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前向きに</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受け止め</a:t>
            </a: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主体的</a:t>
            </a: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に向き合い・関わり合い、自らの可能性を発揮し、よりよい社会と幸福な人生の創り手となる</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ための</a:t>
            </a: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力を子どもたちに育む学校教育の実現を</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目指す。</a:t>
            </a:r>
            <a:endPar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3995936" y="6453336"/>
            <a:ext cx="4896544" cy="276999"/>
          </a:xfrm>
          <a:prstGeom prst="rect">
            <a:avLst/>
          </a:prstGeom>
          <a:noFill/>
        </p:spPr>
        <p:txBody>
          <a:bodyPr wrap="square" rtlCol="0">
            <a:spAutoFit/>
          </a:bodyPr>
          <a:lstStyle/>
          <a:p>
            <a:r>
              <a:rPr kumimoji="1" lang="ja-JP" altLang="en-US" sz="1200" dirty="0" smtClean="0"/>
              <a:t>令和元年</a:t>
            </a:r>
            <a:r>
              <a:rPr kumimoji="1" lang="en-US" altLang="ja-JP" sz="1200" dirty="0" smtClean="0"/>
              <a:t>5</a:t>
            </a:r>
            <a:r>
              <a:rPr kumimoji="1" lang="ja-JP" altLang="en-US" sz="1200" dirty="0" smtClean="0"/>
              <a:t>月　小学校プログラミング教育に関する研修教材：文部科学省</a:t>
            </a:r>
            <a:endParaRPr kumimoji="1" lang="ja-JP" altLang="en-US" sz="1200" dirty="0"/>
          </a:p>
        </p:txBody>
      </p:sp>
    </p:spTree>
    <p:extLst>
      <p:ext uri="{BB962C8B-B14F-4D97-AF65-F5344CB8AC3E}">
        <p14:creationId xmlns:p14="http://schemas.microsoft.com/office/powerpoint/2010/main" val="2210936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774</Words>
  <Application>Microsoft Office PowerPoint</Application>
  <PresentationFormat>画面に合わせる (4:3)</PresentationFormat>
  <Paragraphs>90</Paragraphs>
  <Slides>8</Slides>
  <Notes>8</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小学校にプログラミング教育を導入する理由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なぜ小学校にプログラミング教育を導入するのか</vt:lpstr>
      <vt:lpstr>PowerPoint プレゼンテーション</vt:lpstr>
    </vt:vector>
  </TitlesOfParts>
  <Company>兵庫県教育委員会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小学校プログラミング教育講座Ａ</dc:title>
  <dc:creator>県立教育研修所</dc:creator>
  <cp:lastModifiedBy>兵庫県</cp:lastModifiedBy>
  <cp:revision>80</cp:revision>
  <dcterms:created xsi:type="dcterms:W3CDTF">2019-05-26T22:50:03Z</dcterms:created>
  <dcterms:modified xsi:type="dcterms:W3CDTF">2019-08-21T08:00:05Z</dcterms:modified>
</cp:coreProperties>
</file>