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365" r:id="rId3"/>
    <p:sldId id="364" r:id="rId4"/>
    <p:sldId id="360" r:id="rId5"/>
    <p:sldId id="362" r:id="rId6"/>
    <p:sldId id="366"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50" autoAdjust="0"/>
  </p:normalViewPr>
  <p:slideViewPr>
    <p:cSldViewPr>
      <p:cViewPr varScale="1">
        <p:scale>
          <a:sx n="33" d="100"/>
          <a:sy n="33" d="100"/>
        </p:scale>
        <p:origin x="-19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2150A-B618-4763-A238-E9AB153CBB8B}" type="datetimeFigureOut">
              <a:rPr kumimoji="1" lang="ja-JP" altLang="en-US" smtClean="0"/>
              <a:t>2019/8/21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284E3-DF58-464E-95B5-B1C5E83CA859}" type="slidenum">
              <a:rPr kumimoji="1" lang="ja-JP" altLang="en-US" smtClean="0"/>
              <a:t>‹#›</a:t>
            </a:fld>
            <a:endParaRPr kumimoji="1" lang="ja-JP" altLang="en-US"/>
          </a:p>
        </p:txBody>
      </p:sp>
    </p:spTree>
    <p:extLst>
      <p:ext uri="{BB962C8B-B14F-4D97-AF65-F5344CB8AC3E}">
        <p14:creationId xmlns:p14="http://schemas.microsoft.com/office/powerpoint/2010/main" val="1229162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8DB7B0-4CB8-4A36-BA13-B7F6A22D688E}"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2177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これは、国土交通省が作成した、日本の総人口の推移予測です。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2004</a:t>
            </a:r>
            <a:r>
              <a:rPr kumimoji="1" lang="ja-JP" altLang="en-US" dirty="0" smtClean="0"/>
              <a:t>年をピークに減少しており、</a:t>
            </a:r>
            <a:r>
              <a:rPr kumimoji="1" lang="en-US" altLang="ja-JP" dirty="0" smtClean="0"/>
              <a:t>2050</a:t>
            </a:r>
            <a:r>
              <a:rPr kumimoji="1" lang="ja-JP" altLang="en-US" dirty="0" smtClean="0"/>
              <a:t>年には１億人を切り、高齢化率も約４０％になることや、</a:t>
            </a:r>
            <a:r>
              <a:rPr kumimoji="1" lang="en-US" altLang="ja-JP" dirty="0" smtClean="0"/>
              <a:t>2100</a:t>
            </a:r>
            <a:r>
              <a:rPr kumimoji="1" lang="ja-JP" altLang="en-US" dirty="0" smtClean="0"/>
              <a:t>年には明治時代後半の水準に戻る可能性が高いとされています。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人口のこの変化は、千年単位でみても類を見ない、極めて急激な減少だとされています。</a:t>
            </a:r>
          </a:p>
        </p:txBody>
      </p:sp>
      <p:sp>
        <p:nvSpPr>
          <p:cNvPr id="4" name="スライド番号プレースホルダー 3"/>
          <p:cNvSpPr>
            <a:spLocks noGrp="1"/>
          </p:cNvSpPr>
          <p:nvPr>
            <p:ph type="sldNum" sz="quarter" idx="10"/>
          </p:nvPr>
        </p:nvSpPr>
        <p:spPr/>
        <p:txBody>
          <a:bodyPr/>
          <a:lstStyle/>
          <a:p>
            <a:fld id="{0EA284E3-DF58-464E-95B5-B1C5E83CA859}" type="slidenum">
              <a:rPr kumimoji="1" lang="ja-JP" altLang="en-US" smtClean="0"/>
              <a:t>2</a:t>
            </a:fld>
            <a:endParaRPr kumimoji="1" lang="ja-JP" altLang="en-US"/>
          </a:p>
        </p:txBody>
      </p:sp>
    </p:spTree>
    <p:extLst>
      <p:ext uri="{BB962C8B-B14F-4D97-AF65-F5344CB8AC3E}">
        <p14:creationId xmlns:p14="http://schemas.microsoft.com/office/powerpoint/2010/main" val="412501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左は総務省　過疎対策室が発表している　過疎の分布図です。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過疎の定義や色区分など、詳細な説明は割愛します。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大雑把に言うと、色の付いている地域が過疎地域です。近畿地方でも半分程度が過疎地域です。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北海道や四国などは、過疎地域の割合がもっと高くなります。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このように、少子高齢化と過疎化は、日本の大きな課題とされています。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A284E3-DF58-464E-95B5-B1C5E83CA859}" type="slidenum">
              <a:rPr kumimoji="1" lang="ja-JP" altLang="en-US" smtClean="0"/>
              <a:t>3</a:t>
            </a:fld>
            <a:endParaRPr kumimoji="1" lang="ja-JP" altLang="en-US"/>
          </a:p>
        </p:txBody>
      </p:sp>
    </p:spTree>
    <p:extLst>
      <p:ext uri="{BB962C8B-B14F-4D97-AF65-F5344CB8AC3E}">
        <p14:creationId xmlns:p14="http://schemas.microsoft.com/office/powerpoint/2010/main" val="23388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smtClean="0"/>
              <a:t>　さて、ソサイエティ</a:t>
            </a:r>
            <a:r>
              <a:rPr kumimoji="1" lang="en-US" altLang="ja-JP" dirty="0" smtClean="0"/>
              <a:t>5.0</a:t>
            </a:r>
            <a:r>
              <a:rPr kumimoji="1" lang="ja-JP" altLang="en-US" dirty="0" smtClean="0"/>
              <a:t>（ゴ　テン　レイ）という言葉を聞いたことがありますか？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ソサイエティ</a:t>
            </a:r>
            <a:r>
              <a:rPr kumimoji="1" lang="en-US" altLang="ja-JP" dirty="0" smtClean="0"/>
              <a:t>5.0</a:t>
            </a:r>
            <a:r>
              <a:rPr kumimoji="1" lang="ja-JP" altLang="en-US" dirty="0" smtClean="0"/>
              <a:t>とは、</a:t>
            </a:r>
            <a:r>
              <a:rPr kumimoji="1" lang="ja-JP" altLang="en-US" sz="1200" b="0" i="0" u="none" strike="noStrike" kern="1200" dirty="0" smtClean="0">
                <a:solidFill>
                  <a:schemeClr val="tx1"/>
                </a:solidFill>
                <a:effectLst/>
                <a:latin typeface="+mn-lt"/>
                <a:ea typeface="+mn-ea"/>
                <a:cs typeface="+mn-cs"/>
              </a:rPr>
              <a:t>内閣府がこれから目指すべき未来社会の姿として</a:t>
            </a:r>
            <a:r>
              <a:rPr kumimoji="1" lang="ja-JP" altLang="en-US" dirty="0" smtClean="0"/>
              <a:t>提唱したものです。</a:t>
            </a:r>
            <a:endParaRPr kumimoji="1" lang="en-US" altLang="ja-JP" dirty="0" smtClean="0"/>
          </a:p>
          <a:p>
            <a:endParaRPr kumimoji="1" lang="en-US" altLang="ja-JP" dirty="0" smtClean="0"/>
          </a:p>
          <a:p>
            <a:r>
              <a:rPr kumimoji="1" lang="ja-JP" altLang="en-US" dirty="0" smtClean="0"/>
              <a:t>　人類</a:t>
            </a:r>
            <a:r>
              <a:rPr kumimoji="1" lang="ja-JP" altLang="en-US" dirty="0" smtClean="0"/>
              <a:t>はいくつかの社会を経験してきました。</a:t>
            </a:r>
            <a:endParaRPr kumimoji="1" lang="en-US" altLang="ja-JP" dirty="0" smtClean="0"/>
          </a:p>
          <a:p>
            <a:r>
              <a:rPr kumimoji="1" lang="ja-JP" altLang="en-US" dirty="0" smtClean="0"/>
              <a:t>　</a:t>
            </a:r>
            <a:r>
              <a:rPr kumimoji="1" lang="en-US" altLang="ja-JP" dirty="0" smtClean="0"/>
              <a:t>society1.0 </a:t>
            </a:r>
            <a:r>
              <a:rPr kumimoji="1" lang="ja-JP" altLang="en-US" dirty="0" smtClean="0"/>
              <a:t>は狩猟</a:t>
            </a:r>
            <a:r>
              <a:rPr kumimoji="1" lang="ja-JP" altLang="en-US" dirty="0" smtClean="0"/>
              <a:t>社会、</a:t>
            </a:r>
            <a:r>
              <a:rPr kumimoji="1" lang="en-US" altLang="ja-JP" dirty="0" smtClean="0"/>
              <a:t>2.0</a:t>
            </a:r>
            <a:r>
              <a:rPr kumimoji="1" lang="ja-JP" altLang="en-US" dirty="0" smtClean="0"/>
              <a:t>は農耕</a:t>
            </a:r>
            <a:r>
              <a:rPr kumimoji="1" lang="ja-JP" altLang="en-US" dirty="0" smtClean="0"/>
              <a:t>社会、</a:t>
            </a:r>
            <a:r>
              <a:rPr kumimoji="1" lang="en-US" altLang="ja-JP" dirty="0" smtClean="0"/>
              <a:t>3.0</a:t>
            </a:r>
            <a:r>
              <a:rPr kumimoji="1" lang="ja-JP" altLang="en-US" dirty="0" smtClean="0"/>
              <a:t>は工業</a:t>
            </a:r>
            <a:r>
              <a:rPr kumimoji="1" lang="ja-JP" altLang="en-US" dirty="0" smtClean="0"/>
              <a:t>社会、</a:t>
            </a:r>
            <a:r>
              <a:rPr kumimoji="1" lang="en-US" altLang="ja-JP" dirty="0" smtClean="0"/>
              <a:t>4.0</a:t>
            </a:r>
            <a:r>
              <a:rPr kumimoji="1" lang="ja-JP" altLang="en-US" dirty="0" smtClean="0"/>
              <a:t>は情報社会。</a:t>
            </a:r>
            <a:endParaRPr kumimoji="1" lang="en-US" altLang="ja-JP" dirty="0" smtClean="0"/>
          </a:p>
          <a:p>
            <a:r>
              <a:rPr kumimoji="1" lang="ja-JP" altLang="en-US" dirty="0" smtClean="0"/>
              <a:t>　これに続く</a:t>
            </a:r>
            <a:r>
              <a:rPr kumimoji="1" lang="ja-JP" altLang="en-US" dirty="0" smtClean="0"/>
              <a:t>新たな</a:t>
            </a:r>
            <a:r>
              <a:rPr kumimoji="1" lang="ja-JP" altLang="en-US" dirty="0" smtClean="0"/>
              <a:t>社会が、</a:t>
            </a:r>
            <a:r>
              <a:rPr kumimoji="1" lang="en-US" altLang="ja-JP" dirty="0" smtClean="0"/>
              <a:t>society5.0</a:t>
            </a:r>
            <a:r>
              <a:rPr kumimoji="1" lang="ja-JP" altLang="en-US" dirty="0" smtClean="0"/>
              <a:t>　超スマート社会です。　</a:t>
            </a:r>
            <a:endParaRPr kumimoji="1" lang="en-US" altLang="ja-JP" dirty="0" smtClean="0"/>
          </a:p>
          <a:p>
            <a:r>
              <a:rPr kumimoji="1" lang="ja-JP" altLang="en-US" dirty="0" smtClean="0"/>
              <a:t>　子ども</a:t>
            </a:r>
            <a:r>
              <a:rPr kumimoji="1" lang="ja-JP" altLang="en-US" dirty="0" smtClean="0"/>
              <a:t>達が将来活躍する１０年後や２０年後には社会はどうなるのでしょうか。</a:t>
            </a:r>
            <a:endParaRPr kumimoji="1" lang="en-US" altLang="ja-JP" dirty="0" smtClean="0"/>
          </a:p>
          <a:p>
            <a:r>
              <a:rPr kumimoji="1" lang="ja-JP" altLang="en-US" dirty="0" smtClean="0"/>
              <a:t>　これから</a:t>
            </a:r>
            <a:r>
              <a:rPr kumimoji="1" lang="ja-JP" altLang="en-US" dirty="0" smtClean="0"/>
              <a:t>の社会は、技術のブレイクスルーによって産業構造や就業構造が劇的に変化する可能性があるといわれています。</a:t>
            </a:r>
            <a:endParaRPr kumimoji="1" lang="en-US" altLang="ja-JP" dirty="0" smtClean="0"/>
          </a:p>
          <a:p>
            <a:r>
              <a:rPr kumimoji="1" lang="ja-JP" altLang="en-US" dirty="0" smtClean="0"/>
              <a:t>　先生方</a:t>
            </a:r>
            <a:r>
              <a:rPr kumimoji="1" lang="ja-JP" altLang="en-US" dirty="0" smtClean="0"/>
              <a:t>にも、このソサエティ</a:t>
            </a:r>
            <a:r>
              <a:rPr kumimoji="1" lang="en-US" altLang="ja-JP" dirty="0" smtClean="0"/>
              <a:t>5.0</a:t>
            </a:r>
            <a:r>
              <a:rPr kumimoji="1" lang="ja-JP" altLang="en-US" dirty="0" smtClean="0"/>
              <a:t>の動画を見ていただきます</a:t>
            </a:r>
            <a:r>
              <a:rPr kumimoji="1" lang="ja-JP" altLang="en-US" dirty="0" smtClean="0"/>
              <a:t>。</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mj-ea"/>
                <a:ea typeface="+mj-ea"/>
              </a:rPr>
              <a:t>【</a:t>
            </a:r>
            <a:r>
              <a:rPr kumimoji="1" lang="ja-JP" altLang="en-US" b="1" dirty="0" smtClean="0">
                <a:latin typeface="+mj-ea"/>
                <a:ea typeface="+mj-ea"/>
              </a:rPr>
              <a:t>動画視聴　「</a:t>
            </a:r>
            <a:r>
              <a:rPr kumimoji="1" lang="ja-JP" altLang="en-US" sz="1200" b="1" dirty="0" smtClean="0">
                <a:latin typeface="+mj-ea"/>
                <a:ea typeface="+mj-ea"/>
              </a:rPr>
              <a:t>ソサエティ</a:t>
            </a:r>
            <a:r>
              <a:rPr kumimoji="1" lang="en-US" altLang="ja-JP" sz="1200" b="1" dirty="0" smtClean="0">
                <a:latin typeface="+mj-ea"/>
                <a:ea typeface="+mj-ea"/>
              </a:rPr>
              <a:t>5.0</a:t>
            </a:r>
            <a:r>
              <a:rPr kumimoji="1" lang="ja-JP" altLang="en-US" sz="1200" b="1" dirty="0" smtClean="0">
                <a:latin typeface="+mj-ea"/>
                <a:ea typeface="+mj-ea"/>
              </a:rPr>
              <a:t>「すぐそこの未来」篇（政府広報）</a:t>
            </a:r>
            <a:r>
              <a:rPr kumimoji="1" lang="ja-JP" altLang="en-US" b="1" dirty="0" smtClean="0">
                <a:latin typeface="+mj-ea"/>
                <a:ea typeface="+mj-ea"/>
              </a:rPr>
              <a:t>」</a:t>
            </a:r>
            <a:r>
              <a:rPr kumimoji="1" lang="en-US" altLang="ja-JP" b="1" dirty="0" smtClean="0">
                <a:latin typeface="+mj-ea"/>
                <a:ea typeface="+mj-ea"/>
              </a:rPr>
              <a:t>】</a:t>
            </a:r>
            <a:endParaRPr kumimoji="1" lang="ja-JP" altLang="en-US" b="1" dirty="0" smtClean="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9BFDB6-7D78-43C7-B221-C9894E8D1932}" type="slidenum">
              <a:rPr kumimoji="1" lang="ja-JP" altLang="en-US" smtClean="0"/>
              <a:t>4</a:t>
            </a:fld>
            <a:endParaRPr kumimoji="1" lang="ja-JP" altLang="en-US"/>
          </a:p>
        </p:txBody>
      </p:sp>
    </p:spTree>
    <p:extLst>
      <p:ext uri="{BB962C8B-B14F-4D97-AF65-F5344CB8AC3E}">
        <p14:creationId xmlns:p14="http://schemas.microsoft.com/office/powerpoint/2010/main" val="405227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a:t>
            </a:r>
            <a:r>
              <a:rPr kumimoji="1" lang="ja-JP" altLang="en-US" dirty="0"/>
              <a:t>ご覧いただいたソサエティ</a:t>
            </a:r>
            <a:r>
              <a:rPr kumimoji="1" lang="en-US" altLang="ja-JP" dirty="0"/>
              <a:t>5.0</a:t>
            </a:r>
            <a:r>
              <a:rPr kumimoji="1" lang="ja-JP" altLang="en-US" dirty="0"/>
              <a:t>には、今後社会で起こるであろう、さまざまな情報技術の革新が含まれています。</a:t>
            </a:r>
            <a:endParaRPr kumimoji="1" lang="en-US" altLang="ja-JP" dirty="0"/>
          </a:p>
          <a:p>
            <a:r>
              <a:rPr kumimoji="1" lang="ja-JP" altLang="en-US" dirty="0" smtClean="0"/>
              <a:t>　例えば</a:t>
            </a:r>
            <a:r>
              <a:rPr kumimoji="1" lang="ja-JP" altLang="en-US" dirty="0"/>
              <a:t>、ビッグデータの活用、ＡＩの普及、</a:t>
            </a:r>
            <a:r>
              <a:rPr kumimoji="1" lang="en-US" altLang="ja-JP" dirty="0"/>
              <a:t>IOT</a:t>
            </a:r>
            <a:r>
              <a:rPr kumimoji="1" lang="ja-JP" altLang="en-US" dirty="0"/>
              <a:t>（インターネットオブシングス）でつながる社会、ロボットの活躍です</a:t>
            </a:r>
            <a:r>
              <a:rPr kumimoji="1" lang="ja-JP" altLang="en-US" dirty="0" smtClean="0"/>
              <a:t>。</a:t>
            </a:r>
            <a:endParaRPr kumimoji="1" lang="en-US" altLang="ja-JP" dirty="0" smtClean="0"/>
          </a:p>
          <a:p>
            <a:endParaRPr kumimoji="1" lang="en-US" altLang="ja-JP" dirty="0" smtClean="0"/>
          </a:p>
          <a:p>
            <a:r>
              <a:rPr kumimoji="1" lang="ja-JP" altLang="en-US" dirty="0" smtClean="0"/>
              <a:t>　</a:t>
            </a:r>
            <a:r>
              <a:rPr kumimoji="1" lang="en-US" altLang="ja-JP" dirty="0" smtClean="0"/>
              <a:t>※</a:t>
            </a:r>
            <a:r>
              <a:rPr kumimoji="1" lang="ja-JP" altLang="en-US" dirty="0" smtClean="0"/>
              <a:t>ＩｏＴとは、今までインターネットにつながっていなかったモノを、インターネットで接続しつなぐことを意味しています。</a:t>
            </a:r>
            <a:endParaRPr kumimoji="1" lang="en-US" altLang="ja-JP" dirty="0" smtClean="0"/>
          </a:p>
          <a:p>
            <a:r>
              <a:rPr kumimoji="1" lang="ja-JP" altLang="en-US" dirty="0" smtClean="0"/>
              <a:t>　　たとえば、外出中に、スマートフォンで、自宅の冷蔵庫やエアコンなどを遠隔操作したり、ペットの様子をセンサーで感知し、適切にえさをやるペットＩｏｔなど、身近なものが増えています。</a:t>
            </a:r>
            <a:endParaRPr kumimoji="1" lang="en-US" altLang="ja-JP" dirty="0" smtClean="0"/>
          </a:p>
          <a:p>
            <a:endParaRPr kumimoji="1" lang="en-US" altLang="ja-JP" dirty="0" smtClean="0"/>
          </a:p>
          <a:p>
            <a:r>
              <a:rPr kumimoji="1" lang="ja-JP" altLang="en-US" dirty="0" smtClean="0"/>
              <a:t>　先ほど挙げた、現在の社会課題である少子高齢化や地方の過疎化などを、この技術革新により克服されると、政府は発表しています。</a:t>
            </a:r>
            <a:endParaRPr kumimoji="1" lang="en-US" altLang="ja-JP" dirty="0" smtClean="0"/>
          </a:p>
        </p:txBody>
      </p:sp>
    </p:spTree>
    <p:extLst>
      <p:ext uri="{BB962C8B-B14F-4D97-AF65-F5344CB8AC3E}">
        <p14:creationId xmlns:p14="http://schemas.microsoft.com/office/powerpoint/2010/main" val="305092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このようなテクノロジーの革新は、日本だけでなく世界各国が推し進めています。</a:t>
            </a:r>
            <a:endParaRPr kumimoji="1" lang="en-US" altLang="ja-JP" dirty="0" smtClean="0"/>
          </a:p>
          <a:p>
            <a:r>
              <a:rPr kumimoji="1" lang="ja-JP" altLang="en-US" dirty="0" smtClean="0"/>
              <a:t>　これは総務省が、</a:t>
            </a:r>
            <a:r>
              <a:rPr kumimoji="1" lang="en-US" altLang="ja-JP" dirty="0" err="1" smtClean="0"/>
              <a:t>IoT</a:t>
            </a:r>
            <a:r>
              <a:rPr kumimoji="1" lang="ja-JP" altLang="en-US" dirty="0" smtClean="0"/>
              <a:t>を巡る技術戦略を協議する会合で示した資料です。</a:t>
            </a:r>
            <a:endParaRPr kumimoji="1" lang="en-US" altLang="ja-JP" dirty="0" smtClean="0"/>
          </a:p>
          <a:p>
            <a:r>
              <a:rPr kumimoji="1" lang="ja-JP" altLang="en-US" dirty="0" smtClean="0"/>
              <a:t>　たとえば、</a:t>
            </a:r>
            <a:r>
              <a:rPr kumimoji="1" lang="en-US" altLang="ja-JP" dirty="0" smtClean="0"/>
              <a:t>2020</a:t>
            </a:r>
            <a:r>
              <a:rPr kumimoji="1" lang="ja-JP" altLang="en-US" dirty="0" smtClean="0"/>
              <a:t>年代には、血管内を移動する微少な医療ロボが開発されるなど、「人体とコンピュータの融合」が進むとされています。また、 いたわりや手加減のできるロボットが介護や調理、掃除で活躍するなど、「ロボットの社会進出」が加速するとされています。</a:t>
            </a:r>
            <a:endParaRPr kumimoji="1" lang="en-US" altLang="ja-JP" dirty="0" smtClean="0"/>
          </a:p>
          <a:p>
            <a:r>
              <a:rPr kumimoji="1" lang="ja-JP" altLang="en-US" dirty="0" smtClean="0"/>
              <a:t>　</a:t>
            </a:r>
            <a:r>
              <a:rPr kumimoji="1" lang="en-US" altLang="ja-JP" dirty="0" smtClean="0"/>
              <a:t>2030</a:t>
            </a:r>
            <a:r>
              <a:rPr kumimoji="1" lang="ja-JP" altLang="en-US" dirty="0" smtClean="0"/>
              <a:t>年代には、着るだけで体調がわかる衣服が普及したり、 空飛ぶタクシーが増加するなど、「ヒトと機会が共存・協調する社会」が形成されるとされています。また、民事調停の調停案を</a:t>
            </a:r>
            <a:r>
              <a:rPr kumimoji="1" lang="en-US" altLang="ja-JP" dirty="0" smtClean="0"/>
              <a:t>AI</a:t>
            </a:r>
            <a:r>
              <a:rPr kumimoji="1" lang="ja-JP" altLang="en-US" dirty="0" smtClean="0"/>
              <a:t>が提示するなど、「ＡＩが人の代役となる社会」がくるとされています。</a:t>
            </a:r>
            <a:endParaRPr kumimoji="1" lang="en-US" altLang="ja-JP" dirty="0" smtClean="0"/>
          </a:p>
          <a:p>
            <a:r>
              <a:rPr kumimoji="1" lang="ja-JP" altLang="en-US" dirty="0" smtClean="0"/>
              <a:t>　そして</a:t>
            </a:r>
            <a:r>
              <a:rPr kumimoji="1" lang="en-US" altLang="ja-JP" dirty="0" smtClean="0"/>
              <a:t>2045</a:t>
            </a:r>
            <a:r>
              <a:rPr kumimoji="1" lang="ja-JP" altLang="en-US" dirty="0" smtClean="0"/>
              <a:t>年には、人工知能ＡＩが、人間の脳を超える、「シンギュラリティ（</a:t>
            </a:r>
            <a:r>
              <a:rPr kumimoji="1" lang="zh-TW" altLang="en-US" dirty="0" smtClean="0"/>
              <a:t>技術的特異点</a:t>
            </a:r>
            <a:r>
              <a:rPr kumimoji="1" lang="ja-JP" altLang="en-US" dirty="0" smtClean="0"/>
              <a:t>）」が到来するとされています。</a:t>
            </a:r>
            <a:endParaRPr kumimoji="1" lang="en-US" altLang="ja-JP" dirty="0" smtClean="0"/>
          </a:p>
          <a:p>
            <a:r>
              <a:rPr kumimoji="1" lang="ja-JP" altLang="en-US" dirty="0" smtClean="0"/>
              <a:t>　シンギュラリティが到来すると、ＡＩがＡＩをさらに作り出すため、永続的にＡＩが進化する時代になると言われています。</a:t>
            </a:r>
            <a:endParaRPr kumimoji="1" lang="en-US" altLang="ja-JP" dirty="0" smtClean="0"/>
          </a:p>
          <a:p>
            <a:endParaRPr kumimoji="1" lang="en-US" altLang="ja-JP" dirty="0" smtClean="0"/>
          </a:p>
          <a:p>
            <a:r>
              <a:rPr kumimoji="1" lang="ja-JP" altLang="en-US" dirty="0" smtClean="0"/>
              <a:t>　子供たちが活躍する数十年後の社会は、このように急速な技術革新により、予想不可能な未来であると言われます。</a:t>
            </a:r>
            <a:endParaRPr kumimoji="1" lang="en-US" altLang="ja-JP" dirty="0" smtClean="0"/>
          </a:p>
          <a:p>
            <a:r>
              <a:rPr kumimoji="1" lang="ja-JP" altLang="en-US" dirty="0" smtClean="0"/>
              <a:t>　だからこそ、「単にプログラムされたコンピュータで動くものに使われる」のではなく、それらの仕組みを理解し、上手に活用する能力を身につけることは、今後、どのような職種に就くとしても最低限必要だと考えられているの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EA284E3-DF58-464E-95B5-B1C5E83CA859}" type="slidenum">
              <a:rPr kumimoji="1" lang="ja-JP" altLang="en-US" smtClean="0"/>
              <a:t>6</a:t>
            </a:fld>
            <a:endParaRPr kumimoji="1" lang="ja-JP" altLang="en-US"/>
          </a:p>
        </p:txBody>
      </p:sp>
    </p:spTree>
    <p:extLst>
      <p:ext uri="{BB962C8B-B14F-4D97-AF65-F5344CB8AC3E}">
        <p14:creationId xmlns:p14="http://schemas.microsoft.com/office/powerpoint/2010/main" val="218284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411078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10861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90051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258100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7892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319470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4204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78959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394713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223900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35527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41146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1196752"/>
            <a:ext cx="9144000" cy="1512168"/>
          </a:xfrm>
          <a:solidFill>
            <a:schemeClr val="tx2"/>
          </a:solidFill>
        </p:spPr>
        <p:txBody>
          <a:bodyPr>
            <a:no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プログラミング教育が求められる社会背景</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4"/>
          <p:cNvSpPr>
            <a:spLocks noGrp="1"/>
          </p:cNvSpPr>
          <p:nvPr>
            <p:ph type="subTitle" idx="1"/>
          </p:nvPr>
        </p:nvSpPr>
        <p:spPr>
          <a:xfrm>
            <a:off x="0" y="6381328"/>
            <a:ext cx="9144000" cy="476672"/>
          </a:xfrm>
          <a:solidFill>
            <a:schemeClr val="bg1">
              <a:lumMod val="50000"/>
            </a:schemeClr>
          </a:solidFill>
        </p:spPr>
        <p:txBody>
          <a:bodyPr anchor="ctr">
            <a:normAutofit/>
          </a:bodyPr>
          <a:lstStyle/>
          <a:p>
            <a:pPr algn="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兵庫県教育委員会（兵庫県版</a:t>
            </a: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プログラミング教育スタートパック構築</a:t>
            </a: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0"/>
            <a:ext cx="1296144" cy="523220"/>
          </a:xfrm>
          <a:prstGeom prst="rect">
            <a:avLst/>
          </a:prstGeom>
          <a:solidFill>
            <a:schemeClr val="tx2"/>
          </a:solidFill>
        </p:spPr>
        <p:txBody>
          <a:bodyPr wrap="square" rtlCol="0">
            <a:spAutoFit/>
          </a:bodyPr>
          <a:lstStyle/>
          <a:p>
            <a:pPr algn="ctr"/>
            <a:r>
              <a:rPr lang="en-US" altLang="ja-JP" sz="2800" b="1" dirty="0" smtClean="0">
                <a:solidFill>
                  <a:schemeClr val="bg1"/>
                </a:solidFill>
                <a:latin typeface="Meiryo UI" panose="020B0604030504040204" pitchFamily="50" charset="-128"/>
                <a:ea typeface="Meiryo UI" panose="020B0604030504040204" pitchFamily="50" charset="-128"/>
              </a:rPr>
              <a:t>A</a:t>
            </a:r>
            <a:r>
              <a:rPr lang="ja-JP" altLang="en-US" sz="2800" b="1" dirty="0" smtClean="0">
                <a:solidFill>
                  <a:schemeClr val="bg1"/>
                </a:solidFill>
                <a:latin typeface="Meiryo UI" panose="020B0604030504040204" pitchFamily="50" charset="-128"/>
                <a:ea typeface="Meiryo UI" panose="020B0604030504040204" pitchFamily="50" charset="-128"/>
              </a:rPr>
              <a:t>－１</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592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12" y="-27384"/>
            <a:ext cx="9180512" cy="769441"/>
          </a:xfrm>
          <a:prstGeom prst="rect">
            <a:avLst/>
          </a:prstGeom>
          <a:solidFill>
            <a:schemeClr val="tx2"/>
          </a:solidFill>
        </p:spPr>
        <p:txBody>
          <a:bodyPr wrap="square" rtlCol="0">
            <a:spAutoFit/>
          </a:bodyPr>
          <a:lstStyle/>
          <a:p>
            <a:r>
              <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日本の課題　少子高齢化</a:t>
            </a:r>
            <a:endPar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835696" y="6526280"/>
            <a:ext cx="7272808" cy="307777"/>
          </a:xfrm>
          <a:prstGeom prst="rect">
            <a:avLst/>
          </a:prstGeom>
          <a:noFill/>
        </p:spPr>
        <p:txBody>
          <a:bodyPr wrap="square" rtlCol="0">
            <a:spAutoFit/>
          </a:bodyPr>
          <a:lstStyle/>
          <a:p>
            <a:pPr algn="r"/>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年２月「</a:t>
            </a:r>
            <a:r>
              <a:rPr lang="ja-JP" altLang="en-US" sz="1400" dirty="0">
                <a:latin typeface="Meiryo UI" panose="020B0604030504040204" pitchFamily="50" charset="-128"/>
                <a:ea typeface="Meiryo UI" panose="020B0604030504040204" pitchFamily="50" charset="-128"/>
              </a:rPr>
              <a:t>国土の長期展望」中間とりまとめ </a:t>
            </a:r>
            <a:r>
              <a:rPr lang="ja-JP" altLang="en-US" sz="1400" dirty="0" smtClean="0">
                <a:latin typeface="Meiryo UI" panose="020B0604030504040204" pitchFamily="50" charset="-128"/>
                <a:ea typeface="Meiryo UI" panose="020B0604030504040204" pitchFamily="50" charset="-128"/>
              </a:rPr>
              <a:t>概要</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国土審</a:t>
            </a:r>
            <a:r>
              <a:rPr lang="ja-JP" altLang="en-US" sz="1400" dirty="0">
                <a:latin typeface="Meiryo UI" panose="020B0604030504040204" pitchFamily="50" charset="-128"/>
                <a:ea typeface="Meiryo UI" panose="020B0604030504040204" pitchFamily="50" charset="-128"/>
              </a:rPr>
              <a:t>議会政策部会長期展望</a:t>
            </a:r>
            <a:r>
              <a:rPr lang="ja-JP" altLang="en-US" sz="1400" dirty="0" smtClean="0">
                <a:latin typeface="Meiryo UI" panose="020B0604030504040204" pitchFamily="50" charset="-128"/>
                <a:ea typeface="Meiryo UI" panose="020B0604030504040204" pitchFamily="50" charset="-128"/>
              </a:rPr>
              <a:t>委員会 </a:t>
            </a:r>
            <a:endParaRPr kumimoji="1" lang="ja-JP" altLang="en-US" sz="1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a:srcRect t="12176"/>
          <a:stretch/>
        </p:blipFill>
        <p:spPr>
          <a:xfrm>
            <a:off x="279765" y="980728"/>
            <a:ext cx="8540707" cy="4936966"/>
          </a:xfrm>
          <a:prstGeom prst="rect">
            <a:avLst/>
          </a:prstGeom>
          <a:ln>
            <a:solidFill>
              <a:schemeClr val="tx1">
                <a:lumMod val="75000"/>
                <a:lumOff val="25000"/>
              </a:schemeClr>
            </a:solidFill>
          </a:ln>
        </p:spPr>
      </p:pic>
    </p:spTree>
    <p:extLst>
      <p:ext uri="{BB962C8B-B14F-4D97-AF65-F5344CB8AC3E}">
        <p14:creationId xmlns:p14="http://schemas.microsoft.com/office/powerpoint/2010/main" val="81915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12" y="-27384"/>
            <a:ext cx="9180512" cy="769441"/>
          </a:xfrm>
          <a:prstGeom prst="rect">
            <a:avLst/>
          </a:prstGeom>
          <a:solidFill>
            <a:schemeClr val="tx2"/>
          </a:solidFill>
        </p:spPr>
        <p:txBody>
          <a:bodyPr wrap="square" rtlCol="0">
            <a:spAutoFit/>
          </a:bodyPr>
          <a:lstStyle/>
          <a:p>
            <a:r>
              <a:rPr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の課題</a:t>
            </a:r>
            <a:r>
              <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過疎化</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73624"/>
            <a:ext cx="4104456" cy="569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503501" y="6550496"/>
            <a:ext cx="6640499" cy="307777"/>
          </a:xfrm>
          <a:prstGeom prst="rect">
            <a:avLst/>
          </a:prstGeom>
          <a:noFill/>
        </p:spPr>
        <p:txBody>
          <a:bodyPr wrap="square" rtlCol="0">
            <a:spAutoFit/>
          </a:bodyPr>
          <a:lstStyle/>
          <a:p>
            <a:pPr algn="r"/>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月「過疎関係市町村都道府県分布図」　総務省自治行政局過疎対策室</a:t>
            </a:r>
            <a:endParaRPr kumimoji="1" lang="ja-JP" altLang="en-US" sz="1400" dirty="0">
              <a:latin typeface="Meiryo UI" panose="020B0604030504040204" pitchFamily="50" charset="-128"/>
              <a:ea typeface="Meiryo UI" panose="020B0604030504040204"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529" y="893644"/>
            <a:ext cx="3976203" cy="285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353" y="4005064"/>
            <a:ext cx="3068553" cy="222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921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991" y="733063"/>
            <a:ext cx="7381754" cy="5109557"/>
          </a:xfrm>
        </p:spPr>
      </p:pic>
      <p:sp>
        <p:nvSpPr>
          <p:cNvPr id="6" name="コンテンツ プレースホルダー 2"/>
          <p:cNvSpPr txBox="1">
            <a:spLocks/>
          </p:cNvSpPr>
          <p:nvPr/>
        </p:nvSpPr>
        <p:spPr>
          <a:xfrm>
            <a:off x="7524327" y="5301208"/>
            <a:ext cx="1438247" cy="456766"/>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1800" dirty="0"/>
              <a:t>内閣府作成</a:t>
            </a:r>
            <a:endParaRPr lang="ja-JP" altLang="en-US" sz="1800" u="sng" dirty="0"/>
          </a:p>
        </p:txBody>
      </p:sp>
      <p:sp>
        <p:nvSpPr>
          <p:cNvPr id="9" name="コンテンツ プレースホルダー 2"/>
          <p:cNvSpPr txBox="1">
            <a:spLocks/>
          </p:cNvSpPr>
          <p:nvPr/>
        </p:nvSpPr>
        <p:spPr>
          <a:xfrm>
            <a:off x="53617" y="717106"/>
            <a:ext cx="3189914" cy="63800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buNone/>
            </a:pPr>
            <a:r>
              <a:rPr lang="ja-JP" altLang="en-US" sz="24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76745"/>
            <a:ext cx="9144000" cy="769441"/>
          </a:xfrm>
          <a:prstGeom prst="rect">
            <a:avLst/>
          </a:prstGeom>
          <a:solidFill>
            <a:schemeClr val="tx2"/>
          </a:solidFill>
        </p:spPr>
        <p:txBody>
          <a:bodyPr wrap="square" rtlCol="0">
            <a:spAutoFit/>
          </a:bodyPr>
          <a:lstStyle/>
          <a:p>
            <a:r>
              <a:rPr lang="en-US" altLang="ja-JP"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Society5.0</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xmlns="" id="{12C33E96-9B4D-467B-A1C8-35DEFBC42FCF}"/>
              </a:ext>
            </a:extLst>
          </p:cNvPr>
          <p:cNvSpPr txBox="1"/>
          <p:nvPr/>
        </p:nvSpPr>
        <p:spPr>
          <a:xfrm>
            <a:off x="3251915" y="6192532"/>
            <a:ext cx="4518383" cy="553998"/>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ソサエティ</a:t>
            </a:r>
            <a:r>
              <a:rPr kumimoji="1" lang="en-US" altLang="ja-JP" sz="1600" b="1" dirty="0">
                <a:latin typeface="Meiryo UI" panose="020B0604030504040204" pitchFamily="50" charset="-128"/>
                <a:ea typeface="Meiryo UI" panose="020B0604030504040204" pitchFamily="50" charset="-128"/>
              </a:rPr>
              <a:t>5.0</a:t>
            </a:r>
            <a:r>
              <a:rPr kumimoji="1" lang="ja-JP" altLang="en-US" sz="1600" b="1" dirty="0">
                <a:latin typeface="Meiryo UI" panose="020B0604030504040204" pitchFamily="50" charset="-128"/>
                <a:ea typeface="Meiryo UI" panose="020B0604030504040204" pitchFamily="50" charset="-128"/>
              </a:rPr>
              <a:t>「すぐそこの未来」篇（政府広報</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https://www.gov-online.go.jp/cam/s5/</a:t>
            </a:r>
            <a:endParaRPr kumimoji="1" lang="ja-JP" altLang="en-US" sz="1400" dirty="0">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873296" y="6192532"/>
            <a:ext cx="3189914" cy="63800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buNone/>
            </a:pPr>
            <a:r>
              <a:rPr lang="ja-JP" altLang="en-US" sz="24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動画視聴</a:t>
            </a:r>
            <a:endParaRPr lang="ja-JP" altLang="en-US" sz="1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8312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b="9765"/>
          <a:stretch/>
        </p:blipFill>
        <p:spPr>
          <a:xfrm>
            <a:off x="0" y="692696"/>
            <a:ext cx="9144000" cy="6165304"/>
          </a:xfrm>
          <a:prstGeom prst="rect">
            <a:avLst/>
          </a:prstGeom>
        </p:spPr>
      </p:pic>
      <p:sp>
        <p:nvSpPr>
          <p:cNvPr id="7" name="角丸四角形 6"/>
          <p:cNvSpPr/>
          <p:nvPr/>
        </p:nvSpPr>
        <p:spPr>
          <a:xfrm>
            <a:off x="81316" y="4368871"/>
            <a:ext cx="2700000" cy="7920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81316" y="5293771"/>
            <a:ext cx="2700000" cy="7920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5148424" y="1988840"/>
            <a:ext cx="3240000" cy="864000"/>
          </a:xfrm>
          <a:prstGeom prst="roundRect">
            <a:avLst/>
          </a:prstGeom>
          <a:solidFill>
            <a:schemeClr val="accent6">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地方の</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過疎化</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が抱える課題への対応</a:t>
            </a:r>
          </a:p>
        </p:txBody>
      </p:sp>
      <p:sp>
        <p:nvSpPr>
          <p:cNvPr id="11" name="角丸四角形 10"/>
          <p:cNvSpPr/>
          <p:nvPr/>
        </p:nvSpPr>
        <p:spPr>
          <a:xfrm>
            <a:off x="827584" y="1988840"/>
            <a:ext cx="3240000" cy="864000"/>
          </a:xfrm>
          <a:prstGeom prst="roundRect">
            <a:avLst/>
          </a:prstGeom>
          <a:solidFill>
            <a:schemeClr val="accent6">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少子</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高齢化が</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抱える</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への対応</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6336496" y="5301296"/>
            <a:ext cx="2700000" cy="7920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ロボットの活躍</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336496" y="4368871"/>
            <a:ext cx="2700000" cy="7920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でつながる社会</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xmlns="" id="{87D6259F-5CCF-4EFB-AC0F-1310BD349729}"/>
              </a:ext>
            </a:extLst>
          </p:cNvPr>
          <p:cNvSpPr txBox="1"/>
          <p:nvPr/>
        </p:nvSpPr>
        <p:spPr>
          <a:xfrm>
            <a:off x="7060982" y="6472776"/>
            <a:ext cx="21936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出典：政府広報オンライン</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0" y="-76745"/>
            <a:ext cx="9144000" cy="769441"/>
          </a:xfrm>
          <a:prstGeom prst="rect">
            <a:avLst/>
          </a:prstGeom>
          <a:solidFill>
            <a:schemeClr val="tx2"/>
          </a:solidFill>
        </p:spPr>
        <p:txBody>
          <a:bodyPr wrap="square" rtlCol="0">
            <a:spAutoFit/>
          </a:bodyPr>
          <a:lstStyle/>
          <a:p>
            <a:r>
              <a:rPr lang="en-US" altLang="ja-JP"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Society5.0</a:t>
            </a:r>
            <a:endPar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4519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19" t="20288" r="24899" b="17627"/>
          <a:stretch/>
        </p:blipFill>
        <p:spPr bwMode="auto">
          <a:xfrm>
            <a:off x="145876" y="970588"/>
            <a:ext cx="8785184" cy="569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6512" y="-27384"/>
            <a:ext cx="9180512" cy="769441"/>
          </a:xfrm>
          <a:prstGeom prst="rect">
            <a:avLst/>
          </a:prstGeom>
          <a:solidFill>
            <a:schemeClr val="tx2"/>
          </a:solidFill>
        </p:spPr>
        <p:txBody>
          <a:bodyPr wrap="square" rtlCol="0">
            <a:spAutoFit/>
          </a:bodyPr>
          <a:lstStyle/>
          <a:p>
            <a:r>
              <a:rPr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テクノロジーとこれからの社会</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714156" y="6537225"/>
            <a:ext cx="4464496"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　</a:t>
            </a:r>
            <a:r>
              <a:rPr lang="en-US" altLang="ja-JP" sz="1400" dirty="0" err="1" smtClean="0">
                <a:latin typeface="Meiryo UI" panose="020B0604030504040204" pitchFamily="50" charset="-128"/>
                <a:ea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rPr>
              <a:t>を巡る技術動向等に</a:t>
            </a:r>
            <a:r>
              <a:rPr lang="ja-JP" altLang="en-US" sz="1400" dirty="0" smtClean="0">
                <a:latin typeface="Meiryo UI" panose="020B0604030504040204" pitchFamily="50" charset="-128"/>
                <a:ea typeface="Meiryo UI" panose="020B0604030504040204" pitchFamily="50" charset="-128"/>
              </a:rPr>
              <a:t>ついて</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総務省</a:t>
            </a:r>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784904" y="5412093"/>
            <a:ext cx="3024236" cy="1077218"/>
          </a:xfrm>
          <a:prstGeom prst="rect">
            <a:avLst/>
          </a:prstGeom>
          <a:solidFill>
            <a:srgbClr val="FF0000"/>
          </a:solidFill>
          <a:ln>
            <a:solidFill>
              <a:srgbClr val="FF0000"/>
            </a:solidFill>
          </a:ln>
        </p:spPr>
        <p:txBody>
          <a:bodyPr wrap="square" rtlCol="0">
            <a:spAutoFit/>
          </a:bodyPr>
          <a:lstStyle/>
          <a:p>
            <a:pPr algn="ctr"/>
            <a:r>
              <a:rPr kumimoji="1" lang="en-US" altLang="ja-JP" sz="3600" b="1" dirty="0" smtClean="0">
                <a:latin typeface="Meiryo UI" panose="020B0604030504040204" pitchFamily="50" charset="-128"/>
                <a:ea typeface="Meiryo UI" panose="020B0604030504040204" pitchFamily="50" charset="-128"/>
              </a:rPr>
              <a:t>2045</a:t>
            </a:r>
            <a:r>
              <a:rPr kumimoji="1" lang="ja-JP" altLang="en-US" sz="3600" b="1" dirty="0" smtClean="0">
                <a:latin typeface="Meiryo UI" panose="020B0604030504040204" pitchFamily="50" charset="-128"/>
                <a:ea typeface="Meiryo UI" panose="020B0604030504040204" pitchFamily="50" charset="-128"/>
              </a:rPr>
              <a:t>年</a:t>
            </a:r>
            <a:endParaRPr lang="en-US" altLang="ja-JP" sz="2800" b="1" dirty="0">
              <a:latin typeface="Meiryo UI" panose="020B0604030504040204" pitchFamily="50" charset="-128"/>
              <a:ea typeface="Meiryo UI" panose="020B0604030504040204" pitchFamily="50" charset="-128"/>
            </a:endParaRPr>
          </a:p>
          <a:p>
            <a:pPr algn="ctr"/>
            <a:r>
              <a:rPr kumimoji="1" lang="en-US" altLang="ja-JP" sz="2800" b="1" dirty="0" smtClean="0">
                <a:latin typeface="Meiryo UI" panose="020B0604030504040204" pitchFamily="50" charset="-128"/>
                <a:ea typeface="Meiryo UI" panose="020B0604030504040204" pitchFamily="50" charset="-128"/>
              </a:rPr>
              <a:t>AI</a:t>
            </a:r>
            <a:r>
              <a:rPr kumimoji="1" lang="ja-JP" altLang="en-US" sz="2800" b="1" dirty="0" smtClean="0">
                <a:latin typeface="Meiryo UI" panose="020B0604030504040204" pitchFamily="50" charset="-128"/>
                <a:ea typeface="Meiryo UI" panose="020B0604030504040204" pitchFamily="50" charset="-128"/>
              </a:rPr>
              <a:t>が人を超える</a:t>
            </a:r>
            <a:endParaRPr kumimoji="1" lang="ja-JP" altLang="en-US" sz="4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8388424" y="4293097"/>
            <a:ext cx="0" cy="1118996"/>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92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140</Words>
  <Application>Microsoft Office PowerPoint</Application>
  <PresentationFormat>画面に合わせる (4:3)</PresentationFormat>
  <Paragraphs>69</Paragraphs>
  <Slides>6</Slides>
  <Notes>6</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プログラミング教育が求められる社会背景</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小学校プログラミング教育講座Ａ</dc:title>
  <dc:creator>県立教育研修所</dc:creator>
  <cp:lastModifiedBy>兵庫県</cp:lastModifiedBy>
  <cp:revision>68</cp:revision>
  <dcterms:created xsi:type="dcterms:W3CDTF">2019-05-26T22:50:03Z</dcterms:created>
  <dcterms:modified xsi:type="dcterms:W3CDTF">2019-08-21T05:20:16Z</dcterms:modified>
</cp:coreProperties>
</file>