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2869-ABF8-4EA4-844A-DC4E6384D383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9E76E-0D30-4400-B7C1-7297FA3B6C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>
                <a:ea typeface="ＭＳ Ｐゴシック" pitchFamily="50" charset="-128"/>
              </a:rPr>
              <a:t>ここでは、教育の情報化と</a:t>
            </a:r>
            <a:r>
              <a:rPr lang="en-US" altLang="ja-JP" smtClean="0">
                <a:ea typeface="ＭＳ Ｐゴシック" pitchFamily="50" charset="-128"/>
              </a:rPr>
              <a:t>ICT</a:t>
            </a:r>
            <a:r>
              <a:rPr lang="ja-JP" altLang="en-US" smtClean="0">
                <a:ea typeface="ＭＳ Ｐゴシック" pitchFamily="50" charset="-128"/>
              </a:rPr>
              <a:t>活用について学びます。</a:t>
            </a:r>
          </a:p>
        </p:txBody>
      </p:sp>
      <p:sp>
        <p:nvSpPr>
          <p:cNvPr id="34820" name="スライド番号プレースホルダー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9300" indent="-287338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52525" indent="-230188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12900" indent="-230188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74863" indent="-230188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32063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89263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46463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903663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fld id="{FEE1B8F3-53BF-46EC-B98A-3FEAFDCA2190}" type="slidenum">
              <a:rPr lang="ja-JP" altLang="en-US" sz="1300">
                <a:latin typeface="Calibri" pitchFamily="34" charset="0"/>
                <a:ea typeface="ＭＳ Ｐゴシック" pitchFamily="50" charset="-128"/>
              </a:rPr>
              <a:pPr/>
              <a:t>1</a:t>
            </a:fld>
            <a:endParaRPr lang="ja-JP" altLang="en-US" sz="1300">
              <a:latin typeface="Calibri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○自分でセーブし、相手のこと</a:t>
            </a:r>
          </a:p>
          <a:p>
            <a:r>
              <a:rPr kumimoji="1" lang="ja-JP" altLang="en-US" dirty="0" smtClean="0"/>
              <a:t>　を考えましょう！</a:t>
            </a:r>
          </a:p>
          <a:p>
            <a:r>
              <a:rPr kumimoji="1" lang="ja-JP" altLang="en-US" dirty="0" smtClean="0"/>
              <a:t>○大切な人との時間を大切にし</a:t>
            </a:r>
          </a:p>
          <a:p>
            <a:r>
              <a:rPr kumimoji="1" lang="ja-JP" altLang="en-US" dirty="0" smtClean="0"/>
              <a:t>　ましょう！</a:t>
            </a:r>
          </a:p>
          <a:p>
            <a:r>
              <a:rPr kumimoji="1" lang="ja-JP" altLang="en-US" dirty="0" smtClean="0"/>
              <a:t>　そして、自分の時間を大切に</a:t>
            </a:r>
          </a:p>
          <a:p>
            <a:r>
              <a:rPr kumimoji="1" lang="ja-JP" altLang="en-US" dirty="0" smtClean="0"/>
              <a:t>　しましょう！</a:t>
            </a:r>
          </a:p>
          <a:p>
            <a:r>
              <a:rPr kumimoji="1" lang="ja-JP" altLang="en-US" dirty="0" smtClean="0"/>
              <a:t>○人間関係を良くする手段の一　</a:t>
            </a:r>
          </a:p>
          <a:p>
            <a:r>
              <a:rPr kumimoji="1" lang="ja-JP" altLang="en-US" dirty="0" smtClean="0"/>
              <a:t>　つとして、利用しましょう！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7920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２５秒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1076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○自分でセーブし、相手のこと</a:t>
            </a:r>
          </a:p>
          <a:p>
            <a:r>
              <a:rPr kumimoji="1" lang="ja-JP" altLang="en-US" dirty="0" smtClean="0"/>
              <a:t>　を考えましょう！</a:t>
            </a:r>
          </a:p>
          <a:p>
            <a:r>
              <a:rPr kumimoji="1" lang="ja-JP" altLang="en-US" dirty="0" smtClean="0"/>
              <a:t>○大切な人との時間を大切にし</a:t>
            </a:r>
          </a:p>
          <a:p>
            <a:r>
              <a:rPr kumimoji="1" lang="ja-JP" altLang="en-US" dirty="0" smtClean="0"/>
              <a:t>　ましょう！</a:t>
            </a:r>
          </a:p>
          <a:p>
            <a:r>
              <a:rPr kumimoji="1" lang="ja-JP" altLang="en-US" dirty="0" smtClean="0"/>
              <a:t>　そして、自分の時間を大切に</a:t>
            </a:r>
          </a:p>
          <a:p>
            <a:r>
              <a:rPr kumimoji="1" lang="ja-JP" altLang="en-US" dirty="0" smtClean="0"/>
              <a:t>　しましょう！</a:t>
            </a:r>
          </a:p>
          <a:p>
            <a:r>
              <a:rPr kumimoji="1" lang="ja-JP" altLang="en-US" dirty="0" smtClean="0"/>
              <a:t>○人間関係を良くする手段の一　</a:t>
            </a:r>
          </a:p>
          <a:p>
            <a:r>
              <a:rPr kumimoji="1" lang="ja-JP" altLang="en-US" dirty="0" smtClean="0"/>
              <a:t>　つとして、利用しましょう！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7920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○自分でセーブし、相手のこと</a:t>
            </a:r>
          </a:p>
          <a:p>
            <a:r>
              <a:rPr kumimoji="1" lang="ja-JP" altLang="en-US" dirty="0" smtClean="0"/>
              <a:t>　を考えましょう！</a:t>
            </a:r>
          </a:p>
          <a:p>
            <a:r>
              <a:rPr kumimoji="1" lang="ja-JP" altLang="en-US" dirty="0" smtClean="0"/>
              <a:t>○大切な人との時間を大切にし</a:t>
            </a:r>
          </a:p>
          <a:p>
            <a:r>
              <a:rPr kumimoji="1" lang="ja-JP" altLang="en-US" dirty="0" smtClean="0"/>
              <a:t>　ましょう！</a:t>
            </a:r>
          </a:p>
          <a:p>
            <a:r>
              <a:rPr kumimoji="1" lang="ja-JP" altLang="en-US" dirty="0" smtClean="0"/>
              <a:t>　そして、自分の時間を大切に</a:t>
            </a:r>
          </a:p>
          <a:p>
            <a:r>
              <a:rPr kumimoji="1" lang="ja-JP" altLang="en-US" dirty="0" smtClean="0"/>
              <a:t>　しましょう！</a:t>
            </a:r>
          </a:p>
          <a:p>
            <a:r>
              <a:rPr kumimoji="1" lang="ja-JP" altLang="en-US" dirty="0" smtClean="0"/>
              <a:t>○人間関係を良くする手段の一　</a:t>
            </a:r>
          </a:p>
          <a:p>
            <a:r>
              <a:rPr kumimoji="1" lang="ja-JP" altLang="en-US" dirty="0" smtClean="0"/>
              <a:t>　つとして、利用しましょう！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6873F-3A14-48F7-851F-3A29A9940094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792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9EC1-C5EA-4C66-9378-D0DB82AE754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1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E640-8C58-44A8-B675-57847BF3A3E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9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A35A5-7910-4307-9F56-A48B8EC0BDF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E722-4064-4B7B-B75D-BB4ECECC3AF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FE58-D69C-4EFB-B2D9-DC16A9798B4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8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DEF32-9F47-4830-974D-1CC94AAFF23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5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20F4-9EEC-4332-9F3A-173E900328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DE0F-B2AD-488E-90D2-4177FC3EBB6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13F0-13B9-4E24-87CB-058636D00C8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7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FB23-0ADA-47AC-81B3-E0D97806D2A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C680-E502-4886-85A9-9DACFCD78D6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37AA-9C5B-4A67-9A70-4658F3892E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33380E-0976-4892-8ACD-87D112707952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0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hyogo-shigaku.or.jp/index.html" TargetMode="External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1.gif"/><Relationship Id="rId5" Type="http://schemas.openxmlformats.org/officeDocument/2006/relationships/hyperlink" Target="http://www.city.kobe.lg.jp/" TargetMode="External"/><Relationship Id="rId10" Type="http://schemas.microsoft.com/office/2007/relationships/hdphoto" Target="../media/hdphoto1.wdp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&#9312;&#24847;&#35672;0317.wmv" TargetMode="Externa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&#9313;&#12496;&#12459;&#12483;&#12479;&#12540;0315.wmv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&#9314;&#12522;&#12505;&#12531;&#12472;0315.wmv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&#9315;&#20986;&#20250;&#12356;0315.wmv" TargetMode="Externa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&#9316;&#12523;&#12540;&#12523;0315.wmv" TargetMode="Externa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4263" y="1916113"/>
            <a:ext cx="7407275" cy="1471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モラル</a:t>
            </a:r>
            <a:endParaRPr lang="ja-JP" alt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39" name="サブタイトル 2"/>
          <p:cNvSpPr>
            <a:spLocks noGrp="1"/>
          </p:cNvSpPr>
          <p:nvPr>
            <p:ph type="subTitle" idx="1"/>
          </p:nvPr>
        </p:nvSpPr>
        <p:spPr>
          <a:xfrm>
            <a:off x="5605463" y="6354763"/>
            <a:ext cx="3538537" cy="503237"/>
          </a:xfrm>
        </p:spPr>
        <p:txBody>
          <a:bodyPr anchor="ctr"/>
          <a:lstStyle/>
          <a:p>
            <a:pPr marL="26988" algn="r" eaLnBrk="1" hangingPunct="1">
              <a:lnSpc>
                <a:spcPct val="8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兵庫県教育委員会</a:t>
            </a:r>
            <a:endParaRPr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84263" y="3314223"/>
            <a:ext cx="7407275" cy="14716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Helvetica" charset="0"/>
              </a:rPr>
              <a:t>ネットトラブル啓発</a:t>
            </a:r>
            <a:r>
              <a:rPr lang="ja-JP" alt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Helvetica" charset="0"/>
              </a:rPr>
              <a:t>動画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prstClr val="white"/>
                </a:solidFill>
                <a:sym typeface="Helvetica" charset="0"/>
              </a:rPr>
              <a:t>教員のＩＣＴ活用指導力向上のための研修プログラム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36860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424" y="-66136"/>
            <a:ext cx="8365331" cy="1193088"/>
          </a:xfrm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リベンジポルノ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259632" y="1196752"/>
            <a:ext cx="648249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○人に見せることができない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写真・動画等は、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撮らない！撮らせない</a:t>
            </a:r>
            <a:r>
              <a:rPr lang="en-US" altLang="ja-JP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!</a:t>
            </a: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保存しない！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384615" y="4077072"/>
            <a:ext cx="6357511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○スマホ・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ケータイ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を確認しましょう！</a:t>
            </a:r>
            <a:endParaRPr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○ネット上に出回ると削除できません。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4452"/>
            <a:ext cx="1720978" cy="980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2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3694" y="9945"/>
            <a:ext cx="8365331" cy="1470026"/>
          </a:xfrm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ネット上で知り合った人と会わない！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0795" y="1117420"/>
            <a:ext cx="1720978" cy="980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683568" y="2183293"/>
            <a:ext cx="7776864" cy="40318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○ネット上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では年齢、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性別など簡単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に偽ること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が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可能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○ＳＮＳで知り合って出会うことによる子どもたち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被害が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急増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殺人</a:t>
            </a:r>
            <a:r>
              <a:rPr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事件・性的被害が発生）</a:t>
            </a:r>
            <a:endParaRPr lang="en-US" altLang="ja-JP" sz="24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○知らない人にメールをしない。返信しない。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○ネット上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で知り合った人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と会わない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○個人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情報や写真・動画等も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送らない</a:t>
            </a:r>
            <a:endParaRPr lang="ja-JP" altLang="en-US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1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01_情報教育\H26\文科省ロゴ\smart-rule-C-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7391" y="2411895"/>
            <a:ext cx="646921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694044" y="3789040"/>
            <a:ext cx="2526028" cy="7830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6635" y="4017605"/>
            <a:ext cx="2664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  <a:cs typeface="メイリオ" panose="020B0604030504040204" pitchFamily="50" charset="-128"/>
              </a:rPr>
              <a:t>兵庫県教育委員会</a:t>
            </a:r>
            <a:endParaRPr kumimoji="1"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5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兵庫県教育委員会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694" y="2304344"/>
            <a:ext cx="3990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http://www.hyogo-shigaku.or.jp/image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1133" y="5280878"/>
            <a:ext cx="3527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神戸市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5868" y="5247666"/>
            <a:ext cx="2347255" cy="7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u-hyogo.ac.jp/common/img/footer_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7730" y="3996365"/>
            <a:ext cx="6499222" cy="112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5" descr="兵庫県警察メインタイトル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45579" y="3305719"/>
            <a:ext cx="466980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395486" y="5953484"/>
            <a:ext cx="331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神戸市教育委員会</a:t>
            </a:r>
            <a:endParaRPr kumimoji="1" lang="ja-JP" altLang="en-US" sz="20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03972" y="1799654"/>
            <a:ext cx="674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制作：ネットトラブルから子どもを守る協働会議</a:t>
            </a:r>
            <a:endParaRPr kumimoji="1" lang="ja-JP" altLang="en-US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pic>
        <p:nvPicPr>
          <p:cNvPr id="28" name="図 27" descr="https://web.pref.hyogo.lg.jp/kk03/images/18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6952" y="1199303"/>
            <a:ext cx="1345528" cy="131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-396552" y="0"/>
            <a:ext cx="993710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40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ネットトラブル</a:t>
            </a:r>
            <a:r>
              <a:rPr lang="ja-JP" altLang="en-US" sz="36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から</a:t>
            </a:r>
            <a:r>
              <a:rPr lang="ja-JP" altLang="en-US" sz="40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自分</a:t>
            </a:r>
            <a:r>
              <a:rPr lang="ja-JP" altLang="en-US" sz="36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を</a:t>
            </a:r>
            <a:r>
              <a:rPr lang="ja-JP" altLang="en-US" sz="40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守</a:t>
            </a:r>
            <a:r>
              <a:rPr lang="ja-JP" altLang="en-US" sz="36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ろう</a:t>
            </a:r>
            <a:r>
              <a:rPr lang="ja-JP" altLang="en-US" sz="40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！</a:t>
            </a:r>
            <a:endParaRPr lang="en-US" altLang="ja-JP" sz="4000" kern="0" dirty="0" smtClean="0">
              <a:solidFill>
                <a:srgbClr val="333399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eaLnBrk="1" hangingPunct="1"/>
            <a:r>
              <a:rPr lang="ja-JP" altLang="en-US" sz="2400" kern="0" dirty="0" err="1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ー</a:t>
            </a:r>
            <a:r>
              <a:rPr lang="ja-JP" altLang="en-US" sz="24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被害者にも加害者にもなら</a:t>
            </a:r>
            <a:r>
              <a:rPr lang="ja-JP" altLang="en-US" sz="2400" kern="0" dirty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な</a:t>
            </a:r>
            <a:r>
              <a:rPr lang="ja-JP" altLang="en-US" sz="2400" kern="0" dirty="0" smtClean="0">
                <a:solidFill>
                  <a:srgbClr val="333399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いためにー</a:t>
            </a:r>
          </a:p>
        </p:txBody>
      </p:sp>
      <p:pic>
        <p:nvPicPr>
          <p:cNvPr id="1028" name="Picture 4" descr="兵庫県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568" t="3760" b="1"/>
          <a:stretch/>
        </p:blipFill>
        <p:spPr bwMode="auto">
          <a:xfrm>
            <a:off x="5375370" y="2506501"/>
            <a:ext cx="1580892" cy="64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9" descr="http://www.police.pref.hyogo.jp/cyber/image/logo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7648" y="3236339"/>
            <a:ext cx="1117228" cy="111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77946" y="6150261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</a:t>
            </a:r>
            <a:r>
              <a:rPr lang="ja-JP" altLang="en-US" sz="200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子どもを守る</a:t>
            </a:r>
            <a:r>
              <a:rPr lang="ja-JP" altLang="en-US" sz="200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協働会議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49854" y="1327754"/>
            <a:ext cx="7704856" cy="43334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ケータイ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lang="ja-JP" altLang="en-US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スマホとの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つきあい方</a:t>
            </a:r>
            <a:endParaRPr lang="en-US" altLang="ja-JP" sz="2800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/>
            <a:r>
              <a:rPr lang="ja-JP" altLang="en-US" sz="24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～人間関係をよくするための手段の一つ～</a:t>
            </a:r>
            <a:endParaRPr lang="en-US" altLang="ja-JP" sz="2000" dirty="0" smtClean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/>
            <a:r>
              <a:rPr lang="ja-JP" altLang="en-US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　</a:t>
            </a:r>
            <a:r>
              <a:rPr lang="en-US" altLang="ja-JP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｢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デジタルタトゥー</a:t>
            </a:r>
            <a:r>
              <a:rPr lang="en-US" altLang="ja-JP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｣｢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バカッター」問題</a:t>
            </a:r>
            <a:endParaRPr lang="en-US" altLang="ja-JP" sz="3200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/>
            <a:r>
              <a:rPr lang="ja-JP" altLang="en-US" sz="24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～安易な投稿は、人生に関わる～</a:t>
            </a:r>
            <a:endParaRPr lang="en-US" altLang="ja-JP" sz="2000" dirty="0" smtClean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/>
            <a:r>
              <a:rPr lang="ja-JP" altLang="en-US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　「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リベンジポルノ」</a:t>
            </a:r>
          </a:p>
          <a:p>
            <a:pPr lvl="0"/>
            <a:r>
              <a:rPr lang="ja-JP" altLang="en-US" sz="24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～人</a:t>
            </a:r>
            <a:r>
              <a:rPr lang="ja-JP" altLang="en-US" sz="20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に見られて困る写真･動画は撮らない撮らせない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endParaRPr lang="en-US" altLang="ja-JP" sz="2000" dirty="0" smtClean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　ネット上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の出会い</a:t>
            </a:r>
          </a:p>
          <a:p>
            <a:pPr lvl="0">
              <a:lnSpc>
                <a:spcPct val="90000"/>
              </a:lnSpc>
            </a:pPr>
            <a:r>
              <a:rPr lang="ja-JP" altLang="en-US" sz="2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～ネットの向こうには、ねらっている犯人がいる～</a:t>
            </a:r>
            <a:endParaRPr lang="en-US" altLang="ja-JP" sz="20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>
              <a:lnSpc>
                <a:spcPct val="90000"/>
              </a:lnSpc>
            </a:pP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　</a:t>
            </a:r>
            <a:r>
              <a:rPr lang="ja-JP" altLang="en-US" sz="32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</a:t>
            </a:r>
            <a: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ルールづくり」が大切</a:t>
            </a:r>
            <a:br>
              <a:rPr lang="ja-JP" altLang="en-US" sz="32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24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ja-JP" altLang="en-US" sz="20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困ったことは相談しよう</a:t>
            </a:r>
            <a:r>
              <a:rPr lang="ja-JP" altLang="en-US" sz="2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endParaRPr lang="ja-JP" altLang="en-US" sz="3600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403648" y="262389"/>
            <a:ext cx="6716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ネットトラブルから自分を守ろう！</a:t>
            </a:r>
            <a:endParaRPr lang="ja-JP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94978" y="5124546"/>
            <a:ext cx="637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</a:t>
            </a:r>
            <a:r>
              <a:rPr lang="ja-JP" altLang="en-US" sz="240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子どもを守る</a:t>
            </a:r>
            <a:r>
              <a:rPr lang="ja-JP" altLang="en-US" sz="240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協働会議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2" y="5674022"/>
            <a:ext cx="55446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ＭＳ Ｐゴシック"/>
              </a:rPr>
              <a:t>兵庫県教育</a:t>
            </a:r>
            <a:r>
              <a:rPr lang="ja-JP" altLang="en-US" b="1" dirty="0" smtClean="0">
                <a:solidFill>
                  <a:srgbClr val="FFFFFF"/>
                </a:solidFill>
                <a:latin typeface="ＭＳ Ｐゴシック"/>
              </a:rPr>
              <a:t>委員会、</a:t>
            </a:r>
            <a:r>
              <a:rPr lang="ja-JP" altLang="en-US" b="1" dirty="0">
                <a:solidFill>
                  <a:srgbClr val="FFFFFF"/>
                </a:solidFill>
                <a:latin typeface="ＭＳ Ｐゴシック"/>
              </a:rPr>
              <a:t>兵庫県青少年課、兵庫県立大学</a:t>
            </a:r>
            <a:endParaRPr lang="en-US" altLang="ja-JP" b="1" dirty="0">
              <a:solidFill>
                <a:srgbClr val="FFFFFF"/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ＭＳ Ｐゴシック"/>
              </a:rPr>
              <a:t>兵庫県警察本部サイバー犯罪対策課、少年育成課</a:t>
            </a:r>
            <a:endParaRPr lang="en-US" altLang="ja-JP" b="1" dirty="0">
              <a:solidFill>
                <a:srgbClr val="FFFFFF"/>
              </a:solidFill>
              <a:latin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FFFFFF"/>
                </a:solidFill>
                <a:latin typeface="ＭＳ Ｐゴシック"/>
              </a:rPr>
              <a:t>神戸市教育委員会、私学総連合会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84402" y="548680"/>
            <a:ext cx="7604022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ケータイ・</a:t>
            </a:r>
            <a:r>
              <a:rPr lang="ja-JP" altLang="en-US" sz="4000" dirty="0" smtClean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スマホとの</a:t>
            </a:r>
            <a:r>
              <a:rPr lang="ja-JP" altLang="en-US" sz="40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つきあい方</a:t>
            </a:r>
            <a:endParaRPr lang="en-US" altLang="ja-JP" sz="3600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～人間関係をよくするための手段の一つ～</a:t>
            </a:r>
            <a:endParaRPr lang="ja-JP" altLang="en-US" sz="3600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29122" y="1841394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01_情報教育\H26\07_ネットトラブルから子どもを守る協働会議\12_動画最終調整\スナップショット 2 (2015-03-02 16-45)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833" y="2204864"/>
            <a:ext cx="43624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16" y="2999106"/>
            <a:ext cx="829083" cy="8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62080" y="5124546"/>
            <a:ext cx="645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制作：ネットトラブルから子どもを守る協働会議</a:t>
            </a:r>
            <a:endParaRPr kumimoji="1"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2" y="5674022"/>
            <a:ext cx="55446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兵庫県教育委員会、兵庫県青少年課、兵庫県立大学</a:t>
            </a:r>
            <a:endParaRPr kumimoji="1"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兵庫県警察本部サイバー犯罪対策課、少年育成課</a:t>
            </a:r>
            <a:endParaRPr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神戸市教育委員会、私学総連合会</a:t>
            </a:r>
            <a:endParaRPr kumimoji="1" lang="ja-JP" altLang="en-US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2960" y="548680"/>
            <a:ext cx="8496944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｢</a:t>
            </a:r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デジタルタトゥー</a:t>
            </a:r>
            <a:r>
              <a:rPr lang="en-US" altLang="ja-JP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｣｢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バカッター</a:t>
            </a:r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</a:t>
            </a:r>
            <a:endParaRPr lang="en-US" altLang="ja-JP" sz="4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～安易な投稿は、人生に関わる～</a:t>
            </a: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1661611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01_情報教育\H26\07_ネットトラブルから子どもを守る協働会議\12_動画最終調整\スナップショット 2 (2015-03-02 16-45)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833" y="2204864"/>
            <a:ext cx="43624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hlinkClick r:id="rId5" action="ppaction://hlinkfile"/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16" y="2999106"/>
            <a:ext cx="829083" cy="8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90496" y="511259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制作：ネットトラブルから子どもを守る協働会議</a:t>
            </a:r>
            <a:endParaRPr kumimoji="1"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2" y="5674022"/>
            <a:ext cx="55446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兵庫県教育委員会、兵庫県青少年課、兵庫県立大学</a:t>
            </a:r>
            <a:endParaRPr kumimoji="1"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兵庫県警察本部サイバー犯罪対策課、少年育成課</a:t>
            </a:r>
            <a:endParaRPr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神戸市教育委員会、私学総連合会</a:t>
            </a:r>
            <a:endParaRPr kumimoji="1" lang="ja-JP" altLang="en-US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06800" y="548680"/>
            <a:ext cx="7653632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「リベンジポルノ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</a:t>
            </a:r>
            <a:endParaRPr lang="ja-JP" altLang="en-US" sz="4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～人に見られて困る写真･動画は撮らない撮らせない～</a:t>
            </a: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1661611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01_情報教育\H26\07_ネットトラブルから子どもを守る協働会議\12_動画最終調整\スナップショット 2 (2015-03-02 16-45)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833" y="2204864"/>
            <a:ext cx="43624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hlinkClick r:id="rId5" action="ppaction://hlinkfile"/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16" y="2999106"/>
            <a:ext cx="829083" cy="8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19072" y="511259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制作：ネットトラブルから子どもを守る協働会議</a:t>
            </a:r>
            <a:endParaRPr kumimoji="1"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2" y="5674022"/>
            <a:ext cx="55446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兵庫県教育委員会、兵庫県青少年課、兵庫県立大学</a:t>
            </a:r>
            <a:endParaRPr kumimoji="1"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兵庫県警察本部サイバー犯罪対策課、少年育成課</a:t>
            </a:r>
            <a:endParaRPr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神戸市教育委員会、私学総連合会</a:t>
            </a:r>
            <a:endParaRPr kumimoji="1" lang="ja-JP" altLang="en-US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15616" y="548680"/>
            <a:ext cx="7272808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ネット上</a:t>
            </a:r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出会い</a:t>
            </a:r>
            <a:endParaRPr lang="ja-JP" altLang="en-US" sz="4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～ネットの向こうには、ねらっている犯人がいる～</a:t>
            </a: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1661611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01_情報教育\H26\07_ネットトラブルから子どもを守る協働会議\12_動画最終調整\スナップショット 2 (2015-03-02 16-45)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833" y="2204864"/>
            <a:ext cx="43624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hlinkClick r:id="rId5" action="ppaction://hlinkfile"/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16" y="2999106"/>
            <a:ext cx="829083" cy="8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33360" y="5141167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制作：ネットトラブルから子どもを守る協働会議</a:t>
            </a:r>
            <a:endParaRPr kumimoji="1"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9692" y="5674022"/>
            <a:ext cx="554461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兵庫県教育委員会、兵庫県青少年課、兵庫県立大学</a:t>
            </a:r>
            <a:endParaRPr kumimoji="1"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兵庫県警察本部サイバー犯罪対策課、少年育成課</a:t>
            </a:r>
            <a:endParaRPr lang="en-US" altLang="ja-JP" sz="1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+mn-ea"/>
                <a:ea typeface="+mn-ea"/>
              </a:rPr>
              <a:t>神戸市教育委員会、私学総連合会</a:t>
            </a:r>
            <a:endParaRPr kumimoji="1" lang="ja-JP" altLang="en-US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22120" y="548680"/>
            <a:ext cx="6234256" cy="10895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「ルールづくり」が大切</a:t>
            </a:r>
            <a:br>
              <a:rPr lang="ja-JP" altLang="en-US" sz="4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ja-JP" altLang="en-US" sz="2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困った</a:t>
            </a:r>
            <a:r>
              <a:rPr lang="ja-JP" altLang="en-US" sz="2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ことは相談</a:t>
            </a:r>
            <a:r>
              <a:rPr lang="ja-JP" altLang="en-US" sz="2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しよう～</a:t>
            </a:r>
            <a:endParaRPr lang="ja-JP" altLang="en-US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1" name="図 10" descr="https://web.pref.hyogo.lg.jp/kk03/images/18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" b="95000" l="0" r="964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1661610"/>
            <a:ext cx="1110560" cy="10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01_情報教育\H26\07_ネットトラブルから子どもを守る協働会議\12_動画最終調整\スナップショット 2 (2015-03-02 16-45)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833" y="2348880"/>
            <a:ext cx="43624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hlinkClick r:id="rId5" action="ppaction://hlinkfile"/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721" y="3166832"/>
            <a:ext cx="829083" cy="8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853"/>
            <a:ext cx="1720978" cy="980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8246" y="29853"/>
            <a:ext cx="8365331" cy="1470026"/>
          </a:xfrm>
        </p:spPr>
        <p:txBody>
          <a:bodyPr/>
          <a:lstStyle/>
          <a:p>
            <a:pPr eaLnBrk="1" hangingPunct="1"/>
            <a:r>
              <a:rPr lang="ja-JP" altLang="en-US" sz="3600" b="1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ケータイ・スマホと</a:t>
            </a:r>
            <a:r>
              <a:rPr lang="ja-JP" altLang="en-US" sz="3600" b="1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のつきあい方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0891" y="723565"/>
            <a:ext cx="9177104" cy="388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</a:t>
            </a: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自分自身で使用についてセーブする。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○相手のことを考えよう！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eaLnBrk="1" hangingPunct="1">
              <a:spcBef>
                <a:spcPts val="600"/>
              </a:spcBef>
            </a:pP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</a:t>
            </a:r>
            <a:r>
              <a:rPr lang="ja-JP" altLang="en-US" sz="2800" kern="0" dirty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家族</a:t>
            </a:r>
            <a:r>
              <a:rPr lang="ja-JP" altLang="en-US" sz="2800" kern="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や友人と過ごす時間、自分の時間を大切にしよう！</a:t>
            </a:r>
            <a:endParaRPr lang="en-US" altLang="ja-JP" sz="2800" kern="0" dirty="0" smtClean="0">
              <a:solidFill>
                <a:srgbClr val="333399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3611" y="4536727"/>
            <a:ext cx="8491664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○ケータイ・スマホは、コミュニケーションをとる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ツールのひとつです。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○長時間利用に注意し、人間関係を良くする手段の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一つとして活用しましょう！</a:t>
            </a:r>
            <a:endParaRPr lang="en-US" altLang="ja-JP" sz="28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60648"/>
            <a:ext cx="7455475" cy="1470026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投稿する前</a:t>
            </a:r>
            <a:r>
              <a:rPr lang="ja-JP" altLang="en-US" sz="3600" dirty="0" smtClean="0">
                <a:solidFill>
                  <a:srgbClr val="333399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に考えよう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3022" y="32952"/>
            <a:ext cx="1720978" cy="980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爆発 2 5"/>
          <p:cNvSpPr/>
          <p:nvPr/>
        </p:nvSpPr>
        <p:spPr>
          <a:xfrm rot="20982254">
            <a:off x="89404" y="18285"/>
            <a:ext cx="2929447" cy="1264357"/>
          </a:xfrm>
          <a:prstGeom prst="irregularSeal2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1002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安易な投稿はしない</a:t>
            </a:r>
            <a:endParaRPr kumimoji="1" lang="ja-JP" altLang="en-US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15616" y="3140968"/>
            <a:ext cx="7141216" cy="3168352"/>
          </a:xfrm>
          <a:prstGeom prst="roundRect">
            <a:avLst>
              <a:gd name="adj" fmla="val 40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6000">
              <a:spcBef>
                <a:spcPts val="600"/>
              </a:spcBef>
            </a:pPr>
            <a:r>
              <a:rPr lang="ja-JP" altLang="en-US" sz="2800" b="1" dirty="0" smtClean="0"/>
              <a:t>○損害賠償や採用取消し等</a:t>
            </a:r>
            <a:r>
              <a:rPr lang="ja-JP" altLang="en-US" sz="2800" b="1" u="sng" dirty="0" smtClean="0"/>
              <a:t>大きな代償を</a:t>
            </a:r>
            <a:endParaRPr lang="en-US" altLang="ja-JP" sz="2800" b="1" u="sng" dirty="0" smtClean="0"/>
          </a:p>
          <a:p>
            <a:pPr marL="36000">
              <a:spcBef>
                <a:spcPts val="600"/>
              </a:spcBef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 </a:t>
            </a:r>
            <a:r>
              <a:rPr lang="ja-JP" altLang="en-US" sz="2800" b="1" u="sng" dirty="0" smtClean="0"/>
              <a:t>支払うことになります</a:t>
            </a:r>
            <a:r>
              <a:rPr lang="ja-JP" altLang="en-US" sz="2800" b="1" dirty="0" smtClean="0"/>
              <a:t>。</a:t>
            </a:r>
            <a:endParaRPr lang="en-US" altLang="ja-JP" sz="2800" b="1" dirty="0" smtClean="0"/>
          </a:p>
          <a:p>
            <a:pPr marL="36000">
              <a:spcBef>
                <a:spcPts val="600"/>
              </a:spcBef>
            </a:pPr>
            <a:r>
              <a:rPr lang="ja-JP" altLang="en-US" sz="2800" b="1" dirty="0"/>
              <a:t>○</a:t>
            </a:r>
            <a:r>
              <a:rPr kumimoji="1" lang="ja-JP" altLang="en-US" sz="2800" b="1" dirty="0" smtClean="0"/>
              <a:t>投稿した文章や画像は</a:t>
            </a:r>
            <a:r>
              <a:rPr kumimoji="1" lang="ja-JP" altLang="en-US" sz="2800" b="1" u="sng" dirty="0" smtClean="0"/>
              <a:t>ネット上から消去</a:t>
            </a:r>
            <a:endParaRPr kumimoji="1" lang="en-US" altLang="ja-JP" sz="2800" b="1" u="sng" dirty="0" smtClean="0"/>
          </a:p>
          <a:p>
            <a:pPr marL="36000">
              <a:spcBef>
                <a:spcPts val="600"/>
              </a:spcBef>
            </a:pPr>
            <a:r>
              <a:rPr lang="ja-JP" altLang="en-US" sz="2800" b="1" dirty="0"/>
              <a:t> </a:t>
            </a:r>
            <a:r>
              <a:rPr lang="ja-JP" altLang="en-US" sz="2800" b="1" dirty="0" smtClean="0"/>
              <a:t>   </a:t>
            </a:r>
            <a:r>
              <a:rPr kumimoji="1" lang="ja-JP" altLang="en-US" sz="2800" b="1" u="sng" dirty="0" smtClean="0"/>
              <a:t>できない状況になります。</a:t>
            </a:r>
            <a:endParaRPr kumimoji="1" lang="en-US" altLang="ja-JP" sz="2800" b="1" u="sng" dirty="0" smtClean="0"/>
          </a:p>
          <a:p>
            <a:pPr marL="36000">
              <a:spcBef>
                <a:spcPts val="600"/>
              </a:spcBef>
            </a:pPr>
            <a:r>
              <a:rPr lang="ja-JP" altLang="en-US" sz="2800" b="1" dirty="0"/>
              <a:t>○</a:t>
            </a:r>
            <a:r>
              <a:rPr lang="ja-JP" altLang="en-US" sz="2800" b="1" u="sng" dirty="0" smtClean="0"/>
              <a:t>未成年でも責任は追及されます。</a:t>
            </a:r>
            <a:endParaRPr kumimoji="1" lang="ja-JP" altLang="en-US" sz="2800" b="1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1534253"/>
            <a:ext cx="7381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</a:rPr>
              <a:t>いわゆる悪ふざけの投稿（バカッター）は、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</a:rPr>
              <a:t>取り返しのつかない事態に発展するケース</a:t>
            </a:r>
            <a:r>
              <a:rPr lang="ja-JP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が</a:t>
            </a:r>
            <a:endParaRPr lang="en-US" altLang="ja-JP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ja-JP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多発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</a:rPr>
              <a:t>しています。</a:t>
            </a:r>
            <a:endParaRPr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497</Words>
  <Application>Microsoft Office PowerPoint</Application>
  <PresentationFormat>画面に合わせる (4:3)</PresentationFormat>
  <Paragraphs>122</Paragraphs>
  <Slides>13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情報モラル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ケータイ・スマホとのつきあい方</vt:lpstr>
      <vt:lpstr>投稿する前に考えよう</vt:lpstr>
      <vt:lpstr>リベンジポルノ</vt:lpstr>
      <vt:lpstr>ネット上で知り合った人と会わない！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兵庫県教育委員会事務局教育企画課</dc:creator>
  <cp:lastModifiedBy>兵庫県</cp:lastModifiedBy>
  <cp:revision>23</cp:revision>
  <dcterms:created xsi:type="dcterms:W3CDTF">2015-03-12T10:34:06Z</dcterms:created>
  <dcterms:modified xsi:type="dcterms:W3CDTF">2018-01-11T23:20:43Z</dcterms:modified>
</cp:coreProperties>
</file>