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466" r:id="rId2"/>
    <p:sldId id="289" r:id="rId3"/>
    <p:sldId id="318" r:id="rId4"/>
    <p:sldId id="465" r:id="rId5"/>
    <p:sldId id="459" r:id="rId6"/>
    <p:sldId id="453" r:id="rId7"/>
  </p:sldIdLst>
  <p:sldSz cx="9144000" cy="6858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FF99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93" autoAdjust="0"/>
    <p:restoredTop sz="89522" autoAdjust="0"/>
  </p:normalViewPr>
  <p:slideViewPr>
    <p:cSldViewPr>
      <p:cViewPr>
        <p:scale>
          <a:sx n="67" d="100"/>
          <a:sy n="67" d="100"/>
        </p:scale>
        <p:origin x="-75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3396"/>
          </a:xfrm>
          <a:prstGeom prst="rect">
            <a:avLst/>
          </a:prstGeom>
        </p:spPr>
        <p:txBody>
          <a:bodyPr vert="horz" lIns="90663" tIns="45331" rIns="90663" bIns="4533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2" y="0"/>
            <a:ext cx="2918621" cy="493396"/>
          </a:xfrm>
          <a:prstGeom prst="rect">
            <a:avLst/>
          </a:prstGeom>
        </p:spPr>
        <p:txBody>
          <a:bodyPr vert="horz" lIns="90663" tIns="45331" rIns="90663" bIns="45331" rtlCol="0"/>
          <a:lstStyle>
            <a:lvl1pPr algn="r">
              <a:defRPr sz="1200"/>
            </a:lvl1pPr>
          </a:lstStyle>
          <a:p>
            <a:fld id="{5D76E1DA-2393-4C50-BFFA-06F45273BCFD}" type="datetimeFigureOut">
              <a:rPr kumimoji="1" lang="ja-JP" altLang="en-US" smtClean="0"/>
              <a:t>2018/1/11</a:t>
            </a:fld>
            <a:endParaRPr kumimoji="1" lang="ja-JP" altLang="en-US"/>
          </a:p>
        </p:txBody>
      </p:sp>
      <p:sp>
        <p:nvSpPr>
          <p:cNvPr id="4" name="フッター プレースホルダー 3"/>
          <p:cNvSpPr>
            <a:spLocks noGrp="1"/>
          </p:cNvSpPr>
          <p:nvPr>
            <p:ph type="ftr" sz="quarter" idx="2"/>
          </p:nvPr>
        </p:nvSpPr>
        <p:spPr>
          <a:xfrm>
            <a:off x="1" y="9374517"/>
            <a:ext cx="2918621" cy="493395"/>
          </a:xfrm>
          <a:prstGeom prst="rect">
            <a:avLst/>
          </a:prstGeom>
        </p:spPr>
        <p:txBody>
          <a:bodyPr vert="horz" lIns="90663" tIns="45331" rIns="90663" bIns="4533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2" y="9374517"/>
            <a:ext cx="2918621" cy="493395"/>
          </a:xfrm>
          <a:prstGeom prst="rect">
            <a:avLst/>
          </a:prstGeom>
        </p:spPr>
        <p:txBody>
          <a:bodyPr vert="horz" lIns="90663" tIns="45331" rIns="90663" bIns="45331" rtlCol="0" anchor="b"/>
          <a:lstStyle>
            <a:lvl1pPr algn="r">
              <a:defRPr sz="1200"/>
            </a:lvl1pPr>
          </a:lstStyle>
          <a:p>
            <a:fld id="{C33EFC55-2B36-4D87-BEF1-7A2C394811D7}" type="slidenum">
              <a:rPr kumimoji="1" lang="ja-JP" altLang="en-US" smtClean="0"/>
              <a:t>‹#›</a:t>
            </a:fld>
            <a:endParaRPr kumimoji="1" lang="ja-JP" altLang="en-US"/>
          </a:p>
        </p:txBody>
      </p:sp>
    </p:spTree>
    <p:extLst>
      <p:ext uri="{BB962C8B-B14F-4D97-AF65-F5344CB8AC3E}">
        <p14:creationId xmlns:p14="http://schemas.microsoft.com/office/powerpoint/2010/main" val="4182441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9413" cy="493872"/>
          </a:xfrm>
          <a:prstGeom prst="rect">
            <a:avLst/>
          </a:prstGeom>
        </p:spPr>
        <p:txBody>
          <a:bodyPr vert="horz" lIns="91452" tIns="45726" rIns="91452" bIns="4572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1"/>
            <a:ext cx="2919412" cy="493872"/>
          </a:xfrm>
          <a:prstGeom prst="rect">
            <a:avLst/>
          </a:prstGeom>
        </p:spPr>
        <p:txBody>
          <a:bodyPr vert="horz" lIns="91452" tIns="45726" rIns="91452" bIns="45726" rtlCol="0"/>
          <a:lstStyle>
            <a:lvl1pPr algn="r">
              <a:defRPr sz="1200"/>
            </a:lvl1pPr>
          </a:lstStyle>
          <a:p>
            <a:fld id="{98C13A2F-19B8-42AE-81ED-39144DED35E2}" type="datetimeFigureOut">
              <a:rPr kumimoji="1" lang="ja-JP" altLang="en-US" smtClean="0"/>
              <a:t>2018/1/11</a:t>
            </a:fld>
            <a:endParaRPr kumimoji="1" lang="ja-JP" altLang="en-US"/>
          </a:p>
        </p:txBody>
      </p:sp>
      <p:sp>
        <p:nvSpPr>
          <p:cNvPr id="4" name="スライド イメージ プレースホルダー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52" tIns="45726" rIns="91452" bIns="45726" rtlCol="0" anchor="ctr"/>
          <a:lstStyle/>
          <a:p>
            <a:endParaRPr lang="ja-JP" altLang="en-US"/>
          </a:p>
        </p:txBody>
      </p:sp>
      <p:sp>
        <p:nvSpPr>
          <p:cNvPr id="5" name="ノート プレースホルダー 4"/>
          <p:cNvSpPr>
            <a:spLocks noGrp="1"/>
          </p:cNvSpPr>
          <p:nvPr>
            <p:ph type="body" sz="quarter" idx="3"/>
          </p:nvPr>
        </p:nvSpPr>
        <p:spPr>
          <a:xfrm>
            <a:off x="673101" y="4687808"/>
            <a:ext cx="5389563" cy="4441667"/>
          </a:xfrm>
          <a:prstGeom prst="rect">
            <a:avLst/>
          </a:prstGeom>
        </p:spPr>
        <p:txBody>
          <a:bodyPr vert="horz" lIns="91452" tIns="45726" rIns="91452" bIns="4572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4028"/>
            <a:ext cx="2919413" cy="493871"/>
          </a:xfrm>
          <a:prstGeom prst="rect">
            <a:avLst/>
          </a:prstGeom>
        </p:spPr>
        <p:txBody>
          <a:bodyPr vert="horz" lIns="91452" tIns="45726" rIns="91452" bIns="4572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4028"/>
            <a:ext cx="2919412" cy="493871"/>
          </a:xfrm>
          <a:prstGeom prst="rect">
            <a:avLst/>
          </a:prstGeom>
        </p:spPr>
        <p:txBody>
          <a:bodyPr vert="horz" lIns="91452" tIns="45726" rIns="91452" bIns="45726" rtlCol="0" anchor="b"/>
          <a:lstStyle>
            <a:lvl1pPr algn="r">
              <a:defRPr sz="1200"/>
            </a:lvl1pPr>
          </a:lstStyle>
          <a:p>
            <a:fld id="{92E4AA27-2AAA-4389-8CC3-6EC829E4331F}" type="slidenum">
              <a:rPr kumimoji="1" lang="ja-JP" altLang="en-US" smtClean="0"/>
              <a:t>‹#›</a:t>
            </a:fld>
            <a:endParaRPr kumimoji="1" lang="ja-JP" altLang="en-US"/>
          </a:p>
        </p:txBody>
      </p:sp>
    </p:spTree>
    <p:extLst>
      <p:ext uri="{BB962C8B-B14F-4D97-AF65-F5344CB8AC3E}">
        <p14:creationId xmlns:p14="http://schemas.microsoft.com/office/powerpoint/2010/main" val="12814261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タイトル</a:t>
            </a:r>
            <a:r>
              <a:rPr kumimoji="1" lang="en-US" altLang="ja-JP" dirty="0" smtClean="0"/>
              <a:t>〉</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E3FC1DDD-E1FC-4685-BB65-C272BFCD2A79}" type="slidenum">
              <a:rPr kumimoji="1" lang="ja-JP" altLang="en-US" smtClean="0"/>
              <a:t>1</a:t>
            </a:fld>
            <a:endParaRPr kumimoji="1" lang="ja-JP" altLang="en-US"/>
          </a:p>
        </p:txBody>
      </p:sp>
    </p:spTree>
    <p:extLst>
      <p:ext uri="{BB962C8B-B14F-4D97-AF65-F5344CB8AC3E}">
        <p14:creationId xmlns:p14="http://schemas.microsoft.com/office/powerpoint/2010/main" val="1310507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E4AA27-2AAA-4389-8CC3-6EC829E4331F}" type="slidenum">
              <a:rPr kumimoji="1" lang="ja-JP" altLang="en-US" smtClean="0"/>
              <a:t>2</a:t>
            </a:fld>
            <a:endParaRPr kumimoji="1" lang="ja-JP" altLang="en-US" dirty="0"/>
          </a:p>
        </p:txBody>
      </p:sp>
    </p:spTree>
    <p:extLst>
      <p:ext uri="{BB962C8B-B14F-4D97-AF65-F5344CB8AC3E}">
        <p14:creationId xmlns:p14="http://schemas.microsoft.com/office/powerpoint/2010/main" val="732872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Ｉ</a:t>
            </a:r>
            <a:r>
              <a:rPr kumimoji="1" lang="en-US" altLang="ja-JP" dirty="0" smtClean="0"/>
              <a:t>CT</a:t>
            </a:r>
            <a:r>
              <a:rPr kumimoji="1" lang="ja-JP" altLang="en-US" dirty="0" smtClean="0"/>
              <a:t>を活用することにより「一斉指導による学び（一斉学習）」に加え、「子供たち一人一人の能力や特性に応じた学び（個別学習）」、「子供たち同士が教えあい学び合う協働的な学び（協働学習）」を推進していくことが重要です。</a:t>
            </a:r>
            <a:endParaRPr kumimoji="1" lang="en-US" altLang="ja-JP" dirty="0" smtClean="0"/>
          </a:p>
          <a:p>
            <a:r>
              <a:rPr kumimoji="1" lang="ja-JP" altLang="en-US" dirty="0" smtClean="0"/>
              <a:t>また、</a:t>
            </a:r>
            <a:r>
              <a:rPr kumimoji="1" lang="en-US" altLang="ja-JP" dirty="0" smtClean="0"/>
              <a:t>ICT</a:t>
            </a:r>
            <a:r>
              <a:rPr kumimoji="1" lang="ja-JP" altLang="en-US" dirty="0" smtClean="0"/>
              <a:t>を活用した授業においては、「一斉学習」、「個別学習」、「協働学習」それぞれの学習場面が相互に組み合わされた学びの場が形成され、ＩＣＴの特長を生かすことでより分かりやすく理解が深まる授業の実現が可能となります。</a:t>
            </a:r>
            <a:endParaRPr kumimoji="1" lang="en-US" altLang="ja-JP" dirty="0" smtClean="0"/>
          </a:p>
          <a:p>
            <a:r>
              <a:rPr kumimoji="1" lang="ja-JP" altLang="en-US" dirty="0" smtClean="0"/>
              <a:t>文部科学省の「学びのイノベーション事業」において、</a:t>
            </a:r>
            <a:r>
              <a:rPr kumimoji="1" lang="en-US" altLang="ja-JP" dirty="0" smtClean="0"/>
              <a:t>ICT</a:t>
            </a:r>
            <a:r>
              <a:rPr kumimoji="1" lang="ja-JP" altLang="en-US" dirty="0" smtClean="0"/>
              <a:t>を活用した学習場面を類型化し、類型に対応した実証校の実際の学習場面例を整理されてます。</a:t>
            </a:r>
            <a:endParaRPr kumimoji="1" lang="ja-JP" altLang="en-US" dirty="0"/>
          </a:p>
        </p:txBody>
      </p:sp>
      <p:sp>
        <p:nvSpPr>
          <p:cNvPr id="4" name="スライド番号プレースホルダー 3"/>
          <p:cNvSpPr>
            <a:spLocks noGrp="1"/>
          </p:cNvSpPr>
          <p:nvPr>
            <p:ph type="sldNum" sz="quarter" idx="10"/>
          </p:nvPr>
        </p:nvSpPr>
        <p:spPr/>
        <p:txBody>
          <a:bodyPr/>
          <a:lstStyle/>
          <a:p>
            <a:fld id="{92E4AA27-2AAA-4389-8CC3-6EC829E4331F}" type="slidenum">
              <a:rPr kumimoji="1" lang="ja-JP" altLang="en-US" smtClean="0"/>
              <a:t>6</a:t>
            </a:fld>
            <a:endParaRPr kumimoji="1" lang="ja-JP" altLang="en-US" dirty="0"/>
          </a:p>
        </p:txBody>
      </p:sp>
    </p:spTree>
    <p:extLst>
      <p:ext uri="{BB962C8B-B14F-4D97-AF65-F5344CB8AC3E}">
        <p14:creationId xmlns:p14="http://schemas.microsoft.com/office/powerpoint/2010/main" val="2113738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8773904-1994-43F8-BC64-9D8513E342DA}" type="datetimeFigureOut">
              <a:rPr kumimoji="1" lang="ja-JP" altLang="en-US" smtClean="0"/>
              <a:pPr/>
              <a:t>2018/1/11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5720D9-6406-4F1B-AF46-05A3AFD04668}" type="slidenum">
              <a:rPr kumimoji="1" lang="ja-JP" altLang="en-US" smtClean="0"/>
              <a:pPr/>
              <a:t>‹#›</a:t>
            </a:fld>
            <a:endParaRPr kumimoji="1" lang="ja-JP" altLang="en-US"/>
          </a:p>
        </p:txBody>
      </p:sp>
    </p:spTree>
    <p:extLst>
      <p:ext uri="{BB962C8B-B14F-4D97-AF65-F5344CB8AC3E}">
        <p14:creationId xmlns:p14="http://schemas.microsoft.com/office/powerpoint/2010/main" val="2637885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8773904-1994-43F8-BC64-9D8513E342DA}" type="datetimeFigureOut">
              <a:rPr kumimoji="1" lang="ja-JP" altLang="en-US" smtClean="0"/>
              <a:pPr/>
              <a:t>2018/1/11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5720D9-6406-4F1B-AF46-05A3AFD04668}" type="slidenum">
              <a:rPr kumimoji="1" lang="ja-JP" altLang="en-US" smtClean="0"/>
              <a:pPr/>
              <a:t>‹#›</a:t>
            </a:fld>
            <a:endParaRPr kumimoji="1" lang="ja-JP" altLang="en-US"/>
          </a:p>
        </p:txBody>
      </p:sp>
    </p:spTree>
    <p:extLst>
      <p:ext uri="{BB962C8B-B14F-4D97-AF65-F5344CB8AC3E}">
        <p14:creationId xmlns:p14="http://schemas.microsoft.com/office/powerpoint/2010/main" val="2104272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8773904-1994-43F8-BC64-9D8513E342DA}" type="datetimeFigureOut">
              <a:rPr kumimoji="1" lang="ja-JP" altLang="en-US" smtClean="0"/>
              <a:pPr/>
              <a:t>2018/1/11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5720D9-6406-4F1B-AF46-05A3AFD04668}" type="slidenum">
              <a:rPr kumimoji="1" lang="ja-JP" altLang="en-US" smtClean="0"/>
              <a:pPr/>
              <a:t>‹#›</a:t>
            </a:fld>
            <a:endParaRPr kumimoji="1" lang="ja-JP" altLang="en-US"/>
          </a:p>
        </p:txBody>
      </p:sp>
    </p:spTree>
    <p:extLst>
      <p:ext uri="{BB962C8B-B14F-4D97-AF65-F5344CB8AC3E}">
        <p14:creationId xmlns:p14="http://schemas.microsoft.com/office/powerpoint/2010/main" val="1367624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8773904-1994-43F8-BC64-9D8513E342DA}" type="datetimeFigureOut">
              <a:rPr kumimoji="1" lang="ja-JP" altLang="en-US" smtClean="0"/>
              <a:pPr/>
              <a:t>2018/1/11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5720D9-6406-4F1B-AF46-05A3AFD04668}" type="slidenum">
              <a:rPr kumimoji="1" lang="ja-JP" altLang="en-US" smtClean="0"/>
              <a:pPr/>
              <a:t>‹#›</a:t>
            </a:fld>
            <a:endParaRPr kumimoji="1" lang="ja-JP" altLang="en-US"/>
          </a:p>
        </p:txBody>
      </p:sp>
    </p:spTree>
    <p:extLst>
      <p:ext uri="{BB962C8B-B14F-4D97-AF65-F5344CB8AC3E}">
        <p14:creationId xmlns:p14="http://schemas.microsoft.com/office/powerpoint/2010/main" val="1011386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8773904-1994-43F8-BC64-9D8513E342DA}" type="datetimeFigureOut">
              <a:rPr kumimoji="1" lang="ja-JP" altLang="en-US" smtClean="0"/>
              <a:pPr/>
              <a:t>2018/1/11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5720D9-6406-4F1B-AF46-05A3AFD04668}" type="slidenum">
              <a:rPr kumimoji="1" lang="ja-JP" altLang="en-US" smtClean="0"/>
              <a:pPr/>
              <a:t>‹#›</a:t>
            </a:fld>
            <a:endParaRPr kumimoji="1" lang="ja-JP" altLang="en-US"/>
          </a:p>
        </p:txBody>
      </p:sp>
    </p:spTree>
    <p:extLst>
      <p:ext uri="{BB962C8B-B14F-4D97-AF65-F5344CB8AC3E}">
        <p14:creationId xmlns:p14="http://schemas.microsoft.com/office/powerpoint/2010/main" val="653351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8773904-1994-43F8-BC64-9D8513E342DA}" type="datetimeFigureOut">
              <a:rPr kumimoji="1" lang="ja-JP" altLang="en-US" smtClean="0"/>
              <a:pPr/>
              <a:t>2018/1/11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5720D9-6406-4F1B-AF46-05A3AFD04668}" type="slidenum">
              <a:rPr kumimoji="1" lang="ja-JP" altLang="en-US" smtClean="0"/>
              <a:pPr/>
              <a:t>‹#›</a:t>
            </a:fld>
            <a:endParaRPr kumimoji="1" lang="ja-JP" altLang="en-US"/>
          </a:p>
        </p:txBody>
      </p:sp>
    </p:spTree>
    <p:extLst>
      <p:ext uri="{BB962C8B-B14F-4D97-AF65-F5344CB8AC3E}">
        <p14:creationId xmlns:p14="http://schemas.microsoft.com/office/powerpoint/2010/main" val="4217393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8773904-1994-43F8-BC64-9D8513E342DA}" type="datetimeFigureOut">
              <a:rPr kumimoji="1" lang="ja-JP" altLang="en-US" smtClean="0"/>
              <a:pPr/>
              <a:t>2018/1/11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45720D9-6406-4F1B-AF46-05A3AFD04668}" type="slidenum">
              <a:rPr kumimoji="1" lang="ja-JP" altLang="en-US" smtClean="0"/>
              <a:pPr/>
              <a:t>‹#›</a:t>
            </a:fld>
            <a:endParaRPr kumimoji="1" lang="ja-JP" altLang="en-US"/>
          </a:p>
        </p:txBody>
      </p:sp>
    </p:spTree>
    <p:extLst>
      <p:ext uri="{BB962C8B-B14F-4D97-AF65-F5344CB8AC3E}">
        <p14:creationId xmlns:p14="http://schemas.microsoft.com/office/powerpoint/2010/main" val="2911128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8773904-1994-43F8-BC64-9D8513E342DA}" type="datetimeFigureOut">
              <a:rPr kumimoji="1" lang="ja-JP" altLang="en-US" smtClean="0"/>
              <a:pPr/>
              <a:t>2018/1/11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45720D9-6406-4F1B-AF46-05A3AFD04668}" type="slidenum">
              <a:rPr kumimoji="1" lang="ja-JP" altLang="en-US" smtClean="0"/>
              <a:pPr/>
              <a:t>‹#›</a:t>
            </a:fld>
            <a:endParaRPr kumimoji="1" lang="ja-JP" altLang="en-US"/>
          </a:p>
        </p:txBody>
      </p:sp>
    </p:spTree>
    <p:extLst>
      <p:ext uri="{BB962C8B-B14F-4D97-AF65-F5344CB8AC3E}">
        <p14:creationId xmlns:p14="http://schemas.microsoft.com/office/powerpoint/2010/main" val="56830288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8773904-1994-43F8-BC64-9D8513E342DA}" type="datetimeFigureOut">
              <a:rPr kumimoji="1" lang="ja-JP" altLang="en-US" smtClean="0"/>
              <a:pPr/>
              <a:t>2018/1/11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45720D9-6406-4F1B-AF46-05A3AFD04668}" type="slidenum">
              <a:rPr kumimoji="1" lang="ja-JP" altLang="en-US" smtClean="0"/>
              <a:pPr/>
              <a:t>‹#›</a:t>
            </a:fld>
            <a:endParaRPr kumimoji="1" lang="ja-JP" altLang="en-US"/>
          </a:p>
        </p:txBody>
      </p:sp>
    </p:spTree>
    <p:extLst>
      <p:ext uri="{BB962C8B-B14F-4D97-AF65-F5344CB8AC3E}">
        <p14:creationId xmlns:p14="http://schemas.microsoft.com/office/powerpoint/2010/main" val="3253321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8773904-1994-43F8-BC64-9D8513E342DA}" type="datetimeFigureOut">
              <a:rPr kumimoji="1" lang="ja-JP" altLang="en-US" smtClean="0"/>
              <a:pPr/>
              <a:t>2018/1/11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5720D9-6406-4F1B-AF46-05A3AFD04668}" type="slidenum">
              <a:rPr kumimoji="1" lang="ja-JP" altLang="en-US" smtClean="0"/>
              <a:pPr/>
              <a:t>‹#›</a:t>
            </a:fld>
            <a:endParaRPr kumimoji="1" lang="ja-JP" altLang="en-US"/>
          </a:p>
        </p:txBody>
      </p:sp>
    </p:spTree>
    <p:extLst>
      <p:ext uri="{BB962C8B-B14F-4D97-AF65-F5344CB8AC3E}">
        <p14:creationId xmlns:p14="http://schemas.microsoft.com/office/powerpoint/2010/main" val="3904193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8773904-1994-43F8-BC64-9D8513E342DA}" type="datetimeFigureOut">
              <a:rPr kumimoji="1" lang="ja-JP" altLang="en-US" smtClean="0"/>
              <a:pPr/>
              <a:t>2018/1/11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5720D9-6406-4F1B-AF46-05A3AFD04668}" type="slidenum">
              <a:rPr kumimoji="1" lang="ja-JP" altLang="en-US" smtClean="0"/>
              <a:pPr/>
              <a:t>‹#›</a:t>
            </a:fld>
            <a:endParaRPr kumimoji="1" lang="ja-JP" altLang="en-US"/>
          </a:p>
        </p:txBody>
      </p:sp>
    </p:spTree>
    <p:extLst>
      <p:ext uri="{BB962C8B-B14F-4D97-AF65-F5344CB8AC3E}">
        <p14:creationId xmlns:p14="http://schemas.microsoft.com/office/powerpoint/2010/main" val="474139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773904-1994-43F8-BC64-9D8513E342DA}" type="datetimeFigureOut">
              <a:rPr kumimoji="1" lang="ja-JP" altLang="en-US" smtClean="0"/>
              <a:pPr/>
              <a:t>2018/1/11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5720D9-6406-4F1B-AF46-05A3AFD04668}" type="slidenum">
              <a:rPr kumimoji="1" lang="ja-JP" altLang="en-US" smtClean="0"/>
              <a:pPr/>
              <a:t>‹#›</a:t>
            </a:fld>
            <a:endParaRPr kumimoji="1" lang="ja-JP" altLang="en-US"/>
          </a:p>
        </p:txBody>
      </p:sp>
    </p:spTree>
    <p:extLst>
      <p:ext uri="{BB962C8B-B14F-4D97-AF65-F5344CB8AC3E}">
        <p14:creationId xmlns:p14="http://schemas.microsoft.com/office/powerpoint/2010/main" val="1499172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12" Type="http://schemas.openxmlformats.org/officeDocument/2006/relationships/image" Target="../media/image13.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7.jpeg"/><Relationship Id="rId11" Type="http://schemas.openxmlformats.org/officeDocument/2006/relationships/image" Target="../media/image12.jpe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30291" y="2492896"/>
            <a:ext cx="7772400" cy="1902073"/>
          </a:xfrm>
        </p:spPr>
        <p:txBody>
          <a:bodyPr>
            <a:norm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授業での教員によるＩＣＴ活用</a:t>
            </a:r>
            <a:endParaRPr kumimoji="1" lang="ja-JP" altLang="en-US" sz="4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タイトル 1"/>
          <p:cNvSpPr txBox="1">
            <a:spLocks/>
          </p:cNvSpPr>
          <p:nvPr/>
        </p:nvSpPr>
        <p:spPr>
          <a:xfrm>
            <a:off x="5436096" y="6122988"/>
            <a:ext cx="3679304" cy="7350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兵庫県版研修プログラム</a:t>
            </a:r>
            <a:endParaRPr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1304123" y="1126097"/>
            <a:ext cx="6624736" cy="769441"/>
          </a:xfrm>
          <a:prstGeom prst="rect">
            <a:avLst/>
          </a:prstGeom>
          <a:noFill/>
        </p:spPr>
        <p:txBody>
          <a:bodyPr wrap="square" rtlCol="0">
            <a:spAutoFit/>
          </a:bodyPr>
          <a:lstStyle/>
          <a:p>
            <a:pPr algn="ctr"/>
            <a:r>
              <a:rPr kumimoji="1" lang="ja-JP" altLang="en-US" sz="4400" dirty="0" smtClean="0">
                <a:latin typeface="メイリオ" panose="020B0604030504040204" pitchFamily="50" charset="-128"/>
                <a:ea typeface="メイリオ" panose="020B0604030504040204" pitchFamily="50" charset="-128"/>
                <a:cs typeface="メイリオ" panose="020B0604030504040204" pitchFamily="50" charset="-128"/>
              </a:rPr>
              <a:t>スライド資料　</a:t>
            </a:r>
            <a:r>
              <a:rPr kumimoji="1" lang="en-US" altLang="ja-JP" sz="4400" dirty="0" smtClean="0">
                <a:latin typeface="メイリオ" panose="020B0604030504040204" pitchFamily="50" charset="-128"/>
                <a:ea typeface="メイリオ" panose="020B0604030504040204" pitchFamily="50" charset="-128"/>
                <a:cs typeface="メイリオ" panose="020B0604030504040204" pitchFamily="50" charset="-128"/>
              </a:rPr>
              <a:t>D4-4</a:t>
            </a:r>
            <a:endParaRPr kumimoji="1" lang="ja-JP" altLang="en-US" sz="4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タイトル 1"/>
          <p:cNvSpPr txBox="1">
            <a:spLocks/>
          </p:cNvSpPr>
          <p:nvPr/>
        </p:nvSpPr>
        <p:spPr>
          <a:xfrm>
            <a:off x="875616" y="3861048"/>
            <a:ext cx="7772400" cy="187220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600" dirty="0">
                <a:latin typeface="Meiryo UI" panose="020B0604030504040204" pitchFamily="50" charset="-128"/>
                <a:ea typeface="Meiryo UI" panose="020B0604030504040204" pitchFamily="50" charset="-128"/>
                <a:cs typeface="Meiryo UI" panose="020B0604030504040204" pitchFamily="50" charset="-128"/>
              </a:rPr>
              <a:t>④学習内容をまとめる際に児童生徒の知識の定着を図るための教員によるＩＣＴ活用</a:t>
            </a:r>
            <a:endParaRPr lang="ja-JP" altLang="en-US" sz="36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0946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60153" y="1447975"/>
            <a:ext cx="8144294" cy="1077218"/>
          </a:xfrm>
          <a:prstGeom prst="rect">
            <a:avLst/>
          </a:prstGeom>
          <a:noFill/>
        </p:spPr>
        <p:txBody>
          <a:bodyPr wrap="square" lIns="91440" tIns="45720" rIns="91440" bIns="45720">
            <a:spAutoFit/>
          </a:bodyPr>
          <a:lstStyle/>
          <a:p>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①　学習</a:t>
            </a:r>
            <a:r>
              <a:rPr lang="ja-JP" altLang="en-US" sz="3200" dirty="0">
                <a:latin typeface="Meiryo UI" panose="020B0604030504040204" pitchFamily="50" charset="-128"/>
                <a:ea typeface="Meiryo UI" panose="020B0604030504040204" pitchFamily="50" charset="-128"/>
                <a:cs typeface="Meiryo UI" panose="020B0604030504040204" pitchFamily="50" charset="-128"/>
              </a:rPr>
              <a:t>に対する児童生徒の</a:t>
            </a:r>
            <a:r>
              <a:rPr lang="ja-JP" altLang="en-US" sz="3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興味関心を高める</a:t>
            </a:r>
            <a:r>
              <a:rPr lang="ja-JP" altLang="en-US" sz="3200" dirty="0">
                <a:latin typeface="Meiryo UI" panose="020B0604030504040204" pitchFamily="50" charset="-128"/>
                <a:ea typeface="Meiryo UI" panose="020B0604030504040204" pitchFamily="50" charset="-128"/>
                <a:cs typeface="Meiryo UI" panose="020B0604030504040204" pitchFamily="50" charset="-128"/>
              </a:rPr>
              <a:t>ための教員によるＩＣＴ</a:t>
            </a: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活用</a:t>
            </a:r>
            <a:endParaRPr lang="ja-JP" altLang="en-US" sz="3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0" y="0"/>
            <a:ext cx="9144000" cy="338554"/>
          </a:xfrm>
          <a:prstGeom prst="rect">
            <a:avLst/>
          </a:prstGeom>
          <a:solidFill>
            <a:schemeClr val="bg1">
              <a:lumMod val="85000"/>
            </a:schemeClr>
          </a:solidFill>
        </p:spPr>
        <p:txBody>
          <a:bodyPr wrap="square" rtlCol="0">
            <a:spAutoFit/>
          </a:bodyPr>
          <a:lstStyle/>
          <a:p>
            <a:r>
              <a:rPr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授業</a:t>
            </a:r>
            <a:r>
              <a:rPr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で</a:t>
            </a:r>
            <a:r>
              <a:rPr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の教員</a:t>
            </a:r>
            <a:r>
              <a:rPr kumimoji="1"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によるＩＣＴ活用　④児童生徒の知識の定着を図る</a:t>
            </a:r>
            <a:r>
              <a:rPr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ために</a:t>
            </a:r>
            <a:endParaRPr kumimoji="1"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460153" y="2636375"/>
            <a:ext cx="8144294" cy="1077218"/>
          </a:xfrm>
          <a:prstGeom prst="rect">
            <a:avLst/>
          </a:prstGeom>
          <a:noFill/>
        </p:spPr>
        <p:txBody>
          <a:bodyPr wrap="square" lIns="91440" tIns="45720" rIns="91440" bIns="45720">
            <a:spAutoFit/>
          </a:bodyPr>
          <a:lstStyle/>
          <a:p>
            <a:r>
              <a:rPr lang="ja-JP" altLang="en-US" sz="320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②</a:t>
            </a:r>
            <a:r>
              <a:rPr lang="ja-JP" altLang="en-US" sz="320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3200" dirty="0">
                <a:ln w="12700">
                  <a:noFill/>
                  <a:prstDash val="solid"/>
                </a:ln>
                <a:latin typeface="Meiryo UI" panose="020B0604030504040204" pitchFamily="50" charset="-128"/>
                <a:ea typeface="Meiryo UI" panose="020B0604030504040204" pitchFamily="50" charset="-128"/>
                <a:cs typeface="Meiryo UI" panose="020B0604030504040204" pitchFamily="50" charset="-128"/>
              </a:rPr>
              <a:t>児童生徒一人一人に</a:t>
            </a:r>
            <a:r>
              <a:rPr lang="ja-JP" altLang="en-US" sz="3200" dirty="0">
                <a:ln w="12700">
                  <a:noFill/>
                  <a:prstDash val="solid"/>
                </a:ln>
                <a:solidFill>
                  <a:srgbClr val="FF0000"/>
                </a:solidFill>
                <a:latin typeface="Meiryo UI" panose="020B0604030504040204" pitchFamily="50" charset="-128"/>
                <a:ea typeface="Meiryo UI" panose="020B0604030504040204" pitchFamily="50" charset="-128"/>
                <a:cs typeface="Meiryo UI" panose="020B0604030504040204" pitchFamily="50" charset="-128"/>
              </a:rPr>
              <a:t>課題を明確につかませる</a:t>
            </a:r>
            <a:r>
              <a:rPr lang="ja-JP" altLang="en-US" sz="3200" dirty="0">
                <a:ln w="12700">
                  <a:noFill/>
                  <a:prstDash val="solid"/>
                </a:ln>
                <a:latin typeface="Meiryo UI" panose="020B0604030504040204" pitchFamily="50" charset="-128"/>
                <a:ea typeface="Meiryo UI" panose="020B0604030504040204" pitchFamily="50" charset="-128"/>
                <a:cs typeface="Meiryo UI" panose="020B0604030504040204" pitchFamily="50" charset="-128"/>
              </a:rPr>
              <a:t>ための教員による</a:t>
            </a:r>
            <a:r>
              <a:rPr lang="en-US" altLang="ja-JP" sz="3200" dirty="0">
                <a:ln w="12700">
                  <a:noFill/>
                  <a:prstDash val="solid"/>
                </a:ln>
                <a:latin typeface="Meiryo UI" panose="020B0604030504040204" pitchFamily="50" charset="-128"/>
                <a:ea typeface="Meiryo UI" panose="020B0604030504040204" pitchFamily="50" charset="-128"/>
                <a:cs typeface="Meiryo UI" panose="020B0604030504040204" pitchFamily="50" charset="-128"/>
              </a:rPr>
              <a:t>ICT</a:t>
            </a:r>
            <a:r>
              <a:rPr lang="ja-JP" altLang="en-US" sz="3200" dirty="0">
                <a:ln w="12700">
                  <a:noFill/>
                  <a:prstDash val="solid"/>
                </a:ln>
                <a:latin typeface="Meiryo UI" panose="020B0604030504040204" pitchFamily="50" charset="-128"/>
                <a:ea typeface="Meiryo UI" panose="020B0604030504040204" pitchFamily="50" charset="-128"/>
                <a:cs typeface="Meiryo UI" panose="020B0604030504040204" pitchFamily="50" charset="-128"/>
              </a:rPr>
              <a:t>活用</a:t>
            </a:r>
            <a:endParaRPr lang="ja-JP" altLang="en-US" sz="3600" cap="none" spc="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460153" y="3824775"/>
            <a:ext cx="8144294" cy="1077218"/>
          </a:xfrm>
          <a:prstGeom prst="rect">
            <a:avLst/>
          </a:prstGeom>
          <a:noFill/>
        </p:spPr>
        <p:txBody>
          <a:bodyPr wrap="square" lIns="91440" tIns="45720" rIns="91440" bIns="45720">
            <a:spAutoFit/>
          </a:bodyPr>
          <a:lstStyle/>
          <a:p>
            <a:r>
              <a:rPr lang="ja-JP" altLang="en-US" sz="320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③</a:t>
            </a:r>
            <a:r>
              <a:rPr lang="ja-JP" altLang="en-US" sz="320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3200" dirty="0">
                <a:ln w="12700">
                  <a:noFill/>
                  <a:prstDash val="solid"/>
                </a:ln>
                <a:solidFill>
                  <a:srgbClr val="FF0000"/>
                </a:solidFill>
                <a:latin typeface="Meiryo UI" panose="020B0604030504040204" pitchFamily="50" charset="-128"/>
                <a:ea typeface="Meiryo UI" panose="020B0604030504040204" pitchFamily="50" charset="-128"/>
                <a:cs typeface="Meiryo UI" panose="020B0604030504040204" pitchFamily="50" charset="-128"/>
              </a:rPr>
              <a:t>わかりやすく説明</a:t>
            </a:r>
            <a:r>
              <a:rPr lang="ja-JP" altLang="en-US" sz="3200" dirty="0" smtClean="0">
                <a:ln w="12700">
                  <a:noFill/>
                  <a:prstDash val="solid"/>
                </a:ln>
                <a:solidFill>
                  <a:srgbClr val="FF0000"/>
                </a:solidFill>
                <a:latin typeface="Meiryo UI" panose="020B0604030504040204" pitchFamily="50" charset="-128"/>
                <a:ea typeface="Meiryo UI" panose="020B0604030504040204" pitchFamily="50" charset="-128"/>
                <a:cs typeface="Meiryo UI" panose="020B0604030504040204" pitchFamily="50" charset="-128"/>
              </a:rPr>
              <a:t>したり、児童</a:t>
            </a:r>
            <a:r>
              <a:rPr lang="ja-JP" altLang="en-US" sz="3200" dirty="0">
                <a:ln w="12700">
                  <a:noFill/>
                  <a:prstDash val="solid"/>
                </a:ln>
                <a:solidFill>
                  <a:srgbClr val="FF0000"/>
                </a:solidFill>
                <a:latin typeface="Meiryo UI" panose="020B0604030504040204" pitchFamily="50" charset="-128"/>
                <a:ea typeface="Meiryo UI" panose="020B0604030504040204" pitchFamily="50" charset="-128"/>
                <a:cs typeface="Meiryo UI" panose="020B0604030504040204" pitchFamily="50" charset="-128"/>
              </a:rPr>
              <a:t>生徒の思考や理解を深めたりする</a:t>
            </a:r>
            <a:r>
              <a:rPr lang="ja-JP" altLang="en-US" sz="3200" dirty="0">
                <a:ln w="12700">
                  <a:noFill/>
                  <a:prstDash val="solid"/>
                </a:ln>
                <a:latin typeface="Meiryo UI" panose="020B0604030504040204" pitchFamily="50" charset="-128"/>
                <a:ea typeface="Meiryo UI" panose="020B0604030504040204" pitchFamily="50" charset="-128"/>
                <a:cs typeface="Meiryo UI" panose="020B0604030504040204" pitchFamily="50" charset="-128"/>
              </a:rPr>
              <a:t>ための教員による</a:t>
            </a:r>
            <a:r>
              <a:rPr lang="en-US" altLang="ja-JP" sz="3200" dirty="0">
                <a:ln w="12700">
                  <a:noFill/>
                  <a:prstDash val="solid"/>
                </a:ln>
                <a:latin typeface="Meiryo UI" panose="020B0604030504040204" pitchFamily="50" charset="-128"/>
                <a:ea typeface="Meiryo UI" panose="020B0604030504040204" pitchFamily="50" charset="-128"/>
                <a:cs typeface="Meiryo UI" panose="020B0604030504040204" pitchFamily="50" charset="-128"/>
              </a:rPr>
              <a:t>ICT</a:t>
            </a:r>
            <a:r>
              <a:rPr lang="ja-JP" altLang="en-US" sz="3200" dirty="0">
                <a:ln w="12700">
                  <a:noFill/>
                  <a:prstDash val="solid"/>
                </a:ln>
                <a:latin typeface="Meiryo UI" panose="020B0604030504040204" pitchFamily="50" charset="-128"/>
                <a:ea typeface="Meiryo UI" panose="020B0604030504040204" pitchFamily="50" charset="-128"/>
                <a:cs typeface="Meiryo UI" panose="020B0604030504040204" pitchFamily="50" charset="-128"/>
              </a:rPr>
              <a:t>活用</a:t>
            </a:r>
            <a:endParaRPr lang="ja-JP" altLang="en-US" sz="3600" cap="none" spc="0" dirty="0">
              <a:ln w="12700">
                <a:noFill/>
                <a:prstDash val="solid"/>
              </a:ln>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460153" y="5013176"/>
            <a:ext cx="8144294" cy="1077218"/>
          </a:xfrm>
          <a:prstGeom prst="rect">
            <a:avLst/>
          </a:prstGeom>
          <a:noFill/>
        </p:spPr>
        <p:txBody>
          <a:bodyPr wrap="square" lIns="91440" tIns="45720" rIns="91440" bIns="45720">
            <a:spAutoFit/>
          </a:bodyPr>
          <a:lstStyle/>
          <a:p>
            <a:r>
              <a:rPr lang="ja-JP" altLang="en-US" sz="320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④</a:t>
            </a:r>
            <a:r>
              <a:rPr lang="ja-JP" altLang="en-US" sz="320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320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学習内容をまとめる際に</a:t>
            </a:r>
            <a:r>
              <a:rPr lang="ja-JP" altLang="en-US" sz="3200" dirty="0">
                <a:ln w="12700">
                  <a:noFill/>
                  <a:prstDash val="solid"/>
                </a:ln>
                <a:solidFill>
                  <a:srgbClr val="FF0000"/>
                </a:solidFill>
                <a:latin typeface="Meiryo UI" panose="020B0604030504040204" pitchFamily="50" charset="-128"/>
                <a:ea typeface="Meiryo UI" panose="020B0604030504040204" pitchFamily="50" charset="-128"/>
                <a:cs typeface="Meiryo UI" panose="020B0604030504040204" pitchFamily="50" charset="-128"/>
              </a:rPr>
              <a:t>児童生徒の知識の定着を図る</a:t>
            </a:r>
            <a:r>
              <a:rPr lang="ja-JP" altLang="en-US" sz="320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ための教員による</a:t>
            </a:r>
            <a:r>
              <a:rPr lang="en-US" altLang="ja-JP" sz="320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320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活用</a:t>
            </a:r>
            <a:endParaRPr lang="ja-JP" altLang="en-US" sz="3600" cap="none" spc="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323528" y="548680"/>
            <a:ext cx="8144294" cy="646331"/>
          </a:xfrm>
          <a:prstGeom prst="rect">
            <a:avLst/>
          </a:prstGeom>
          <a:noFill/>
        </p:spPr>
        <p:txBody>
          <a:bodyPr wrap="square" lIns="91440" tIns="45720" rIns="91440" bIns="45720">
            <a:spAutoFit/>
          </a:bodyPr>
          <a:lstStyle/>
          <a:p>
            <a:r>
              <a:rPr lang="ja-JP" altLang="en-US" sz="3600" cap="none" spc="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授業での教員によるＩＣＴ活用の場面</a:t>
            </a:r>
            <a:endParaRPr lang="ja-JP" altLang="en-US" sz="3600" cap="none" spc="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4792311" y="6309320"/>
            <a:ext cx="4183854" cy="369332"/>
          </a:xfrm>
          <a:prstGeom prst="rect">
            <a:avLst/>
          </a:prstGeom>
          <a:noFill/>
        </p:spPr>
        <p:txBody>
          <a:bodyPr wrap="square" lIns="91440" tIns="45720" rIns="91440" bIns="45720">
            <a:spAutoFit/>
          </a:bodyPr>
          <a:lstStyle/>
          <a:p>
            <a:pPr algn="r"/>
            <a:r>
              <a:rPr lang="ja-JP" altLang="en-US" cap="none" spc="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「教育の情報化に関する手引き」より</a:t>
            </a:r>
            <a:endParaRPr lang="ja-JP" altLang="en-US" cap="none" spc="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09200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57564" y="4005064"/>
            <a:ext cx="5410944" cy="432048"/>
          </a:xfrm>
        </p:spPr>
        <p:txBody>
          <a:bodyPr>
            <a:noAutofit/>
          </a:bodyPr>
          <a:lstStyle/>
          <a:p>
            <a:pPr algn="r"/>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ICT</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活用実践事例（洲本</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市</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立洲本第二小学校）</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0" y="0"/>
            <a:ext cx="9144000" cy="338554"/>
          </a:xfrm>
          <a:prstGeom prst="rect">
            <a:avLst/>
          </a:prstGeom>
          <a:solidFill>
            <a:schemeClr val="bg1">
              <a:lumMod val="85000"/>
            </a:schemeClr>
          </a:solidFill>
        </p:spPr>
        <p:txBody>
          <a:bodyPr wrap="square" rtlCol="0">
            <a:spAutoFit/>
          </a:bodyPr>
          <a:lstStyle/>
          <a:p>
            <a:r>
              <a:rPr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授業での教員によるＩＣＴ活用　④児童生徒の知識の定着を図るため</a:t>
            </a:r>
            <a:r>
              <a:rPr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に</a:t>
            </a:r>
            <a:endParaRPr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3705078532"/>
              </p:ext>
            </p:extLst>
          </p:nvPr>
        </p:nvGraphicFramePr>
        <p:xfrm>
          <a:off x="4283968" y="684741"/>
          <a:ext cx="4680521" cy="3176307"/>
        </p:xfrm>
        <a:graphic>
          <a:graphicData uri="http://schemas.openxmlformats.org/drawingml/2006/table">
            <a:tbl>
              <a:tblPr firstRow="1" bandRow="1">
                <a:tableStyleId>{5940675A-B579-460E-94D1-54222C63F5DA}</a:tableStyleId>
              </a:tblPr>
              <a:tblGrid>
                <a:gridCol w="1313830"/>
                <a:gridCol w="3366691"/>
              </a:tblGrid>
              <a:tr h="662469">
                <a:tc>
                  <a:txBody>
                    <a:bodyPr/>
                    <a:lstStyle/>
                    <a:p>
                      <a:r>
                        <a:rPr kumimoji="1" lang="ja-JP" altLang="en-US" dirty="0" smtClean="0">
                          <a:latin typeface="+mn-ea"/>
                          <a:ea typeface="+mn-ea"/>
                        </a:rPr>
                        <a:t>学年・教科など</a:t>
                      </a:r>
                      <a:endParaRPr kumimoji="1" lang="ja-JP" altLang="en-US" dirty="0">
                        <a:latin typeface="+mn-ea"/>
                        <a:ea typeface="+mn-ea"/>
                      </a:endParaRPr>
                    </a:p>
                  </a:txBody>
                  <a:tcPr/>
                </a:tc>
                <a:tc>
                  <a:txBody>
                    <a:bodyPr/>
                    <a:lstStyle/>
                    <a:p>
                      <a:pPr lvl="0"/>
                      <a:r>
                        <a:rPr kumimoji="1" lang="ja-JP" altLang="en-US" sz="1800" b="0" dirty="0" smtClean="0">
                          <a:latin typeface="+mn-ea"/>
                          <a:ea typeface="+mn-ea"/>
                          <a:cs typeface="メイリオ" panose="020B0604030504040204" pitchFamily="50" charset="-128"/>
                        </a:rPr>
                        <a:t>小３・社会</a:t>
                      </a:r>
                      <a:endParaRPr kumimoji="1" lang="en-US" altLang="ja-JP" sz="1800" b="0" dirty="0" smtClean="0">
                        <a:latin typeface="+mn-ea"/>
                        <a:ea typeface="+mn-ea"/>
                        <a:cs typeface="メイリオ" panose="020B0604030504040204" pitchFamily="50" charset="-128"/>
                      </a:endParaRPr>
                    </a:p>
                    <a:p>
                      <a:pPr lvl="0"/>
                      <a:r>
                        <a:rPr kumimoji="1" lang="ja-JP" altLang="en-US" sz="1800" b="0" dirty="0" smtClean="0">
                          <a:latin typeface="+mn-ea"/>
                          <a:ea typeface="+mn-ea"/>
                          <a:cs typeface="メイリオ" panose="020B0604030504040204" pitchFamily="50" charset="-128"/>
                        </a:rPr>
                        <a:t>姫路市のようす</a:t>
                      </a:r>
                      <a:endParaRPr kumimoji="1" lang="ja-JP" altLang="en-US" sz="1800" b="0" dirty="0">
                        <a:latin typeface="+mn-ea"/>
                        <a:ea typeface="+mn-ea"/>
                        <a:cs typeface="メイリオ" panose="020B0604030504040204" pitchFamily="50" charset="-128"/>
                      </a:endParaRPr>
                    </a:p>
                  </a:txBody>
                  <a:tcPr/>
                </a:tc>
              </a:tr>
              <a:tr h="1107985">
                <a:tc>
                  <a:txBody>
                    <a:bodyPr/>
                    <a:lstStyle/>
                    <a:p>
                      <a:r>
                        <a:rPr kumimoji="1" lang="en-US" altLang="ja-JP" dirty="0" smtClean="0">
                          <a:latin typeface="+mn-ea"/>
                          <a:ea typeface="+mn-ea"/>
                        </a:rPr>
                        <a:t>ICT</a:t>
                      </a:r>
                      <a:r>
                        <a:rPr kumimoji="1" lang="ja-JP" altLang="en-US" dirty="0" smtClean="0">
                          <a:latin typeface="+mn-ea"/>
                          <a:ea typeface="+mn-ea"/>
                        </a:rPr>
                        <a:t>活用の意図</a:t>
                      </a:r>
                      <a:endParaRPr kumimoji="1" lang="ja-JP" altLang="en-US" dirty="0">
                        <a:latin typeface="+mn-ea"/>
                        <a:ea typeface="+mn-ea"/>
                      </a:endParaRPr>
                    </a:p>
                  </a:txBody>
                  <a:tcPr/>
                </a:tc>
                <a:tc>
                  <a:txBody>
                    <a:bodyPr/>
                    <a:lstStyle/>
                    <a:p>
                      <a:pPr lvl="0"/>
                      <a:r>
                        <a:rPr kumimoji="1" lang="ja-JP" altLang="en-US" sz="1800" b="0" dirty="0" smtClean="0">
                          <a:latin typeface="+mn-ea"/>
                          <a:ea typeface="+mn-ea"/>
                          <a:cs typeface="メイリオ" panose="020B0604030504040204" pitchFamily="50" charset="-128"/>
                        </a:rPr>
                        <a:t>地図記号をフラッシュカード形式にして</a:t>
                      </a:r>
                      <a:r>
                        <a:rPr kumimoji="1" lang="ja-JP" altLang="en-US" sz="1800" b="0" dirty="0" err="1" smtClean="0">
                          <a:latin typeface="+mn-ea"/>
                          <a:ea typeface="+mn-ea"/>
                          <a:cs typeface="メイリオ" panose="020B0604030504040204" pitchFamily="50" charset="-128"/>
                        </a:rPr>
                        <a:t>に</a:t>
                      </a:r>
                      <a:r>
                        <a:rPr kumimoji="1" lang="ja-JP" altLang="en-US" sz="1800" b="0" dirty="0" smtClean="0">
                          <a:latin typeface="+mn-ea"/>
                          <a:ea typeface="+mn-ea"/>
                          <a:cs typeface="メイリオ" panose="020B0604030504040204" pitchFamily="50" charset="-128"/>
                        </a:rPr>
                        <a:t>取り組ませ、確実な理解を図る。</a:t>
                      </a:r>
                      <a:endParaRPr kumimoji="1" lang="ja-JP" altLang="en-US" sz="1800" b="0" dirty="0">
                        <a:latin typeface="+mn-ea"/>
                        <a:ea typeface="+mn-ea"/>
                        <a:cs typeface="メイリオ" panose="020B0604030504040204" pitchFamily="50" charset="-128"/>
                      </a:endParaRPr>
                    </a:p>
                  </a:txBody>
                  <a:tcPr/>
                </a:tc>
              </a:tr>
              <a:tr h="925693">
                <a:tc>
                  <a:txBody>
                    <a:bodyPr/>
                    <a:lstStyle/>
                    <a:p>
                      <a:r>
                        <a:rPr kumimoji="1" lang="ja-JP" altLang="en-US" dirty="0" smtClean="0"/>
                        <a:t>主に使用した</a:t>
                      </a:r>
                      <a:r>
                        <a:rPr kumimoji="1" lang="en-US" altLang="ja-JP" dirty="0" smtClean="0"/>
                        <a:t>ICT</a:t>
                      </a:r>
                      <a:r>
                        <a:rPr kumimoji="1" lang="ja-JP" altLang="en-US" dirty="0" smtClean="0"/>
                        <a:t>機器</a:t>
                      </a:r>
                      <a:endParaRPr kumimoji="1" lang="ja-JP" altLang="en-US" dirty="0"/>
                    </a:p>
                  </a:txBody>
                  <a:tcPr/>
                </a:tc>
                <a:tc>
                  <a:txBody>
                    <a:bodyPr/>
                    <a:lstStyle/>
                    <a:p>
                      <a:r>
                        <a:rPr kumimoji="1" lang="ja-JP" altLang="en-US" dirty="0" smtClean="0"/>
                        <a:t>■ＰＣ　　　　  □ﾀﾌﾞﾚｯﾄ</a:t>
                      </a:r>
                      <a:r>
                        <a:rPr kumimoji="1" lang="en-US" altLang="ja-JP" dirty="0" smtClean="0"/>
                        <a:t>PC</a:t>
                      </a:r>
                    </a:p>
                    <a:p>
                      <a:r>
                        <a:rPr kumimoji="1" lang="ja-JP" altLang="en-US" dirty="0" smtClean="0"/>
                        <a:t>□電子黒板　□実物投影機</a:t>
                      </a:r>
                      <a:endParaRPr kumimoji="1" lang="en-US" altLang="ja-JP" dirty="0" smtClean="0"/>
                    </a:p>
                    <a:p>
                      <a:r>
                        <a:rPr kumimoji="1" lang="ja-JP" altLang="en-US" dirty="0" smtClean="0"/>
                        <a:t>■ﾌﾟﾛｼﾞｪｸﾀ　 </a:t>
                      </a:r>
                      <a:endParaRPr kumimoji="1" lang="ja-JP" altLang="en-US" dirty="0"/>
                    </a:p>
                  </a:txBody>
                  <a:tcPr/>
                </a:tc>
              </a:tr>
              <a:tr h="480160">
                <a:tc>
                  <a:txBody>
                    <a:bodyPr/>
                    <a:lstStyle/>
                    <a:p>
                      <a:r>
                        <a:rPr kumimoji="1" lang="ja-JP" altLang="en-US" dirty="0" smtClean="0"/>
                        <a:t>活用場面</a:t>
                      </a:r>
                      <a:endParaRPr kumimoji="1" lang="ja-JP" altLang="en-US" dirty="0"/>
                    </a:p>
                  </a:txBody>
                  <a:tcPr/>
                </a:tc>
                <a:tc>
                  <a:txBody>
                    <a:bodyPr/>
                    <a:lstStyle/>
                    <a:p>
                      <a:r>
                        <a:rPr kumimoji="1" lang="ja-JP" altLang="en-US" dirty="0" smtClean="0"/>
                        <a:t>■導入　■展開　　□まとめ</a:t>
                      </a:r>
                      <a:endParaRPr kumimoji="1" lang="ja-JP" altLang="en-US" dirty="0"/>
                    </a:p>
                  </a:txBody>
                  <a:tcPr/>
                </a:tc>
              </a:tr>
            </a:tbl>
          </a:graphicData>
        </a:graphic>
      </p:graphicFrame>
      <p:sp>
        <p:nvSpPr>
          <p:cNvPr id="10" name="正方形/長方形 9"/>
          <p:cNvSpPr/>
          <p:nvPr/>
        </p:nvSpPr>
        <p:spPr>
          <a:xfrm>
            <a:off x="276396" y="5078601"/>
            <a:ext cx="8699608" cy="1374735"/>
          </a:xfrm>
          <a:prstGeom prst="rect">
            <a:avLst/>
          </a:prstGeom>
          <a:noFill/>
          <a:ln w="19050">
            <a:solidFill>
              <a:schemeClr val="tx1"/>
            </a:solidFill>
            <a:prstDash val="dash"/>
          </a:ln>
        </p:spPr>
        <p:txBody>
          <a:bodyPr wrap="square" lIns="91440" tIns="45720" rIns="91440" bIns="45720">
            <a:spAutoFit/>
          </a:bodyPr>
          <a:lstStyle/>
          <a:p>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具体例</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zh-CN" altLang="en-US" sz="2000" dirty="0">
                <a:latin typeface="Meiryo UI" panose="020B0604030504040204" pitchFamily="50" charset="-128"/>
                <a:ea typeface="Meiryo UI" panose="020B0604030504040204" pitchFamily="50" charset="-128"/>
                <a:cs typeface="Meiryo UI" panose="020B0604030504040204" pitchFamily="50" charset="-128"/>
              </a:rPr>
              <a:t>小学校 第</a:t>
            </a:r>
            <a:r>
              <a:rPr lang="en-US" altLang="zh-CN" sz="2000" dirty="0" smtClean="0">
                <a:latin typeface="Meiryo UI" panose="020B0604030504040204" pitchFamily="50" charset="-128"/>
                <a:ea typeface="Meiryo UI" panose="020B0604030504040204" pitchFamily="50" charset="-128"/>
                <a:cs typeface="Meiryo UI" panose="020B0604030504040204" pitchFamily="50" charset="-128"/>
              </a:rPr>
              <a:t>3</a:t>
            </a:r>
            <a:r>
              <a:rPr lang="zh-CN" altLang="en-US" sz="2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zh-CN" sz="2000" dirty="0" smtClean="0">
                <a:latin typeface="Meiryo UI" panose="020B0604030504040204" pitchFamily="50" charset="-128"/>
                <a:ea typeface="Meiryo UI" panose="020B0604030504040204" pitchFamily="50" charset="-128"/>
                <a:cs typeface="Meiryo UI" panose="020B0604030504040204" pitchFamily="50" charset="-128"/>
              </a:rPr>
              <a:t>4</a:t>
            </a:r>
            <a:r>
              <a:rPr lang="zh-CN" altLang="en-US" sz="2000" dirty="0">
                <a:latin typeface="Meiryo UI" panose="020B0604030504040204" pitchFamily="50" charset="-128"/>
                <a:ea typeface="Meiryo UI" panose="020B0604030504040204" pitchFamily="50" charset="-128"/>
                <a:cs typeface="Meiryo UI" panose="020B0604030504040204" pitchFamily="50" charset="-128"/>
              </a:rPr>
              <a:t>学年 社会 </a:t>
            </a: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フラッシュ型</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教材等を</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用いて、</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47</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都道府県の名称と位置を確実に理解できるようにする。 </a:t>
            </a:r>
            <a:endParaRPr lang="en-US" altLang="ja-JP" sz="200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2800"/>
              </a:lnSpc>
            </a:pPr>
            <a:r>
              <a:rPr lang="ja-JP" altLang="en-US" sz="160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「教育の情報化に関する手引き」より</a:t>
            </a:r>
          </a:p>
        </p:txBody>
      </p:sp>
      <p:pic>
        <p:nvPicPr>
          <p:cNvPr id="9" name="Picture 222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351" y="692693"/>
            <a:ext cx="3297796" cy="2016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22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2276871"/>
            <a:ext cx="2844204" cy="2151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66896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57564" y="4005064"/>
            <a:ext cx="5410944" cy="432048"/>
          </a:xfrm>
        </p:spPr>
        <p:txBody>
          <a:bodyPr>
            <a:noAutofit/>
          </a:bodyPr>
          <a:lstStyle/>
          <a:p>
            <a:pPr algn="r"/>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ICT</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活用実践事例（姫路市立白鷺中学校）</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0" y="0"/>
            <a:ext cx="9144000" cy="338554"/>
          </a:xfrm>
          <a:prstGeom prst="rect">
            <a:avLst/>
          </a:prstGeom>
          <a:solidFill>
            <a:schemeClr val="bg1">
              <a:lumMod val="85000"/>
            </a:schemeClr>
          </a:solidFill>
        </p:spPr>
        <p:txBody>
          <a:bodyPr wrap="square" rtlCol="0">
            <a:spAutoFit/>
          </a:bodyPr>
          <a:lstStyle/>
          <a:p>
            <a:r>
              <a:rPr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授業での教員によるＩＣＴ活用　④児童生徒の知識の定着を図るため</a:t>
            </a:r>
            <a:r>
              <a:rPr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に</a:t>
            </a:r>
            <a:endParaRPr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2192027335"/>
              </p:ext>
            </p:extLst>
          </p:nvPr>
        </p:nvGraphicFramePr>
        <p:xfrm>
          <a:off x="4283968" y="684741"/>
          <a:ext cx="4680521" cy="3257042"/>
        </p:xfrm>
        <a:graphic>
          <a:graphicData uri="http://schemas.openxmlformats.org/drawingml/2006/table">
            <a:tbl>
              <a:tblPr firstRow="1" bandRow="1">
                <a:tableStyleId>{5940675A-B579-460E-94D1-54222C63F5DA}</a:tableStyleId>
              </a:tblPr>
              <a:tblGrid>
                <a:gridCol w="1313830"/>
                <a:gridCol w="3366691"/>
              </a:tblGrid>
              <a:tr h="662469">
                <a:tc>
                  <a:txBody>
                    <a:bodyPr/>
                    <a:lstStyle/>
                    <a:p>
                      <a:r>
                        <a:rPr kumimoji="1" lang="ja-JP" altLang="en-US" dirty="0" smtClean="0">
                          <a:latin typeface="+mn-ea"/>
                          <a:ea typeface="+mn-ea"/>
                        </a:rPr>
                        <a:t>学年・教科など</a:t>
                      </a:r>
                      <a:endParaRPr kumimoji="1" lang="ja-JP" altLang="en-US" dirty="0">
                        <a:latin typeface="+mn-ea"/>
                        <a:ea typeface="+mn-ea"/>
                      </a:endParaRPr>
                    </a:p>
                  </a:txBody>
                  <a:tcPr/>
                </a:tc>
                <a:tc>
                  <a:txBody>
                    <a:bodyPr/>
                    <a:lstStyle/>
                    <a:p>
                      <a:pPr lvl="0"/>
                      <a:r>
                        <a:rPr kumimoji="1" lang="ja-JP" altLang="en-US" sz="1800" b="0" dirty="0" smtClean="0">
                          <a:latin typeface="+mn-ea"/>
                          <a:ea typeface="+mn-ea"/>
                          <a:cs typeface="メイリオ" panose="020B0604030504040204" pitchFamily="50" charset="-128"/>
                        </a:rPr>
                        <a:t>中１・英語</a:t>
                      </a:r>
                      <a:endParaRPr kumimoji="1" lang="en-US" altLang="ja-JP" sz="1800" b="0" dirty="0" smtClean="0">
                        <a:latin typeface="+mn-ea"/>
                        <a:ea typeface="+mn-ea"/>
                        <a:cs typeface="メイリオ" panose="020B0604030504040204" pitchFamily="50" charset="-128"/>
                      </a:endParaRPr>
                    </a:p>
                    <a:p>
                      <a:pPr lvl="0"/>
                      <a:r>
                        <a:rPr kumimoji="1" lang="ja-JP" altLang="en-US" sz="1800" b="0" dirty="0" smtClean="0">
                          <a:latin typeface="+mn-ea"/>
                          <a:ea typeface="+mn-ea"/>
                          <a:cs typeface="メイリオ" panose="020B0604030504040204" pitchFamily="50" charset="-128"/>
                        </a:rPr>
                        <a:t>アルファベット</a:t>
                      </a:r>
                      <a:endParaRPr kumimoji="1" lang="ja-JP" altLang="en-US" sz="1800" b="0" dirty="0">
                        <a:latin typeface="+mn-ea"/>
                        <a:ea typeface="+mn-ea"/>
                        <a:cs typeface="メイリオ" panose="020B0604030504040204" pitchFamily="50" charset="-128"/>
                      </a:endParaRPr>
                    </a:p>
                  </a:txBody>
                  <a:tcPr/>
                </a:tc>
              </a:tr>
              <a:tr h="1107985">
                <a:tc>
                  <a:txBody>
                    <a:bodyPr/>
                    <a:lstStyle/>
                    <a:p>
                      <a:r>
                        <a:rPr kumimoji="1" lang="en-US" altLang="ja-JP" dirty="0" smtClean="0">
                          <a:latin typeface="+mn-ea"/>
                          <a:ea typeface="+mn-ea"/>
                        </a:rPr>
                        <a:t>ICT</a:t>
                      </a:r>
                      <a:r>
                        <a:rPr kumimoji="1" lang="ja-JP" altLang="en-US" dirty="0" smtClean="0">
                          <a:latin typeface="+mn-ea"/>
                          <a:ea typeface="+mn-ea"/>
                        </a:rPr>
                        <a:t>活用の意図</a:t>
                      </a:r>
                      <a:endParaRPr kumimoji="1" lang="ja-JP" altLang="en-US" dirty="0">
                        <a:latin typeface="+mn-ea"/>
                        <a:ea typeface="+mn-ea"/>
                      </a:endParaRPr>
                    </a:p>
                  </a:txBody>
                  <a:tcPr/>
                </a:tc>
                <a:tc>
                  <a:txBody>
                    <a:bodyPr/>
                    <a:lstStyle/>
                    <a:p>
                      <a:pPr lvl="0"/>
                      <a:r>
                        <a:rPr kumimoji="1" lang="ja-JP" altLang="en-US" sz="1800" b="0" dirty="0" smtClean="0">
                          <a:latin typeface="+mn-ea"/>
                          <a:ea typeface="+mn-ea"/>
                          <a:cs typeface="メイリオ" panose="020B0604030504040204" pitchFamily="50" charset="-128"/>
                        </a:rPr>
                        <a:t>スライドを大型テレビに映し、繰り返し発音することで、アルファベットの形や単語の意味の理解を高める。</a:t>
                      </a:r>
                      <a:endParaRPr kumimoji="1" lang="ja-JP" altLang="en-US" sz="1800" b="0" dirty="0">
                        <a:latin typeface="+mn-ea"/>
                        <a:ea typeface="+mn-ea"/>
                        <a:cs typeface="メイリオ" panose="020B0604030504040204" pitchFamily="50" charset="-128"/>
                      </a:endParaRPr>
                    </a:p>
                  </a:txBody>
                  <a:tcPr/>
                </a:tc>
              </a:tr>
              <a:tr h="925693">
                <a:tc>
                  <a:txBody>
                    <a:bodyPr/>
                    <a:lstStyle/>
                    <a:p>
                      <a:r>
                        <a:rPr kumimoji="1" lang="ja-JP" altLang="en-US" dirty="0" smtClean="0"/>
                        <a:t>主に使用した</a:t>
                      </a:r>
                      <a:r>
                        <a:rPr kumimoji="1" lang="en-US" altLang="ja-JP" dirty="0" smtClean="0"/>
                        <a:t>ICT</a:t>
                      </a:r>
                      <a:r>
                        <a:rPr kumimoji="1" lang="ja-JP" altLang="en-US" dirty="0" smtClean="0"/>
                        <a:t>機器</a:t>
                      </a:r>
                      <a:endParaRPr kumimoji="1" lang="ja-JP" altLang="en-US" dirty="0"/>
                    </a:p>
                  </a:txBody>
                  <a:tcPr/>
                </a:tc>
                <a:tc>
                  <a:txBody>
                    <a:bodyPr/>
                    <a:lstStyle/>
                    <a:p>
                      <a:r>
                        <a:rPr kumimoji="1" lang="ja-JP" altLang="en-US" dirty="0" smtClean="0"/>
                        <a:t>■ＰＣ　　　　  □ﾀﾌﾞﾚｯﾄ</a:t>
                      </a:r>
                      <a:r>
                        <a:rPr kumimoji="1" lang="en-US" altLang="ja-JP" dirty="0" smtClean="0"/>
                        <a:t>PC</a:t>
                      </a:r>
                    </a:p>
                    <a:p>
                      <a:r>
                        <a:rPr kumimoji="1" lang="ja-JP" altLang="en-US" dirty="0" smtClean="0"/>
                        <a:t>□電子黒板　□実物投影機</a:t>
                      </a:r>
                      <a:endParaRPr kumimoji="1" lang="en-US" altLang="ja-JP" dirty="0" smtClean="0"/>
                    </a:p>
                    <a:p>
                      <a:r>
                        <a:rPr kumimoji="1" lang="ja-JP" altLang="en-US" dirty="0" smtClean="0"/>
                        <a:t>□ﾌﾟﾛｼﾞｪｸﾀ　 ■（大型</a:t>
                      </a:r>
                      <a:r>
                        <a:rPr kumimoji="1" lang="en-US" altLang="ja-JP" dirty="0" smtClean="0"/>
                        <a:t>TV</a:t>
                      </a:r>
                      <a:r>
                        <a:rPr kumimoji="1" lang="ja-JP" altLang="en-US" dirty="0" smtClean="0"/>
                        <a:t>）</a:t>
                      </a:r>
                      <a:endParaRPr kumimoji="1" lang="ja-JP" altLang="en-US" dirty="0"/>
                    </a:p>
                  </a:txBody>
                  <a:tcPr/>
                </a:tc>
              </a:tr>
              <a:tr h="480160">
                <a:tc>
                  <a:txBody>
                    <a:bodyPr/>
                    <a:lstStyle/>
                    <a:p>
                      <a:r>
                        <a:rPr kumimoji="1" lang="ja-JP" altLang="en-US" dirty="0" smtClean="0"/>
                        <a:t>活用場面</a:t>
                      </a:r>
                      <a:endParaRPr kumimoji="1" lang="ja-JP" altLang="en-US" dirty="0"/>
                    </a:p>
                  </a:txBody>
                  <a:tcPr/>
                </a:tc>
                <a:tc>
                  <a:txBody>
                    <a:bodyPr/>
                    <a:lstStyle/>
                    <a:p>
                      <a:r>
                        <a:rPr kumimoji="1" lang="ja-JP" altLang="en-US" dirty="0" smtClean="0"/>
                        <a:t>□導入　■展開　　□まとめ</a:t>
                      </a:r>
                      <a:endParaRPr kumimoji="1" lang="ja-JP" altLang="en-US" dirty="0"/>
                    </a:p>
                  </a:txBody>
                  <a:tcPr/>
                </a:tc>
              </a:tr>
            </a:tbl>
          </a:graphicData>
        </a:graphic>
      </p:graphicFrame>
      <p:sp>
        <p:nvSpPr>
          <p:cNvPr id="10" name="正方形/長方形 9"/>
          <p:cNvSpPr/>
          <p:nvPr/>
        </p:nvSpPr>
        <p:spPr>
          <a:xfrm>
            <a:off x="276396" y="4653136"/>
            <a:ext cx="8699608" cy="1479572"/>
          </a:xfrm>
          <a:prstGeom prst="rect">
            <a:avLst/>
          </a:prstGeom>
          <a:noFill/>
          <a:ln w="19050">
            <a:solidFill>
              <a:schemeClr val="tx1"/>
            </a:solidFill>
            <a:prstDash val="dash"/>
          </a:ln>
        </p:spPr>
        <p:txBody>
          <a:bodyPr wrap="square" lIns="91440" tIns="45720" rIns="91440" bIns="45720">
            <a:spAutoFit/>
          </a:bodyPr>
          <a:lstStyle/>
          <a:p>
            <a:pPr>
              <a:lnSpc>
                <a:spcPts val="2800"/>
              </a:lnSpc>
            </a:pP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具体例</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zh-CN" altLang="en-US" sz="2000" dirty="0">
                <a:latin typeface="Meiryo UI" panose="020B0604030504040204" pitchFamily="50" charset="-128"/>
                <a:ea typeface="Meiryo UI" panose="020B0604030504040204" pitchFamily="50" charset="-128"/>
                <a:cs typeface="Meiryo UI" panose="020B0604030504040204" pitchFamily="50" charset="-128"/>
              </a:rPr>
              <a:t>中学校 </a:t>
            </a:r>
            <a:r>
              <a:rPr lang="zh-CN" altLang="en-US" sz="2000" dirty="0" smtClean="0">
                <a:latin typeface="Meiryo UI" panose="020B0604030504040204" pitchFamily="50" charset="-128"/>
                <a:ea typeface="Meiryo UI" panose="020B0604030504040204" pitchFamily="50" charset="-128"/>
                <a:cs typeface="Meiryo UI" panose="020B0604030504040204" pitchFamily="50" charset="-128"/>
              </a:rPr>
              <a:t>全学年、高等</a:t>
            </a:r>
            <a:r>
              <a:rPr lang="zh-CN" altLang="en-US" sz="2000" dirty="0">
                <a:latin typeface="Meiryo UI" panose="020B0604030504040204" pitchFamily="50" charset="-128"/>
                <a:ea typeface="Meiryo UI" panose="020B0604030504040204" pitchFamily="50" charset="-128"/>
                <a:cs typeface="Meiryo UI" panose="020B0604030504040204" pitchFamily="50" charset="-128"/>
              </a:rPr>
              <a:t>学校 外国語（英語） </a:t>
            </a:r>
          </a:p>
          <a:p>
            <a:pPr>
              <a:lnSpc>
                <a:spcPts val="28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デジタルコンテンツなどを</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用いて、映像</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と音声を繰り返し示して発音等をさせること</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で、英</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単語の意味や読み方を確実に理解できるようにする。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200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2800"/>
              </a:lnSpc>
            </a:pPr>
            <a:r>
              <a:rPr lang="ja-JP" altLang="en-US" sz="160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「教育の情報化に関する手引き」より</a:t>
            </a:r>
          </a:p>
        </p:txBody>
      </p:sp>
      <p:pic>
        <p:nvPicPr>
          <p:cNvPr id="8" name="図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1800" y="692696"/>
            <a:ext cx="3960000" cy="2963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89441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0" y="0"/>
            <a:ext cx="9144000" cy="338554"/>
          </a:xfrm>
          <a:prstGeom prst="rect">
            <a:avLst/>
          </a:prstGeom>
          <a:solidFill>
            <a:schemeClr val="bg1">
              <a:lumMod val="85000"/>
            </a:schemeClr>
          </a:solidFill>
        </p:spPr>
        <p:txBody>
          <a:bodyPr wrap="square" rtlCol="0">
            <a:spAutoFit/>
          </a:bodyPr>
          <a:lstStyle/>
          <a:p>
            <a:r>
              <a:rPr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授業での教員によるＩＣＴ活用　④児童生徒の知識の定着を図るため</a:t>
            </a:r>
            <a:r>
              <a:rPr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に</a:t>
            </a:r>
            <a:endParaRPr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222196" y="548680"/>
            <a:ext cx="8699608" cy="4955203"/>
          </a:xfrm>
          <a:prstGeom prst="rect">
            <a:avLst/>
          </a:prstGeom>
          <a:noFill/>
          <a:ln w="19050">
            <a:solidFill>
              <a:schemeClr val="tx1"/>
            </a:solidFill>
            <a:prstDash val="dash"/>
          </a:ln>
        </p:spPr>
        <p:txBody>
          <a:bodyPr wrap="square" lIns="91440" tIns="45720" rIns="91440" bIns="45720">
            <a:spAutoFit/>
          </a:bodyPr>
          <a:lstStyle/>
          <a:p>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その他の具体例</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r>
              <a:rPr lang="zh-CN" altLang="en-US" sz="2000" dirty="0" smtClean="0">
                <a:latin typeface="Meiryo UI" panose="020B0604030504040204" pitchFamily="50" charset="-128"/>
                <a:ea typeface="Meiryo UI" panose="020B0604030504040204" pitchFamily="50" charset="-128"/>
                <a:cs typeface="Meiryo UI" panose="020B0604030504040204" pitchFamily="50" charset="-128"/>
              </a:rPr>
              <a:t>小学校 </a:t>
            </a:r>
            <a:r>
              <a:rPr lang="zh-CN" altLang="en-US" sz="2000" dirty="0">
                <a:latin typeface="Meiryo UI" panose="020B0604030504040204" pitchFamily="50" charset="-128"/>
                <a:ea typeface="Meiryo UI" panose="020B0604030504040204" pitchFamily="50" charset="-128"/>
                <a:cs typeface="Meiryo UI" panose="020B0604030504040204" pitchFamily="50" charset="-128"/>
              </a:rPr>
              <a:t>第</a:t>
            </a:r>
            <a:r>
              <a:rPr lang="en-US" altLang="zh-CN" sz="2000" dirty="0">
                <a:latin typeface="Meiryo UI" panose="020B0604030504040204" pitchFamily="50" charset="-128"/>
                <a:ea typeface="Meiryo UI" panose="020B0604030504040204" pitchFamily="50" charset="-128"/>
                <a:cs typeface="Meiryo UI" panose="020B0604030504040204" pitchFamily="50" charset="-128"/>
              </a:rPr>
              <a:t>5</a:t>
            </a:r>
            <a:r>
              <a:rPr lang="zh-CN" altLang="en-US" sz="2000" dirty="0" smtClean="0">
                <a:latin typeface="Meiryo UI" panose="020B0604030504040204" pitchFamily="50" charset="-128"/>
                <a:ea typeface="Meiryo UI" panose="020B0604030504040204" pitchFamily="50" charset="-128"/>
                <a:cs typeface="Meiryo UI" panose="020B0604030504040204" pitchFamily="50" charset="-128"/>
              </a:rPr>
              <a:t>学年、中学校 </a:t>
            </a:r>
            <a:r>
              <a:rPr lang="zh-CN" altLang="en-US" sz="2000" dirty="0">
                <a:latin typeface="Meiryo UI" panose="020B0604030504040204" pitchFamily="50" charset="-128"/>
                <a:ea typeface="Meiryo UI" panose="020B0604030504040204" pitchFamily="50" charset="-128"/>
                <a:cs typeface="Meiryo UI" panose="020B0604030504040204" pitchFamily="50" charset="-128"/>
              </a:rPr>
              <a:t>社会 </a:t>
            </a: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日本</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地図や世界地図を</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プロジェクタ、実物</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投影機などで拡大提示</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して、繰り返し</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読ませること</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で、世界</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の主な大陸と</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海洋、主</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な国の名称と位置を確実に理解できるようにする。 </a:t>
            </a: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○小学校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第</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20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6</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学年 家庭 </a:t>
            </a: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体</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に必要な栄養素の種類と働きなどについてまとめた図表を</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コンピュータ、大型</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ディスプレイなどで拡大提示</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し、栄養素</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の種類や働きを教室全体で確認</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しながら、学習</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内容を確実に理解できるようにする。 </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r>
              <a:rPr lang="zh-CN" altLang="en-US" sz="2000" dirty="0" smtClean="0">
                <a:latin typeface="Meiryo UI" panose="020B0604030504040204" pitchFamily="50" charset="-128"/>
                <a:ea typeface="Meiryo UI" panose="020B0604030504040204" pitchFamily="50" charset="-128"/>
                <a:cs typeface="Meiryo UI" panose="020B0604030504040204" pitchFamily="50" charset="-128"/>
              </a:rPr>
              <a:t>高等学校 </a:t>
            </a:r>
            <a:r>
              <a:rPr lang="zh-CN" altLang="en-US" sz="2000" dirty="0">
                <a:latin typeface="Meiryo UI" panose="020B0604030504040204" pitchFamily="50" charset="-128"/>
                <a:ea typeface="Meiryo UI" panose="020B0604030504040204" pitchFamily="50" charset="-128"/>
                <a:cs typeface="Meiryo UI" panose="020B0604030504040204" pitchFamily="50" charset="-128"/>
              </a:rPr>
              <a:t>国語（国語総合） </a:t>
            </a: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新聞</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記事やテレビの</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ニュース、映画、ウェブサイト</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などを</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通して、文字、音声、画像</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などで表現された情報</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から、課題</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に応じて</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読み取り、取捨</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選択をしてまとめることができるようにする。 </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160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教育の情報化に関する手引き」</a:t>
            </a:r>
            <a:r>
              <a:rPr lang="ja-JP" altLang="en-US" sz="1600" dirty="0" smtClean="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より</a:t>
            </a:r>
            <a:endParaRPr lang="ja-JP" altLang="en-US" sz="1600" cap="none" spc="0" dirty="0">
              <a:ln w="12700">
                <a:noFill/>
                <a:prstDash val="solid"/>
              </a:ln>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493379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p:cNvSpPr/>
          <p:nvPr/>
        </p:nvSpPr>
        <p:spPr>
          <a:xfrm>
            <a:off x="5559240" y="1358320"/>
            <a:ext cx="3528000" cy="1206584"/>
          </a:xfrm>
          <a:prstGeom prst="rect">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5559240" y="2564904"/>
            <a:ext cx="1764000" cy="2016224"/>
          </a:xfrm>
          <a:prstGeom prst="rect">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7323240" y="2564904"/>
            <a:ext cx="1764000" cy="2016224"/>
          </a:xfrm>
          <a:prstGeom prst="rect">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5559240" y="4581128"/>
            <a:ext cx="1764000" cy="2016224"/>
          </a:xfrm>
          <a:prstGeom prst="rect">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7323240" y="4581128"/>
            <a:ext cx="1764000" cy="2016224"/>
          </a:xfrm>
          <a:prstGeom prst="rect">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1911896" y="1358320"/>
            <a:ext cx="3528000" cy="1206584"/>
          </a:xfrm>
          <a:prstGeom prst="rect">
            <a:avLst/>
          </a:prstGeom>
          <a:solidFill>
            <a:schemeClr val="accent6">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62960" y="1358320"/>
            <a:ext cx="1764000" cy="1206584"/>
          </a:xfrm>
          <a:prstGeom prst="rect">
            <a:avLst/>
          </a:prstGeom>
          <a:solidFill>
            <a:srgbClr val="CCFF99"/>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0" y="0"/>
            <a:ext cx="9144000" cy="338554"/>
          </a:xfrm>
          <a:prstGeom prst="rect">
            <a:avLst/>
          </a:prstGeom>
          <a:solidFill>
            <a:schemeClr val="bg1">
              <a:lumMod val="85000"/>
            </a:schemeClr>
          </a:solidFill>
        </p:spPr>
        <p:txBody>
          <a:bodyPr wrap="square" rtlCol="0">
            <a:spAutoFit/>
          </a:bodyPr>
          <a:lstStyle/>
          <a:p>
            <a:r>
              <a:rPr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授業での教員によるＩＣＴ活用　④児童生徒の知識の定着を図るため</a:t>
            </a:r>
            <a:r>
              <a:rPr lang="ja-JP" altLang="en-US" sz="16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に</a:t>
            </a:r>
            <a:endParaRPr lang="ja-JP" altLang="en-US" sz="16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81221" y="1385218"/>
            <a:ext cx="1728000" cy="432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Ａ　一斉学習</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1930946" y="1381180"/>
            <a:ext cx="3492000" cy="43204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Ｂ</a:t>
            </a:r>
            <a:r>
              <a:rPr lang="ja-JP" altLang="en-US" b="1" dirty="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個別学習</a:t>
            </a: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5578290" y="1377370"/>
            <a:ext cx="3492000" cy="432048"/>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Ｃ</a:t>
            </a:r>
            <a:r>
              <a:rPr lang="ja-JP" altLang="en-US" b="1" dirty="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協働学習</a:t>
            </a: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73616" y="1804566"/>
            <a:ext cx="1762080" cy="784830"/>
          </a:xfrm>
          <a:prstGeom prst="rect">
            <a:avLst/>
          </a:prstGeom>
          <a:noFill/>
        </p:spPr>
        <p:txBody>
          <a:bodyPr wrap="square" rtlCol="0">
            <a:spAutoFit/>
          </a:bodyPr>
          <a:lstStyle/>
          <a:p>
            <a:r>
              <a:rPr kumimoji="1" lang="ja-JP" altLang="en-US" sz="900" dirty="0" smtClean="0"/>
              <a:t>挿絵や写真等を拡大・縮小、画面への書き込み等を活用して分かりやすく説明することにより、子供たちの興味・関心を高めることが可能となる。</a:t>
            </a:r>
            <a:endParaRPr kumimoji="1" lang="ja-JP" altLang="en-US" sz="900" dirty="0"/>
          </a:p>
        </p:txBody>
      </p:sp>
      <p:sp>
        <p:nvSpPr>
          <p:cNvPr id="23" name="正方形/長方形 22"/>
          <p:cNvSpPr/>
          <p:nvPr/>
        </p:nvSpPr>
        <p:spPr>
          <a:xfrm>
            <a:off x="1911896" y="2564904"/>
            <a:ext cx="1764000" cy="2016224"/>
          </a:xfrm>
          <a:prstGeom prst="rect">
            <a:avLst/>
          </a:prstGeom>
          <a:solidFill>
            <a:schemeClr val="accent6">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62960" y="2564904"/>
            <a:ext cx="1764000" cy="1944000"/>
          </a:xfrm>
          <a:prstGeom prst="rect">
            <a:avLst/>
          </a:prstGeom>
          <a:solidFill>
            <a:srgbClr val="CCFF99"/>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3675896" y="2564904"/>
            <a:ext cx="1764000" cy="2016224"/>
          </a:xfrm>
          <a:prstGeom prst="rect">
            <a:avLst/>
          </a:prstGeom>
          <a:solidFill>
            <a:schemeClr val="accent6">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1911896" y="4581128"/>
            <a:ext cx="1764000" cy="2016224"/>
          </a:xfrm>
          <a:prstGeom prst="rect">
            <a:avLst/>
          </a:prstGeom>
          <a:solidFill>
            <a:schemeClr val="accent6">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3675896" y="4581128"/>
            <a:ext cx="1764000" cy="2016224"/>
          </a:xfrm>
          <a:prstGeom prst="rect">
            <a:avLst/>
          </a:prstGeom>
          <a:solidFill>
            <a:schemeClr val="accent6">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131319" y="4581128"/>
            <a:ext cx="1764000" cy="2016224"/>
          </a:xfrm>
          <a:prstGeom prst="rect">
            <a:avLst/>
          </a:prstGeom>
          <a:solidFill>
            <a:schemeClr val="accent6">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85985" y="2583956"/>
            <a:ext cx="1728000" cy="252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Ａ</a:t>
            </a:r>
            <a:r>
              <a:rPr kumimoji="1"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　教員による教材の提示</a:t>
            </a:r>
            <a:endParaRPr kumimoji="1" lang="ja-JP" altLang="en-US" sz="9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正方形/長方形 43"/>
          <p:cNvSpPr/>
          <p:nvPr/>
        </p:nvSpPr>
        <p:spPr>
          <a:xfrm>
            <a:off x="1932146" y="2583956"/>
            <a:ext cx="1728000" cy="252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B</a:t>
            </a:r>
            <a:r>
              <a:rPr kumimoji="1"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　個に応じる学習</a:t>
            </a:r>
            <a:endParaRPr kumimoji="1" lang="ja-JP" altLang="en-US" sz="9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正方形/長方形 44"/>
          <p:cNvSpPr/>
          <p:nvPr/>
        </p:nvSpPr>
        <p:spPr>
          <a:xfrm>
            <a:off x="3693896" y="2583956"/>
            <a:ext cx="1728000" cy="252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B</a:t>
            </a:r>
            <a:r>
              <a:rPr kumimoji="1"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　調査活動</a:t>
            </a:r>
            <a:endParaRPr kumimoji="1" lang="ja-JP" altLang="en-US" sz="9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正方形/長方形 45"/>
          <p:cNvSpPr/>
          <p:nvPr/>
        </p:nvSpPr>
        <p:spPr>
          <a:xfrm>
            <a:off x="1931916" y="4600180"/>
            <a:ext cx="1728000" cy="252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B</a:t>
            </a:r>
            <a:r>
              <a:rPr kumimoji="1"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　表現・制作</a:t>
            </a:r>
            <a:endParaRPr kumimoji="1" lang="ja-JP" altLang="en-US" sz="9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正方形/長方形 46"/>
          <p:cNvSpPr/>
          <p:nvPr/>
        </p:nvSpPr>
        <p:spPr>
          <a:xfrm>
            <a:off x="3693666" y="4600180"/>
            <a:ext cx="1728000" cy="252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B</a:t>
            </a:r>
            <a:r>
              <a:rPr kumimoji="1"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　家庭学習</a:t>
            </a:r>
            <a:endParaRPr kumimoji="1" lang="ja-JP" altLang="en-US" sz="9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正方形/長方形 47"/>
          <p:cNvSpPr/>
          <p:nvPr/>
        </p:nvSpPr>
        <p:spPr>
          <a:xfrm>
            <a:off x="143935" y="4599333"/>
            <a:ext cx="1728000" cy="252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B</a:t>
            </a:r>
            <a:r>
              <a:rPr kumimoji="1"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　思考を深める学習</a:t>
            </a:r>
            <a:endParaRPr kumimoji="1" lang="ja-JP" altLang="en-US" sz="9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正方形/長方形 48"/>
          <p:cNvSpPr/>
          <p:nvPr/>
        </p:nvSpPr>
        <p:spPr>
          <a:xfrm>
            <a:off x="5574296" y="2583956"/>
            <a:ext cx="1728000" cy="252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C</a:t>
            </a:r>
            <a:r>
              <a:rPr kumimoji="1"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　発表や話し合い</a:t>
            </a:r>
            <a:endParaRPr kumimoji="1" lang="ja-JP" altLang="en-US" sz="9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p:cNvSpPr/>
          <p:nvPr/>
        </p:nvSpPr>
        <p:spPr>
          <a:xfrm>
            <a:off x="7342396" y="2583956"/>
            <a:ext cx="1728000" cy="252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C</a:t>
            </a:r>
            <a:r>
              <a:rPr kumimoji="1"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　協働での意見整理</a:t>
            </a:r>
            <a:endParaRPr kumimoji="1" lang="ja-JP" altLang="en-US" sz="9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正方形/長方形 50"/>
          <p:cNvSpPr/>
          <p:nvPr/>
        </p:nvSpPr>
        <p:spPr>
          <a:xfrm>
            <a:off x="5575040" y="4597684"/>
            <a:ext cx="1728000" cy="252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C</a:t>
            </a:r>
            <a:r>
              <a:rPr kumimoji="1"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　協働制作</a:t>
            </a:r>
            <a:endParaRPr kumimoji="1" lang="ja-JP" altLang="en-US" sz="9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正方形/長方形 51"/>
          <p:cNvSpPr/>
          <p:nvPr/>
        </p:nvSpPr>
        <p:spPr>
          <a:xfrm>
            <a:off x="7343140" y="4597684"/>
            <a:ext cx="1728000" cy="252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C</a:t>
            </a:r>
            <a:r>
              <a:rPr kumimoji="1"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　学校の壁を越えた学習</a:t>
            </a:r>
            <a:endParaRPr kumimoji="1" lang="ja-JP" altLang="en-US" sz="9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テキスト ボックス 52"/>
          <p:cNvSpPr txBox="1"/>
          <p:nvPr/>
        </p:nvSpPr>
        <p:spPr>
          <a:xfrm>
            <a:off x="1938164" y="1804566"/>
            <a:ext cx="3483501" cy="646331"/>
          </a:xfrm>
          <a:prstGeom prst="rect">
            <a:avLst/>
          </a:prstGeom>
          <a:noFill/>
        </p:spPr>
        <p:txBody>
          <a:bodyPr wrap="square" rtlCol="0">
            <a:spAutoFit/>
          </a:bodyPr>
          <a:lstStyle/>
          <a:p>
            <a:r>
              <a:rPr kumimoji="1" lang="ja-JP" altLang="en-US" sz="900" dirty="0" smtClean="0"/>
              <a:t>デジタル教材などの活用により、自らの疑問について深く調べることや、自分に合った進度で学習することが容易となる。また、一人一人の学習履歴を把握することにより、個々の理解や関心の程度に応じた学びを構築することが可能となる。</a:t>
            </a:r>
            <a:endParaRPr kumimoji="1" lang="ja-JP" altLang="en-US" sz="900" dirty="0"/>
          </a:p>
        </p:txBody>
      </p:sp>
      <p:sp>
        <p:nvSpPr>
          <p:cNvPr id="54" name="テキスト ボックス 53"/>
          <p:cNvSpPr txBox="1"/>
          <p:nvPr/>
        </p:nvSpPr>
        <p:spPr>
          <a:xfrm>
            <a:off x="5582539" y="1804565"/>
            <a:ext cx="3483501" cy="646331"/>
          </a:xfrm>
          <a:prstGeom prst="rect">
            <a:avLst/>
          </a:prstGeom>
          <a:noFill/>
        </p:spPr>
        <p:txBody>
          <a:bodyPr wrap="square" rtlCol="0">
            <a:spAutoFit/>
          </a:bodyPr>
          <a:lstStyle/>
          <a:p>
            <a:r>
              <a:rPr kumimoji="1" lang="ja-JP" altLang="en-US" sz="900" dirty="0" smtClean="0">
                <a:latin typeface="+mj-lt"/>
              </a:rPr>
              <a:t>タブレット</a:t>
            </a:r>
            <a:r>
              <a:rPr kumimoji="1" lang="en-US" altLang="ja-JP" sz="900" dirty="0" smtClean="0">
                <a:latin typeface="+mj-lt"/>
              </a:rPr>
              <a:t>PC</a:t>
            </a:r>
            <a:r>
              <a:rPr kumimoji="1" lang="ja-JP" altLang="en-US" sz="900" dirty="0" smtClean="0">
                <a:latin typeface="+mj-lt"/>
              </a:rPr>
              <a:t>や電子黒板等を活用し、教室内の授業や他地域・海外の学校との交流学習において子供同士による意見交換、発表などお互いを高めあう学びを通じて、思考力、判断力、表現力などを育成することが可能となる。</a:t>
            </a:r>
            <a:endParaRPr kumimoji="1" lang="ja-JP" altLang="en-US" sz="900" dirty="0">
              <a:latin typeface="+mj-lt"/>
            </a:endParaRPr>
          </a:p>
        </p:txBody>
      </p:sp>
      <p:pic>
        <p:nvPicPr>
          <p:cNvPr id="55" name="図 5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3216" y="2913842"/>
            <a:ext cx="1584960" cy="1182624"/>
          </a:xfrm>
          <a:prstGeom prst="rect">
            <a:avLst/>
          </a:prstGeom>
        </p:spPr>
      </p:pic>
      <p:sp>
        <p:nvSpPr>
          <p:cNvPr id="56" name="テキスト ボックス 55"/>
          <p:cNvSpPr txBox="1"/>
          <p:nvPr/>
        </p:nvSpPr>
        <p:spPr>
          <a:xfrm>
            <a:off x="73616" y="4096466"/>
            <a:ext cx="1728000" cy="369332"/>
          </a:xfrm>
          <a:prstGeom prst="rect">
            <a:avLst/>
          </a:prstGeom>
          <a:noFill/>
        </p:spPr>
        <p:txBody>
          <a:bodyPr wrap="square" rtlCol="0">
            <a:spAutoFit/>
          </a:bodyPr>
          <a:lstStyle/>
          <a:p>
            <a:r>
              <a:rPr kumimoji="1" lang="ja-JP" altLang="en-US" sz="900" dirty="0" smtClean="0"/>
              <a:t>画像の拡大提示や書き込み、音声、</a:t>
            </a:r>
            <a:r>
              <a:rPr lang="ja-JP" altLang="en-US" sz="900" dirty="0" smtClean="0"/>
              <a:t>動画</a:t>
            </a:r>
            <a:r>
              <a:rPr lang="ja-JP" altLang="en-US" sz="900" dirty="0"/>
              <a:t>など</a:t>
            </a:r>
            <a:r>
              <a:rPr lang="ja-JP" altLang="en-US" sz="900" dirty="0" smtClean="0"/>
              <a:t>の活用</a:t>
            </a:r>
            <a:endParaRPr kumimoji="1" lang="ja-JP" altLang="en-US" sz="900" dirty="0"/>
          </a:p>
        </p:txBody>
      </p:sp>
      <p:pic>
        <p:nvPicPr>
          <p:cNvPr id="57" name="図 5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993786" y="2913842"/>
            <a:ext cx="1584960" cy="1182624"/>
          </a:xfrm>
          <a:prstGeom prst="rect">
            <a:avLst/>
          </a:prstGeom>
        </p:spPr>
      </p:pic>
      <p:sp>
        <p:nvSpPr>
          <p:cNvPr id="58" name="テキスト ボックス 57"/>
          <p:cNvSpPr txBox="1"/>
          <p:nvPr/>
        </p:nvSpPr>
        <p:spPr>
          <a:xfrm>
            <a:off x="1925886" y="4096466"/>
            <a:ext cx="1728000" cy="369332"/>
          </a:xfrm>
          <a:prstGeom prst="rect">
            <a:avLst/>
          </a:prstGeom>
          <a:noFill/>
        </p:spPr>
        <p:txBody>
          <a:bodyPr wrap="square" rtlCol="0">
            <a:spAutoFit/>
          </a:bodyPr>
          <a:lstStyle/>
          <a:p>
            <a:r>
              <a:rPr kumimoji="1" lang="ja-JP" altLang="en-US" sz="900" dirty="0" smtClean="0"/>
              <a:t>一人一人の習熟の程度等に応じた学習</a:t>
            </a:r>
            <a:endParaRPr kumimoji="1" lang="ja-JP" altLang="en-US" sz="900" dirty="0"/>
          </a:p>
        </p:txBody>
      </p:sp>
      <p:pic>
        <p:nvPicPr>
          <p:cNvPr id="59" name="図 58"/>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753996" y="2913842"/>
            <a:ext cx="1584960" cy="1182624"/>
          </a:xfrm>
          <a:prstGeom prst="rect">
            <a:avLst/>
          </a:prstGeom>
        </p:spPr>
      </p:pic>
      <p:sp>
        <p:nvSpPr>
          <p:cNvPr id="60" name="テキスト ボックス 59"/>
          <p:cNvSpPr txBox="1"/>
          <p:nvPr/>
        </p:nvSpPr>
        <p:spPr>
          <a:xfrm>
            <a:off x="3694087" y="4096466"/>
            <a:ext cx="1728000" cy="369332"/>
          </a:xfrm>
          <a:prstGeom prst="rect">
            <a:avLst/>
          </a:prstGeom>
          <a:noFill/>
        </p:spPr>
        <p:txBody>
          <a:bodyPr wrap="square" rtlCol="0">
            <a:spAutoFit/>
          </a:bodyPr>
          <a:lstStyle/>
          <a:p>
            <a:r>
              <a:rPr lang="ja-JP" altLang="en-US" sz="900" dirty="0" smtClean="0"/>
              <a:t>インターネットを用いた情報収集、写真や動画等による記録</a:t>
            </a:r>
            <a:endParaRPr kumimoji="1" lang="ja-JP" altLang="en-US" sz="900" dirty="0"/>
          </a:p>
        </p:txBody>
      </p:sp>
      <p:pic>
        <p:nvPicPr>
          <p:cNvPr id="61" name="図 60"/>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15455" y="4906834"/>
            <a:ext cx="1584960" cy="1182624"/>
          </a:xfrm>
          <a:prstGeom prst="rect">
            <a:avLst/>
          </a:prstGeom>
        </p:spPr>
      </p:pic>
      <p:sp>
        <p:nvSpPr>
          <p:cNvPr id="62" name="テキスト ボックス 61"/>
          <p:cNvSpPr txBox="1"/>
          <p:nvPr/>
        </p:nvSpPr>
        <p:spPr>
          <a:xfrm>
            <a:off x="149319" y="6090174"/>
            <a:ext cx="1728000" cy="369332"/>
          </a:xfrm>
          <a:prstGeom prst="rect">
            <a:avLst/>
          </a:prstGeom>
          <a:noFill/>
        </p:spPr>
        <p:txBody>
          <a:bodyPr wrap="square" rtlCol="0">
            <a:spAutoFit/>
          </a:bodyPr>
          <a:lstStyle/>
          <a:p>
            <a:r>
              <a:rPr lang="ja-JP" altLang="en-US" sz="900" dirty="0" smtClean="0"/>
              <a:t>シミュレーションなどのデジタル教材を用いた思考を深める学習</a:t>
            </a:r>
            <a:endParaRPr kumimoji="1" lang="ja-JP" altLang="en-US" sz="900" dirty="0"/>
          </a:p>
        </p:txBody>
      </p:sp>
      <p:pic>
        <p:nvPicPr>
          <p:cNvPr id="63" name="図 62"/>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997406" y="4907550"/>
            <a:ext cx="1584960" cy="1182624"/>
          </a:xfrm>
          <a:prstGeom prst="rect">
            <a:avLst/>
          </a:prstGeom>
        </p:spPr>
      </p:pic>
      <p:pic>
        <p:nvPicPr>
          <p:cNvPr id="64" name="図 63"/>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3753996" y="4907550"/>
            <a:ext cx="1584960" cy="1182624"/>
          </a:xfrm>
          <a:prstGeom prst="rect">
            <a:avLst/>
          </a:prstGeom>
        </p:spPr>
      </p:pic>
      <p:sp>
        <p:nvSpPr>
          <p:cNvPr id="65" name="テキスト ボックス 64"/>
          <p:cNvSpPr txBox="1"/>
          <p:nvPr/>
        </p:nvSpPr>
        <p:spPr>
          <a:xfrm>
            <a:off x="1911896" y="6090174"/>
            <a:ext cx="1728000" cy="369332"/>
          </a:xfrm>
          <a:prstGeom prst="rect">
            <a:avLst/>
          </a:prstGeom>
          <a:noFill/>
        </p:spPr>
        <p:txBody>
          <a:bodyPr wrap="square" rtlCol="0">
            <a:spAutoFit/>
          </a:bodyPr>
          <a:lstStyle/>
          <a:p>
            <a:r>
              <a:rPr lang="ja-JP" altLang="en-US" sz="900" dirty="0" smtClean="0"/>
              <a:t>マルチメディアを用いた資料、作品の制作</a:t>
            </a:r>
            <a:endParaRPr kumimoji="1" lang="ja-JP" altLang="en-US" sz="900" dirty="0"/>
          </a:p>
        </p:txBody>
      </p:sp>
      <p:sp>
        <p:nvSpPr>
          <p:cNvPr id="66" name="テキスト ボックス 65"/>
          <p:cNvSpPr txBox="1"/>
          <p:nvPr/>
        </p:nvSpPr>
        <p:spPr>
          <a:xfrm>
            <a:off x="3682476" y="6090174"/>
            <a:ext cx="1728000" cy="369332"/>
          </a:xfrm>
          <a:prstGeom prst="rect">
            <a:avLst/>
          </a:prstGeom>
          <a:noFill/>
        </p:spPr>
        <p:txBody>
          <a:bodyPr wrap="square" rtlCol="0">
            <a:spAutoFit/>
          </a:bodyPr>
          <a:lstStyle/>
          <a:p>
            <a:r>
              <a:rPr lang="ja-JP" altLang="en-US" sz="900" dirty="0" smtClean="0"/>
              <a:t>情報端末の持ち帰りによる家庭学習</a:t>
            </a:r>
            <a:endParaRPr kumimoji="1" lang="ja-JP" altLang="en-US" sz="900" dirty="0"/>
          </a:p>
        </p:txBody>
      </p:sp>
      <p:pic>
        <p:nvPicPr>
          <p:cNvPr id="67" name="図 66"/>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5645816" y="2913842"/>
            <a:ext cx="1584960" cy="1182624"/>
          </a:xfrm>
          <a:prstGeom prst="rect">
            <a:avLst/>
          </a:prstGeom>
        </p:spPr>
      </p:pic>
      <p:pic>
        <p:nvPicPr>
          <p:cNvPr id="68" name="図 67"/>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7414660" y="2904317"/>
            <a:ext cx="1584960" cy="1182624"/>
          </a:xfrm>
          <a:prstGeom prst="rect">
            <a:avLst/>
          </a:prstGeom>
        </p:spPr>
      </p:pic>
      <p:pic>
        <p:nvPicPr>
          <p:cNvPr id="69" name="図 68"/>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5645816" y="4907550"/>
            <a:ext cx="1584960" cy="1182624"/>
          </a:xfrm>
          <a:prstGeom prst="rect">
            <a:avLst/>
          </a:prstGeom>
        </p:spPr>
      </p:pic>
      <p:pic>
        <p:nvPicPr>
          <p:cNvPr id="70" name="図 69"/>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7412760" y="4906834"/>
            <a:ext cx="1584960" cy="1182624"/>
          </a:xfrm>
          <a:prstGeom prst="rect">
            <a:avLst/>
          </a:prstGeom>
        </p:spPr>
      </p:pic>
      <p:sp>
        <p:nvSpPr>
          <p:cNvPr id="71" name="テキスト ボックス 70"/>
          <p:cNvSpPr txBox="1"/>
          <p:nvPr/>
        </p:nvSpPr>
        <p:spPr>
          <a:xfrm>
            <a:off x="7341240" y="6093873"/>
            <a:ext cx="1728000" cy="369332"/>
          </a:xfrm>
          <a:prstGeom prst="rect">
            <a:avLst/>
          </a:prstGeom>
          <a:noFill/>
        </p:spPr>
        <p:txBody>
          <a:bodyPr wrap="square" rtlCol="0">
            <a:spAutoFit/>
          </a:bodyPr>
          <a:lstStyle/>
          <a:p>
            <a:r>
              <a:rPr kumimoji="1" lang="ja-JP" altLang="en-US" sz="900" dirty="0" smtClean="0"/>
              <a:t>遠隔地や海外の学校等の交流学習</a:t>
            </a:r>
            <a:endParaRPr kumimoji="1" lang="ja-JP" altLang="en-US" sz="900" dirty="0"/>
          </a:p>
        </p:txBody>
      </p:sp>
      <p:sp>
        <p:nvSpPr>
          <p:cNvPr id="72" name="テキスト ボックス 71"/>
          <p:cNvSpPr txBox="1"/>
          <p:nvPr/>
        </p:nvSpPr>
        <p:spPr>
          <a:xfrm>
            <a:off x="5562876" y="6090174"/>
            <a:ext cx="1728000" cy="369332"/>
          </a:xfrm>
          <a:prstGeom prst="rect">
            <a:avLst/>
          </a:prstGeom>
          <a:noFill/>
        </p:spPr>
        <p:txBody>
          <a:bodyPr wrap="square" rtlCol="0">
            <a:spAutoFit/>
          </a:bodyPr>
          <a:lstStyle/>
          <a:p>
            <a:r>
              <a:rPr kumimoji="1" lang="ja-JP" altLang="en-US" sz="900" dirty="0" smtClean="0"/>
              <a:t>グループでの分担、協働による作品の制作</a:t>
            </a:r>
            <a:endParaRPr kumimoji="1" lang="ja-JP" altLang="en-US" sz="900" dirty="0"/>
          </a:p>
        </p:txBody>
      </p:sp>
      <p:sp>
        <p:nvSpPr>
          <p:cNvPr id="73" name="テキスト ボックス 72"/>
          <p:cNvSpPr txBox="1"/>
          <p:nvPr/>
        </p:nvSpPr>
        <p:spPr>
          <a:xfrm>
            <a:off x="7359030" y="4086941"/>
            <a:ext cx="1728000" cy="369332"/>
          </a:xfrm>
          <a:prstGeom prst="rect">
            <a:avLst/>
          </a:prstGeom>
          <a:noFill/>
        </p:spPr>
        <p:txBody>
          <a:bodyPr wrap="square" rtlCol="0">
            <a:spAutoFit/>
          </a:bodyPr>
          <a:lstStyle/>
          <a:p>
            <a:r>
              <a:rPr lang="ja-JP" altLang="en-US" sz="900" dirty="0" smtClean="0"/>
              <a:t>複数の意見・考えを議論して整理</a:t>
            </a:r>
            <a:endParaRPr kumimoji="1" lang="ja-JP" altLang="en-US" sz="900" dirty="0"/>
          </a:p>
        </p:txBody>
      </p:sp>
      <p:sp>
        <p:nvSpPr>
          <p:cNvPr id="74" name="テキスト ボックス 73"/>
          <p:cNvSpPr txBox="1"/>
          <p:nvPr/>
        </p:nvSpPr>
        <p:spPr>
          <a:xfrm>
            <a:off x="5578290" y="4103856"/>
            <a:ext cx="1728000" cy="369332"/>
          </a:xfrm>
          <a:prstGeom prst="rect">
            <a:avLst/>
          </a:prstGeom>
          <a:noFill/>
        </p:spPr>
        <p:txBody>
          <a:bodyPr wrap="square" rtlCol="0">
            <a:spAutoFit/>
          </a:bodyPr>
          <a:lstStyle/>
          <a:p>
            <a:r>
              <a:rPr lang="ja-JP" altLang="en-US" sz="900" dirty="0" smtClean="0"/>
              <a:t>グループや学級全体での発表・話し合い</a:t>
            </a:r>
            <a:endParaRPr kumimoji="1" lang="ja-JP" altLang="en-US" sz="900" dirty="0"/>
          </a:p>
        </p:txBody>
      </p:sp>
      <p:sp>
        <p:nvSpPr>
          <p:cNvPr id="75" name="正方形/長方形 74"/>
          <p:cNvSpPr/>
          <p:nvPr/>
        </p:nvSpPr>
        <p:spPr>
          <a:xfrm>
            <a:off x="36226" y="348006"/>
            <a:ext cx="8144294" cy="646331"/>
          </a:xfrm>
          <a:prstGeom prst="rect">
            <a:avLst/>
          </a:prstGeom>
          <a:noFill/>
        </p:spPr>
        <p:txBody>
          <a:bodyPr wrap="square" lIns="91440" tIns="45720" rIns="91440" bIns="45720">
            <a:spAutoFit/>
          </a:bodyPr>
          <a:lstStyle/>
          <a:p>
            <a:r>
              <a:rPr lang="ja-JP" altLang="en-US" sz="3600" b="1" dirty="0" smtClean="0">
                <a:ln w="12700">
                  <a:noFill/>
                  <a:prstDash val="solid"/>
                </a:ln>
                <a:solidFill>
                  <a:schemeClr val="tx1">
                    <a:lumMod val="75000"/>
                    <a:lumOff val="25000"/>
                  </a:schemeClr>
                </a:solidFill>
              </a:rPr>
              <a:t>ＩＣＴを活用した指導方法の開発</a:t>
            </a:r>
            <a:endParaRPr lang="ja-JP" altLang="en-US" sz="4000" b="1" cap="none" spc="0" dirty="0">
              <a:ln w="12700">
                <a:noFill/>
                <a:prstDash val="solid"/>
              </a:ln>
              <a:solidFill>
                <a:schemeClr val="tx1">
                  <a:lumMod val="75000"/>
                  <a:lumOff val="25000"/>
                </a:schemeClr>
              </a:solidFill>
            </a:endParaRPr>
          </a:p>
        </p:txBody>
      </p:sp>
      <p:sp>
        <p:nvSpPr>
          <p:cNvPr id="76" name="正方形/長方形 75"/>
          <p:cNvSpPr/>
          <p:nvPr/>
        </p:nvSpPr>
        <p:spPr>
          <a:xfrm>
            <a:off x="4860032" y="942678"/>
            <a:ext cx="4254278" cy="369332"/>
          </a:xfrm>
          <a:prstGeom prst="rect">
            <a:avLst/>
          </a:prstGeom>
          <a:noFill/>
        </p:spPr>
        <p:txBody>
          <a:bodyPr wrap="square" lIns="91440" tIns="45720" rIns="91440" bIns="45720">
            <a:spAutoFit/>
          </a:bodyPr>
          <a:lstStyle/>
          <a:p>
            <a:pPr algn="r"/>
            <a:r>
              <a:rPr lang="ja-JP" altLang="en-US" cap="none" spc="0" dirty="0" smtClean="0">
                <a:ln w="12700">
                  <a:noFill/>
                  <a:prstDash val="solid"/>
                </a:ln>
                <a:solidFill>
                  <a:schemeClr val="tx1">
                    <a:lumMod val="75000"/>
                    <a:lumOff val="25000"/>
                  </a:schemeClr>
                </a:solidFill>
              </a:rPr>
              <a:t>学びのイノベーション事業（文部科学省）</a:t>
            </a:r>
            <a:endParaRPr lang="ja-JP" altLang="en-US" cap="none" spc="0" dirty="0">
              <a:ln w="12700">
                <a:noFill/>
                <a:prstDash val="solid"/>
              </a:ln>
              <a:solidFill>
                <a:schemeClr val="tx1">
                  <a:lumMod val="75000"/>
                  <a:lumOff val="25000"/>
                </a:schemeClr>
              </a:solidFill>
            </a:endParaRPr>
          </a:p>
        </p:txBody>
      </p:sp>
      <p:sp>
        <p:nvSpPr>
          <p:cNvPr id="77" name="正方形/長方形 76"/>
          <p:cNvSpPr/>
          <p:nvPr/>
        </p:nvSpPr>
        <p:spPr>
          <a:xfrm>
            <a:off x="3753996" y="6550460"/>
            <a:ext cx="5343639" cy="369332"/>
          </a:xfrm>
          <a:prstGeom prst="rect">
            <a:avLst/>
          </a:prstGeom>
          <a:noFill/>
        </p:spPr>
        <p:txBody>
          <a:bodyPr wrap="square" lIns="91440" tIns="45720" rIns="91440" bIns="45720">
            <a:spAutoFit/>
          </a:bodyPr>
          <a:lstStyle/>
          <a:p>
            <a:pPr algn="r"/>
            <a:r>
              <a:rPr lang="en-US" altLang="ja-JP" dirty="0">
                <a:ln w="12700">
                  <a:noFill/>
                  <a:prstDash val="solid"/>
                </a:ln>
                <a:solidFill>
                  <a:schemeClr val="tx1">
                    <a:lumMod val="75000"/>
                    <a:lumOff val="25000"/>
                  </a:schemeClr>
                </a:solidFill>
              </a:rPr>
              <a:t>http://jouhouka.mext.go.jp/school/innovation/</a:t>
            </a:r>
            <a:endParaRPr lang="ja-JP" altLang="en-US" cap="none" spc="0" dirty="0">
              <a:ln w="12700">
                <a:noFill/>
                <a:prstDash val="solid"/>
              </a:ln>
              <a:solidFill>
                <a:schemeClr val="tx1">
                  <a:lumMod val="75000"/>
                  <a:lumOff val="25000"/>
                </a:schemeClr>
              </a:solidFill>
            </a:endParaRPr>
          </a:p>
        </p:txBody>
      </p:sp>
    </p:spTree>
    <p:extLst>
      <p:ext uri="{BB962C8B-B14F-4D97-AF65-F5344CB8AC3E}">
        <p14:creationId xmlns:p14="http://schemas.microsoft.com/office/powerpoint/2010/main" val="482648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2189</TotalTime>
  <Words>687</Words>
  <Application>Microsoft Office PowerPoint</Application>
  <PresentationFormat>画面に合わせる (4:3)</PresentationFormat>
  <Paragraphs>91</Paragraphs>
  <Slides>6</Slides>
  <Notes>3</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授業での教員によるＩＣＴ活用</vt:lpstr>
      <vt:lpstr>PowerPoint プレゼンテーション</vt:lpstr>
      <vt:lpstr>ICT活用実践事例（洲本市立洲本第二小学校）</vt:lpstr>
      <vt:lpstr>ICT活用実践事例（姫路市立白鷺中学校）</vt:lpstr>
      <vt:lpstr>PowerPoint プレゼンテーション</vt:lpstr>
      <vt:lpstr>PowerPoint プレゼンテーション</vt:lpstr>
    </vt:vector>
  </TitlesOfParts>
  <Company>兵庫県</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ICT活用実践事例</dc:title>
  <dc:creator>兵庫県</dc:creator>
  <cp:lastModifiedBy>兵庫県</cp:lastModifiedBy>
  <cp:revision>127</cp:revision>
  <cp:lastPrinted>2018-01-10T08:07:36Z</cp:lastPrinted>
  <dcterms:created xsi:type="dcterms:W3CDTF">2016-01-08T07:45:39Z</dcterms:created>
  <dcterms:modified xsi:type="dcterms:W3CDTF">2018-01-11T10:43:01Z</dcterms:modified>
</cp:coreProperties>
</file>