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notesMasterIdLst>
    <p:notesMasterId r:id="rId19"/>
  </p:notesMasterIdLst>
  <p:handoutMasterIdLst>
    <p:handoutMasterId r:id="rId20"/>
  </p:handoutMasterIdLst>
  <p:sldIdLst>
    <p:sldId id="517" r:id="rId2"/>
    <p:sldId id="52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4" autoAdjust="0"/>
    <p:restoredTop sz="75919" autoAdjust="0"/>
  </p:normalViewPr>
  <p:slideViewPr>
    <p:cSldViewPr>
      <p:cViewPr>
        <p:scale>
          <a:sx n="69" d="100"/>
          <a:sy n="69" d="100"/>
        </p:scale>
        <p:origin x="-61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136A47-5FC5-4484-BA55-98667B44FF1D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1676ED-737E-455A-99E8-3EED33950C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690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25BE86-CF26-4D71-B401-9C5438F306DA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7E1782-17CC-42BC-B4E1-783F9F8A0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9269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〈</a:t>
            </a:r>
            <a:r>
              <a:rPr lang="ja-JP" altLang="en-US" smtClean="0"/>
              <a:t>タイトル</a:t>
            </a:r>
            <a:r>
              <a:rPr lang="en-US" altLang="ja-JP" smtClean="0"/>
              <a:t>〉</a:t>
            </a:r>
          </a:p>
          <a:p>
            <a:r>
              <a:rPr lang="ja-JP" altLang="en-US" smtClean="0"/>
              <a:t>ここでは、教育の情報化と</a:t>
            </a:r>
            <a:r>
              <a:rPr lang="en-US" altLang="ja-JP" smtClean="0"/>
              <a:t>ICT</a:t>
            </a:r>
            <a:r>
              <a:rPr lang="ja-JP" altLang="en-US" smtClean="0"/>
              <a:t>活用について学びます。</a:t>
            </a:r>
          </a:p>
          <a:p>
            <a:endParaRPr lang="en-US" altLang="ja-JP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AFE81941-67CB-4FD9-BC5B-41820A7FDAEE}" type="slidenum">
              <a:rPr lang="ja-JP" altLang="en-US" smtClean="0">
                <a:latin typeface="Calibri" pitchFamily="34" charset="0"/>
              </a:rPr>
              <a:pPr/>
              <a:t>1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85E43D89-8429-451D-9C91-754AA293FA4A}" type="slidenum">
              <a:rPr lang="ja-JP" altLang="en-US" smtClean="0">
                <a:latin typeface="Calibri" pitchFamily="34" charset="0"/>
              </a:rPr>
              <a:pPr/>
              <a:t>10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503A9A16-B0AB-4D4C-8A7F-66F5D00B755F}" type="slidenum">
              <a:rPr lang="ja-JP" altLang="en-US" smtClean="0">
                <a:latin typeface="Calibri" pitchFamily="34" charset="0"/>
              </a:rPr>
              <a:pPr/>
              <a:t>11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B2CC2301-81C9-41FA-A657-27E33BFDBF27}" type="slidenum">
              <a:rPr lang="ja-JP" altLang="en-US" smtClean="0">
                <a:latin typeface="Calibri" pitchFamily="34" charset="0"/>
              </a:rPr>
              <a:pPr/>
              <a:t>12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F1413DEF-41BA-4C7E-965A-EED04360BC57}" type="slidenum">
              <a:rPr lang="ja-JP" altLang="en-US" smtClean="0">
                <a:latin typeface="Calibri" pitchFamily="34" charset="0"/>
              </a:rPr>
              <a:pPr/>
              <a:t>13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247505B6-DB79-4E1A-9C6F-46E87412769F}" type="slidenum">
              <a:rPr lang="ja-JP" altLang="en-US" smtClean="0">
                <a:latin typeface="Calibri" pitchFamily="34" charset="0"/>
              </a:rPr>
              <a:pPr/>
              <a:t>14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8312056B-A742-4362-B90B-5DA36DBC4F6D}" type="slidenum">
              <a:rPr lang="ja-JP" altLang="en-US" smtClean="0">
                <a:latin typeface="Calibri" pitchFamily="34" charset="0"/>
              </a:rPr>
              <a:pPr/>
              <a:t>15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A52727DF-4866-4058-A2CC-0FEDF60AD8DD}" type="slidenum">
              <a:rPr lang="ja-JP" altLang="en-US" smtClean="0">
                <a:latin typeface="Calibri" pitchFamily="34" charset="0"/>
              </a:rPr>
              <a:pPr/>
              <a:t>16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D515547E-100A-49AD-BCD7-6A1306EFAB6D}" type="slidenum">
              <a:rPr lang="ja-JP" altLang="en-US" smtClean="0">
                <a:latin typeface="Calibri" pitchFamily="34" charset="0"/>
              </a:rPr>
              <a:pPr/>
              <a:t>17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〈</a:t>
            </a:r>
            <a:r>
              <a:rPr lang="ja-JP" altLang="en-US" smtClean="0"/>
              <a:t>タイトル</a:t>
            </a:r>
            <a:r>
              <a:rPr lang="en-US" altLang="ja-JP" smtClean="0"/>
              <a:t>〉</a:t>
            </a:r>
          </a:p>
          <a:p>
            <a:endParaRPr lang="ja-JP" altLang="en-US" smtClean="0"/>
          </a:p>
        </p:txBody>
      </p:sp>
      <p:sp>
        <p:nvSpPr>
          <p:cNvPr id="215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4850A8C9-EBAE-44E8-B7B0-970CDA18194D}" type="slidenum">
              <a:rPr lang="ja-JP" altLang="en-US" smtClean="0">
                <a:latin typeface="Calibri" pitchFamily="34" charset="0"/>
              </a:rPr>
              <a:pPr/>
              <a:t>2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253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741CE1BB-6AC1-4744-BE32-FC75B40C037B}" type="slidenum">
              <a:rPr lang="ja-JP" altLang="en-US" smtClean="0">
                <a:latin typeface="Calibri" pitchFamily="34" charset="0"/>
              </a:rPr>
              <a:pPr/>
              <a:t>3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C7FF7D03-DEA1-429A-8F31-B8B5E1C2F97F}" type="slidenum">
              <a:rPr lang="ja-JP" altLang="en-US" smtClean="0">
                <a:latin typeface="Calibri" pitchFamily="34" charset="0"/>
              </a:rPr>
              <a:pPr/>
              <a:t>4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E4875E97-1934-4CCF-986F-46D9C851E8B8}" type="slidenum">
              <a:rPr lang="ja-JP" altLang="en-US" smtClean="0">
                <a:latin typeface="Calibri" pitchFamily="34" charset="0"/>
              </a:rPr>
              <a:pPr/>
              <a:t>5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369B6096-9965-4460-A0FF-E5D5F5A8266B}" type="slidenum">
              <a:rPr lang="ja-JP" altLang="en-US" smtClean="0">
                <a:latin typeface="Calibri" pitchFamily="34" charset="0"/>
              </a:rPr>
              <a:pPr/>
              <a:t>6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A200EE1A-9FF2-40B7-A6D1-25F24212B67B}" type="slidenum">
              <a:rPr lang="ja-JP" altLang="en-US" smtClean="0">
                <a:latin typeface="Calibri" pitchFamily="34" charset="0"/>
              </a:rPr>
              <a:pPr/>
              <a:t>7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201E903E-5A2B-4A5F-A705-11A4347573AA}" type="slidenum">
              <a:rPr lang="ja-JP" altLang="en-US" smtClean="0">
                <a:latin typeface="Calibri" pitchFamily="34" charset="0"/>
              </a:rPr>
              <a:pPr/>
              <a:t>8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6924F13A-1F6A-4E0B-A31B-8741837A2CB1}" type="slidenum">
              <a:rPr lang="ja-JP" altLang="en-US" smtClean="0">
                <a:latin typeface="Calibri" pitchFamily="34" charset="0"/>
              </a:rPr>
              <a:pPr/>
              <a:t>9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886E-1B95-4137-BC20-4F4113FB1F6D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F87B-C059-4B63-B670-7134176789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813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95A3-5D58-4B53-9319-5B8373852B65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5F87-216C-4CD0-BB7E-E412A2A2F9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33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DE2E-C722-4146-847F-6C9FC6141FF2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8BD3-10A3-45F3-9E9B-883A86A3D8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863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D0E9-BE57-4C86-99E8-5BEF5C458E36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6ED6-E0B4-4E0B-BE1A-E42D034445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82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2B2-48DE-4476-924C-FD7DA7E5E8D1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9090-0555-4DFF-BFBD-286D8B86A3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23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6380-0019-4CD8-B321-759E06CC5B53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CDBF3-A3CB-4258-A98F-4052B72364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186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6B75-10E4-4A49-B045-FBD12FC7FB28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0430-65CF-432A-BD2E-C5B7468010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271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9FDC-4133-4510-8AE0-566C014A222B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74C1-5A99-450C-84A9-BB778D3BE1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04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2D2C-2851-4C92-8A71-0E8C0B7C04CA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0EDE-70B3-4374-A347-9A3CFFFD04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33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1C0C-B0AD-41F2-B183-084061692417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E9BF-F7D5-4298-ABB0-8F31A6363A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66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2262-55F9-472A-B15B-F12B28D10F38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1DD-D66E-41FD-B3B1-D03BF6286F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175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0B5EA94-5F0D-4AC8-9E90-6F59D04DAFD2}" type="datetimeFigureOut">
              <a:rPr lang="ja-JP" altLang="en-US"/>
              <a:pPr>
                <a:defRPr/>
              </a:pPr>
              <a:t>2018/4/27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4D22521-445B-4BC6-A0B6-6146F1FE23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685800" y="2679700"/>
            <a:ext cx="7772400" cy="1901825"/>
          </a:xfrm>
        </p:spPr>
        <p:txBody>
          <a:bodyPr/>
          <a:lstStyle/>
          <a:p>
            <a:pPr eaLnBrk="1" hangingPunct="1"/>
            <a:r>
              <a:rPr lang="ja-JP" altLang="en-US" sz="600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教育の情報化概論</a:t>
            </a:r>
          </a:p>
        </p:txBody>
      </p:sp>
      <p:sp>
        <p:nvSpPr>
          <p:cNvPr id="2051" name="タイトル 1"/>
          <p:cNvSpPr txBox="1">
            <a:spLocks/>
          </p:cNvSpPr>
          <p:nvPr/>
        </p:nvSpPr>
        <p:spPr bwMode="auto">
          <a:xfrm>
            <a:off x="5435600" y="6122988"/>
            <a:ext cx="36798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兵庫県版研修プログラム</a:t>
            </a:r>
          </a:p>
        </p:txBody>
      </p:sp>
      <p:sp>
        <p:nvSpPr>
          <p:cNvPr id="2052" name="テキスト ボックス 3"/>
          <p:cNvSpPr txBox="1">
            <a:spLocks noChangeArrowheads="1"/>
          </p:cNvSpPr>
          <p:nvPr/>
        </p:nvSpPr>
        <p:spPr bwMode="auto">
          <a:xfrm>
            <a:off x="1303338" y="1125538"/>
            <a:ext cx="6626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スライド資料　</a:t>
            </a:r>
            <a:r>
              <a:rPr lang="en-US" altLang="ja-JP" sz="4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A1</a:t>
            </a:r>
            <a:endParaRPr lang="ja-JP" altLang="en-US" sz="4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C029-BAE8-401D-A4F8-4383411CFAA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11269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「教育の情報化に関する手引き」より</a:t>
            </a:r>
          </a:p>
        </p:txBody>
      </p:sp>
      <p:sp>
        <p:nvSpPr>
          <p:cNvPr id="11270" name="正方形/長方形 8"/>
          <p:cNvSpPr>
            <a:spLocks noChangeArrowheads="1"/>
          </p:cNvSpPr>
          <p:nvPr/>
        </p:nvSpPr>
        <p:spPr bwMode="auto">
          <a:xfrm>
            <a:off x="460375" y="1447800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ＩＣＴ活用指導力チェックリストの大項目</a:t>
            </a:r>
          </a:p>
        </p:txBody>
      </p:sp>
      <p:sp>
        <p:nvSpPr>
          <p:cNvPr id="11271" name="正方形/長方形 10"/>
          <p:cNvSpPr>
            <a:spLocks noChangeArrowheads="1"/>
          </p:cNvSpPr>
          <p:nvPr/>
        </p:nvSpPr>
        <p:spPr bwMode="auto">
          <a:xfrm>
            <a:off x="339725" y="2184400"/>
            <a:ext cx="848042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教材研究・指導の準備・評価などに</a:t>
            </a: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                      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ICT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を活用する能力」</a:t>
            </a: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授業中に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ICT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を活用して指導する能力」</a:t>
            </a: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児童（生徒）の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ICT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活用を指導する能力」</a:t>
            </a: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情報モラルなどを指導する能力」</a:t>
            </a: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en-US" altLang="ja-JP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 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校務に</a:t>
            </a:r>
            <a:r>
              <a:rPr lang="en-US" altLang="ja-JP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ICT</a:t>
            </a:r>
            <a:r>
              <a: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を活用する能力」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58DCA-F38E-4B10-A487-EE37C57C372D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12293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5388"/>
            <a:ext cx="73437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967D3-2B3B-4583-BF31-49869C949DB9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13317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1054" r="2139"/>
          <a:stretch>
            <a:fillRect/>
          </a:stretch>
        </p:blipFill>
        <p:spPr bwMode="auto">
          <a:xfrm>
            <a:off x="1206500" y="1195388"/>
            <a:ext cx="6731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AB1A5-B74A-4DB9-B97B-110BFB2A6292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14341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434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301750"/>
            <a:ext cx="79597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60F8D-0842-43BF-BA7D-1BEC16C7AE9E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15365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536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195388"/>
            <a:ext cx="8035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13666-FC5F-4F74-A474-C59AE76FAD1F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16389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195388"/>
            <a:ext cx="749458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求められる教員のＩＣＴ活用指導力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1FA3E-746A-40F0-BB38-F7FE620DAE82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17413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741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12875"/>
            <a:ext cx="7974013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ＩＣＴ活用指導力向上をめざして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D91B1-A4BE-45C6-A1A3-1F8DDED694A7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18437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404040"/>
                </a:solidFill>
                <a:latin typeface="ＭＳ Ｐゴシック" pitchFamily="50" charset="-128"/>
                <a:ea typeface="Meiryo UI" pitchFamily="50" charset="-128"/>
                <a:cs typeface="Meiryo UI" pitchFamily="50" charset="-128"/>
              </a:rPr>
              <a:t>「教員のＩＣＴ活用指導力の基準」（文部科学省）より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23963"/>
            <a:ext cx="5329238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79700"/>
            <a:ext cx="7772400" cy="190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教員のＩＣＴ活用指導力</a:t>
            </a:r>
            <a:endParaRPr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75" name="テキスト ボックス 3"/>
          <p:cNvSpPr txBox="1">
            <a:spLocks noChangeArrowheads="1"/>
          </p:cNvSpPr>
          <p:nvPr/>
        </p:nvSpPr>
        <p:spPr bwMode="auto">
          <a:xfrm>
            <a:off x="2268538" y="1504950"/>
            <a:ext cx="453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スライド資料　</a:t>
            </a:r>
            <a:r>
              <a:rPr lang="en-US" altLang="ja-JP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A1-2</a:t>
            </a:r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教員のＩＣＴ活用指導力の推移</a:t>
            </a:r>
          </a:p>
        </p:txBody>
      </p:sp>
      <p:sp>
        <p:nvSpPr>
          <p:cNvPr id="4100" name="正方形/長方形 12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09734-50FF-44AB-83A6-CC8511957663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95388"/>
            <a:ext cx="8532813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CD8A4-BED2-464D-B8CC-FD7CFCE3C602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17613"/>
            <a:ext cx="84963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E6C10-A700-4057-BDC1-579B0A8A9783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E7910-4589-4BEC-8221-D3CB4D40087C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09675"/>
            <a:ext cx="840898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EF714-35B6-40E7-82A6-19571C858476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36663"/>
            <a:ext cx="8520112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584B1-55E3-4554-891C-983A07D4ED95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49363"/>
            <a:ext cx="84248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教育の情報化概論　②教員のＩＣＴ活用指導力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850" y="549275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教員のＩＣＴ活用指導力の状況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62837-41F3-4A2B-93C6-C652D74FBA87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43013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正方形/長方形 7"/>
          <p:cNvSpPr>
            <a:spLocks noChangeArrowheads="1"/>
          </p:cNvSpPr>
          <p:nvPr/>
        </p:nvSpPr>
        <p:spPr bwMode="auto">
          <a:xfrm>
            <a:off x="0" y="6496050"/>
            <a:ext cx="608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ＭＳ Ｐゴシック" pitchFamily="50" charset="-128"/>
              </a:rPr>
              <a:t>平成２８年度学校における教育の情報化の実態等に関する調査より</a:t>
            </a:r>
            <a:endParaRPr lang="ja-JP" altLang="en-US" sz="1600">
              <a:solidFill>
                <a:srgbClr val="404040"/>
              </a:solidFill>
              <a:latin typeface="ＭＳ Ｐゴシック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</TotalTime>
  <Words>508</Words>
  <Application>Microsoft Office PowerPoint</Application>
  <PresentationFormat>画面に合わせる (4:3)</PresentationFormat>
  <Paragraphs>96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Arial</vt:lpstr>
      <vt:lpstr>ＭＳ Ｐゴシック</vt:lpstr>
      <vt:lpstr>Calibri</vt:lpstr>
      <vt:lpstr>メイリオ</vt:lpstr>
      <vt:lpstr>Meiryo UI</vt:lpstr>
      <vt:lpstr>Office ​​テーマ</vt:lpstr>
      <vt:lpstr>教育の情報化概論</vt:lpstr>
      <vt:lpstr>教員のＩＣＴ活用指導力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ICT活用と学習環境</dc:title>
  <dc:creator>junmori</dc:creator>
  <cp:lastModifiedBy>兵庫県</cp:lastModifiedBy>
  <cp:revision>175</cp:revision>
  <cp:lastPrinted>2015-11-12T00:26:30Z</cp:lastPrinted>
  <dcterms:created xsi:type="dcterms:W3CDTF">2009-08-26T07:18:09Z</dcterms:created>
  <dcterms:modified xsi:type="dcterms:W3CDTF">2018-04-27T07:48:04Z</dcterms:modified>
</cp:coreProperties>
</file>