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2" r:id="rId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a:srgbClr val="FF85A2"/>
    <a:srgbClr val="BBFFA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0797" autoAdjust="0"/>
  </p:normalViewPr>
  <p:slideViewPr>
    <p:cSldViewPr>
      <p:cViewPr>
        <p:scale>
          <a:sx n="58" d="100"/>
          <a:sy n="58" d="100"/>
        </p:scale>
        <p:origin x="-1032" y="-66"/>
      </p:cViewPr>
      <p:guideLst>
        <p:guide orient="horz" pos="2160"/>
        <p:guide pos="2880"/>
      </p:guideLst>
    </p:cSldViewPr>
  </p:slideViewPr>
  <p:notesTextViewPr>
    <p:cViewPr>
      <p:scale>
        <a:sx n="1" d="1"/>
        <a:sy n="1" d="1"/>
      </p:scale>
      <p:origin x="0" y="0"/>
    </p:cViewPr>
  </p:notesTextViewPr>
  <p:notesViewPr>
    <p:cSldViewPr>
      <p:cViewPr varScale="1">
        <p:scale>
          <a:sx n="46" d="100"/>
          <a:sy n="46" d="100"/>
        </p:scale>
        <p:origin x="-26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476729099424407E-2"/>
          <c:y val="5.4224886070130193E-2"/>
          <c:w val="0.91083618632568808"/>
          <c:h val="0.79319017972362038"/>
        </c:manualLayout>
      </c:layout>
      <c:barChart>
        <c:barDir val="col"/>
        <c:grouping val="clustered"/>
        <c:varyColors val="0"/>
        <c:ser>
          <c:idx val="0"/>
          <c:order val="0"/>
          <c:tx>
            <c:strRef>
              <c:f>Sheet1!$B$1</c:f>
              <c:strCache>
                <c:ptCount val="1"/>
                <c:pt idx="0">
                  <c:v>系列 1</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知っている</c:v>
                </c:pt>
                <c:pt idx="1">
                  <c:v>設定の状況</c:v>
                </c:pt>
                <c:pt idx="2">
                  <c:v>機器毎の使用率</c:v>
                </c:pt>
              </c:strCache>
            </c:strRef>
          </c:cat>
          <c:val>
            <c:numRef>
              <c:f>Sheet1!$B$2:$B$4</c:f>
              <c:numCache>
                <c:formatCode>General</c:formatCode>
                <c:ptCount val="3"/>
              </c:numCache>
            </c:numRef>
          </c:val>
          <c:extLst xmlns:c16r2="http://schemas.microsoft.com/office/drawing/2015/06/chart">
            <c:ext xmlns:c16="http://schemas.microsoft.com/office/drawing/2014/chart" uri="{C3380CC4-5D6E-409C-BE32-E72D297353CC}">
              <c16:uniqueId val="{00000000-8E42-4ABA-B810-C80BEA90F1C7}"/>
            </c:ext>
          </c:extLst>
        </c:ser>
        <c:ser>
          <c:idx val="1"/>
          <c:order val="1"/>
          <c:tx>
            <c:strRef>
              <c:f>Sheet1!$C$1</c:f>
              <c:strCache>
                <c:ptCount val="1"/>
                <c:pt idx="0">
                  <c:v>系列 2</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知っている</c:v>
                </c:pt>
                <c:pt idx="1">
                  <c:v>設定の状況</c:v>
                </c:pt>
                <c:pt idx="2">
                  <c:v>機器毎の使用率</c:v>
                </c:pt>
              </c:strCache>
            </c:strRef>
          </c:cat>
          <c:val>
            <c:numRef>
              <c:f>Sheet1!$C$2:$C$4</c:f>
              <c:numCache>
                <c:formatCode>General</c:formatCode>
                <c:ptCount val="3"/>
              </c:numCache>
            </c:numRef>
          </c:val>
          <c:extLst xmlns:c16r2="http://schemas.microsoft.com/office/drawing/2015/06/chart">
            <c:ext xmlns:c16="http://schemas.microsoft.com/office/drawing/2014/chart" uri="{C3380CC4-5D6E-409C-BE32-E72D297353CC}">
              <c16:uniqueId val="{00000001-8E42-4ABA-B810-C80BEA90F1C7}"/>
            </c:ext>
          </c:extLst>
        </c:ser>
        <c:ser>
          <c:idx val="2"/>
          <c:order val="2"/>
          <c:tx>
            <c:strRef>
              <c:f>Sheet1!$D$1</c:f>
              <c:strCache>
                <c:ptCount val="1"/>
                <c:pt idx="0">
                  <c:v>系列 3</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知っている</c:v>
                </c:pt>
                <c:pt idx="1">
                  <c:v>設定の状況</c:v>
                </c:pt>
                <c:pt idx="2">
                  <c:v>機器毎の使用率</c:v>
                </c:pt>
              </c:strCache>
            </c:strRef>
          </c:cat>
          <c:val>
            <c:numRef>
              <c:f>Sheet1!$D$2:$D$4</c:f>
              <c:numCache>
                <c:formatCode>General</c:formatCode>
                <c:ptCount val="3"/>
              </c:numCache>
            </c:numRef>
          </c:val>
          <c:extLst xmlns:c16r2="http://schemas.microsoft.com/office/drawing/2015/06/chart">
            <c:ext xmlns:c16="http://schemas.microsoft.com/office/drawing/2014/chart" uri="{C3380CC4-5D6E-409C-BE32-E72D297353CC}">
              <c16:uniqueId val="{00000002-8E42-4ABA-B810-C80BEA90F1C7}"/>
            </c:ext>
          </c:extLst>
        </c:ser>
        <c:ser>
          <c:idx val="3"/>
          <c:order val="3"/>
          <c:tx>
            <c:strRef>
              <c:f>Sheet1!$E$1</c:f>
              <c:strCache>
                <c:ptCount val="1"/>
                <c:pt idx="0">
                  <c:v>系列 4</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知っている</c:v>
                </c:pt>
                <c:pt idx="1">
                  <c:v>設定の状況</c:v>
                </c:pt>
                <c:pt idx="2">
                  <c:v>機器毎の使用率</c:v>
                </c:pt>
              </c:strCache>
            </c:strRef>
          </c:cat>
          <c:val>
            <c:numRef>
              <c:f>Sheet1!$E$2:$E$4</c:f>
              <c:numCache>
                <c:formatCode>General</c:formatCode>
                <c:ptCount val="3"/>
              </c:numCache>
            </c:numRef>
          </c:val>
          <c:extLst xmlns:c16r2="http://schemas.microsoft.com/office/drawing/2015/06/chart">
            <c:ext xmlns:c16="http://schemas.microsoft.com/office/drawing/2014/chart" uri="{C3380CC4-5D6E-409C-BE32-E72D297353CC}">
              <c16:uniqueId val="{00000003-8E42-4ABA-B810-C80BEA90F1C7}"/>
            </c:ext>
          </c:extLst>
        </c:ser>
        <c:ser>
          <c:idx val="4"/>
          <c:order val="4"/>
          <c:tx>
            <c:strRef>
              <c:f>Sheet1!$F$1</c:f>
              <c:strCache>
                <c:ptCount val="1"/>
                <c:pt idx="0">
                  <c:v>系列 5</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知っている</c:v>
                </c:pt>
                <c:pt idx="1">
                  <c:v>設定の状況</c:v>
                </c:pt>
                <c:pt idx="2">
                  <c:v>機器毎の使用率</c:v>
                </c:pt>
              </c:strCache>
            </c:strRef>
          </c:cat>
          <c:val>
            <c:numRef>
              <c:f>Sheet1!$F$2:$F$4</c:f>
              <c:numCache>
                <c:formatCode>General</c:formatCode>
                <c:ptCount val="3"/>
              </c:numCache>
            </c:numRef>
          </c:val>
          <c:extLst xmlns:c16r2="http://schemas.microsoft.com/office/drawing/2015/06/chart">
            <c:ext xmlns:c16="http://schemas.microsoft.com/office/drawing/2014/chart" uri="{C3380CC4-5D6E-409C-BE32-E72D297353CC}">
              <c16:uniqueId val="{00000004-8E42-4ABA-B810-C80BEA90F1C7}"/>
            </c:ext>
          </c:extLst>
        </c:ser>
        <c:ser>
          <c:idx val="5"/>
          <c:order val="5"/>
          <c:tx>
            <c:strRef>
              <c:f>Sheet1!$G$1</c:f>
              <c:strCache>
                <c:ptCount val="1"/>
                <c:pt idx="0">
                  <c:v>系列 6</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知っている</c:v>
                </c:pt>
                <c:pt idx="1">
                  <c:v>設定の状況</c:v>
                </c:pt>
                <c:pt idx="2">
                  <c:v>機器毎の使用率</c:v>
                </c:pt>
              </c:strCache>
            </c:strRef>
          </c:cat>
          <c:val>
            <c:numRef>
              <c:f>Sheet1!$G$2:$G$4</c:f>
              <c:numCache>
                <c:formatCode>General</c:formatCode>
                <c:ptCount val="3"/>
              </c:numCache>
            </c:numRef>
          </c:val>
          <c:extLst xmlns:c16r2="http://schemas.microsoft.com/office/drawing/2015/06/chart">
            <c:ext xmlns:c16="http://schemas.microsoft.com/office/drawing/2014/chart" uri="{C3380CC4-5D6E-409C-BE32-E72D297353CC}">
              <c16:uniqueId val="{00000005-8E42-4ABA-B810-C80BEA90F1C7}"/>
            </c:ext>
          </c:extLst>
        </c:ser>
        <c:ser>
          <c:idx val="6"/>
          <c:order val="6"/>
          <c:tx>
            <c:strRef>
              <c:f>Sheet1!$H$1</c:f>
              <c:strCache>
                <c:ptCount val="1"/>
                <c:pt idx="0">
                  <c:v>系列 7</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知っている</c:v>
                </c:pt>
                <c:pt idx="1">
                  <c:v>設定の状況</c:v>
                </c:pt>
                <c:pt idx="2">
                  <c:v>機器毎の使用率</c:v>
                </c:pt>
              </c:strCache>
            </c:strRef>
          </c:cat>
          <c:val>
            <c:numRef>
              <c:f>Sheet1!$H$2:$H$4</c:f>
              <c:numCache>
                <c:formatCode>General</c:formatCode>
                <c:ptCount val="3"/>
              </c:numCache>
            </c:numRef>
          </c:val>
          <c:extLst xmlns:c16r2="http://schemas.microsoft.com/office/drawing/2015/06/chart">
            <c:ext xmlns:c16="http://schemas.microsoft.com/office/drawing/2014/chart" uri="{C3380CC4-5D6E-409C-BE32-E72D297353CC}">
              <c16:uniqueId val="{00000006-8E42-4ABA-B810-C80BEA90F1C7}"/>
            </c:ext>
          </c:extLst>
        </c:ser>
        <c:dLbls>
          <c:showLegendKey val="0"/>
          <c:showVal val="0"/>
          <c:showCatName val="0"/>
          <c:showSerName val="0"/>
          <c:showPercent val="0"/>
          <c:showBubbleSize val="0"/>
        </c:dLbls>
        <c:gapWidth val="150"/>
        <c:axId val="176697728"/>
        <c:axId val="176699264"/>
      </c:barChart>
      <c:catAx>
        <c:axId val="176697728"/>
        <c:scaling>
          <c:orientation val="minMax"/>
        </c:scaling>
        <c:delete val="1"/>
        <c:axPos val="b"/>
        <c:numFmt formatCode="General" sourceLinked="0"/>
        <c:majorTickMark val="out"/>
        <c:minorTickMark val="none"/>
        <c:tickLblPos val="nextTo"/>
        <c:crossAx val="176699264"/>
        <c:crosses val="autoZero"/>
        <c:auto val="1"/>
        <c:lblAlgn val="ctr"/>
        <c:lblOffset val="100"/>
        <c:noMultiLvlLbl val="0"/>
      </c:catAx>
      <c:valAx>
        <c:axId val="176699264"/>
        <c:scaling>
          <c:orientation val="minMax"/>
          <c:max val="100"/>
          <c:min val="0"/>
        </c:scaling>
        <c:delete val="0"/>
        <c:axPos val="l"/>
        <c:majorGridlines/>
        <c:numFmt formatCode="General" sourceLinked="1"/>
        <c:majorTickMark val="out"/>
        <c:minorTickMark val="none"/>
        <c:tickLblPos val="nextTo"/>
        <c:crossAx val="176697728"/>
        <c:crosses val="autoZero"/>
        <c:crossBetween val="between"/>
        <c:majorUnit val="20"/>
      </c:valAx>
      <c:spPr>
        <a:noFill/>
      </c:spPr>
    </c:plotArea>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0.38411</cdr:x>
      <cdr:y>0.22782</cdr:y>
    </cdr:from>
    <cdr:to>
      <cdr:x>0.47368</cdr:x>
      <cdr:y>0.30311</cdr:y>
    </cdr:to>
    <cdr:sp macro="" textlink="">
      <cdr:nvSpPr>
        <cdr:cNvPr id="4" name="テキスト ボックス 1">
          <a:extLst xmlns:a="http://schemas.openxmlformats.org/drawingml/2006/main">
            <a:ext uri="{FF2B5EF4-FFF2-40B4-BE49-F238E27FC236}">
              <a16:creationId xmlns="" xmlns:a16="http://schemas.microsoft.com/office/drawing/2014/main" id="{CB5B5F78-1338-4141-8141-1DA534991496}"/>
            </a:ext>
          </a:extLst>
        </cdr:cNvPr>
        <cdr:cNvSpPr txBox="1"/>
      </cdr:nvSpPr>
      <cdr:spPr>
        <a:xfrm xmlns:a="http://schemas.openxmlformats.org/drawingml/2006/main">
          <a:off x="2869644" y="786948"/>
          <a:ext cx="669111" cy="26008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56D9B1-6AB5-4BB1-87DA-19D77043EC07}" type="slidenum">
              <a:rPr kumimoji="1" lang="ja-JP" altLang="en-US" smtClean="0"/>
              <a:t>‹#›</a:t>
            </a:fld>
            <a:endParaRPr kumimoji="1" lang="ja-JP" altLang="en-US"/>
          </a:p>
        </p:txBody>
      </p:sp>
    </p:spTree>
    <p:extLst>
      <p:ext uri="{BB962C8B-B14F-4D97-AF65-F5344CB8AC3E}">
        <p14:creationId xmlns:p14="http://schemas.microsoft.com/office/powerpoint/2010/main" val="310051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C22CF-1B8A-4D0D-A167-B90FC0042921}" type="datetimeFigureOut">
              <a:rPr kumimoji="1" lang="ja-JP" altLang="en-US" smtClean="0"/>
              <a:t>2019/1/7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AB37D7-4C69-4A90-8EDE-26D6502EDD1F}" type="slidenum">
              <a:rPr kumimoji="1" lang="ja-JP" altLang="en-US" smtClean="0"/>
              <a:t>‹#›</a:t>
            </a:fld>
            <a:endParaRPr kumimoji="1" lang="ja-JP" altLang="en-US"/>
          </a:p>
        </p:txBody>
      </p:sp>
    </p:spTree>
    <p:extLst>
      <p:ext uri="{BB962C8B-B14F-4D97-AF65-F5344CB8AC3E}">
        <p14:creationId xmlns:p14="http://schemas.microsoft.com/office/powerpoint/2010/main" val="34401971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ffectLst/>
              </a:rPr>
              <a:t>　フィルタリングとは青少年を違法・有害情報との接触から守り、安心して安全にインターネットを利用する手助けをするサービスです。</a:t>
            </a:r>
            <a:endParaRPr lang="en-US" altLang="ja-JP" dirty="0">
              <a:effectLst/>
            </a:endParaRPr>
          </a:p>
          <a:p>
            <a:endParaRPr lang="en-US" altLang="ja-JP" dirty="0">
              <a:effectLst/>
            </a:endParaRPr>
          </a:p>
          <a:p>
            <a:r>
              <a:rPr lang="ja-JP" altLang="en-US" dirty="0">
                <a:effectLst/>
              </a:rPr>
              <a:t>　現在は携帯電話事業者をはじめ各社がフィルタリングサービスを提供しており、年齢や家庭のルールに応じてカスタマイズすることが可能なものもあります。</a:t>
            </a:r>
            <a:endParaRPr lang="en-US" altLang="ja-JP" dirty="0">
              <a:effectLst/>
            </a:endParaRPr>
          </a:p>
          <a:p>
            <a:endParaRPr kumimoji="1" lang="en-US" altLang="ja-JP" dirty="0">
              <a:effectLst/>
            </a:endParaRPr>
          </a:p>
          <a:p>
            <a:r>
              <a:rPr kumimoji="1" lang="ja-JP" altLang="en-US" dirty="0">
                <a:effectLst/>
              </a:rPr>
              <a:t>　</a:t>
            </a:r>
            <a:r>
              <a:rPr kumimoji="1" lang="en-US" altLang="ja-JP" dirty="0">
                <a:effectLst/>
              </a:rPr>
              <a:t>DVD</a:t>
            </a:r>
            <a:r>
              <a:rPr kumimoji="1" lang="ja-JP" altLang="en-US" dirty="0">
                <a:effectLst/>
              </a:rPr>
              <a:t>などに対する同様の仕組みはペアレンタルコントロールなどと呼ばれます。</a:t>
            </a:r>
            <a:endParaRPr kumimoji="1" lang="ja-JP" altLang="en-US" dirty="0"/>
          </a:p>
        </p:txBody>
      </p:sp>
      <p:sp>
        <p:nvSpPr>
          <p:cNvPr id="4" name="スライド番号プレースホルダー 3"/>
          <p:cNvSpPr>
            <a:spLocks noGrp="1"/>
          </p:cNvSpPr>
          <p:nvPr>
            <p:ph type="sldNum" sz="quarter" idx="10"/>
          </p:nvPr>
        </p:nvSpPr>
        <p:spPr/>
        <p:txBody>
          <a:bodyPr/>
          <a:lstStyle/>
          <a:p>
            <a:fld id="{CBAB37D7-4C69-4A90-8EDE-26D6502EDD1F}" type="slidenum">
              <a:rPr kumimoji="1" lang="ja-JP" altLang="en-US" smtClean="0"/>
              <a:t>1</a:t>
            </a:fld>
            <a:endParaRPr kumimoji="1" lang="ja-JP" altLang="en-US"/>
          </a:p>
        </p:txBody>
      </p:sp>
    </p:spTree>
    <p:extLst>
      <p:ext uri="{BB962C8B-B14F-4D97-AF65-F5344CB8AC3E}">
        <p14:creationId xmlns:p14="http://schemas.microsoft.com/office/powerpoint/2010/main" val="50815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平成２０年に青少年が安全に安心してインターネットを利用できる環境の整備等に関する法律が施行され、フィルタリングの普及について国や自治体が必要な施策を講じることや啓発活動を行うことが定められました。</a:t>
            </a:r>
            <a:endParaRPr kumimoji="1" lang="en-US" altLang="ja-JP" dirty="0"/>
          </a:p>
          <a:p>
            <a:endParaRPr kumimoji="1" lang="en-US" altLang="ja-JP" dirty="0"/>
          </a:p>
          <a:p>
            <a:r>
              <a:rPr kumimoji="1" lang="ja-JP" altLang="en-US" dirty="0"/>
              <a:t>　兵庫県では翌年に兵庫県青少年愛護条例が全面施行され、事実上未成年者のフィルタリングの義務化が図られています。</a:t>
            </a:r>
            <a:endParaRPr kumimoji="1" lang="en-US" altLang="ja-JP" dirty="0"/>
          </a:p>
          <a:p>
            <a:endParaRPr kumimoji="1" lang="en-US" altLang="ja-JP" dirty="0"/>
          </a:p>
          <a:p>
            <a:r>
              <a:rPr kumimoji="1" lang="ja-JP" altLang="en-US" dirty="0"/>
              <a:t>　この条例では、以下の場合に限り、青少年が携帯電話利用契約を締結するときに、その保護者がフィルタリングの不使用を申し出ることが可能となっています。</a:t>
            </a:r>
            <a:endParaRPr kumimoji="1" lang="en-US" altLang="ja-JP" dirty="0"/>
          </a:p>
          <a:p>
            <a:endParaRPr kumimoji="1" lang="en-US" altLang="ja-JP" dirty="0"/>
          </a:p>
          <a:p>
            <a:r>
              <a:rPr kumimoji="1" lang="ja-JP" altLang="en-US" dirty="0"/>
              <a:t>　１．青少年が就労しており、業務に著しい支障を生ずることその他の規則で定める正当な理由があるとき</a:t>
            </a:r>
            <a:endParaRPr kumimoji="1" lang="en-US" altLang="ja-JP" dirty="0"/>
          </a:p>
          <a:p>
            <a:r>
              <a:rPr kumimoji="1" lang="ja-JP" altLang="en-US" dirty="0"/>
              <a:t>　２．障害や疾病下にある青少年が日常生活に著しい支障を生ずる場合等</a:t>
            </a:r>
            <a:endParaRPr kumimoji="1" lang="en-US" altLang="ja-JP" dirty="0"/>
          </a:p>
          <a:p>
            <a:endParaRPr kumimoji="1" lang="en-US" altLang="ja-JP" dirty="0"/>
          </a:p>
          <a:p>
            <a:r>
              <a:rPr kumimoji="1" lang="ja-JP" altLang="en-US" dirty="0"/>
              <a:t>　このように、国を挙げて強力にフィルタリングを推進しているのに対して、平成２２年に</a:t>
            </a:r>
            <a:r>
              <a:rPr kumimoji="1" lang="en-US" altLang="ja-JP" dirty="0"/>
              <a:t>MM</a:t>
            </a:r>
            <a:r>
              <a:rPr kumimoji="1" lang="ja-JP" altLang="en-US" dirty="0"/>
              <a:t>総研で行われたフィルタリングに関するアンケートでは</a:t>
            </a:r>
            <a:endParaRPr kumimoji="1" lang="en-US" altLang="ja-JP" dirty="0"/>
          </a:p>
          <a:p>
            <a:endParaRPr kumimoji="1" lang="en-US" altLang="ja-JP" dirty="0"/>
          </a:p>
          <a:p>
            <a:r>
              <a:rPr kumimoji="1" lang="ja-JP" altLang="en-US" dirty="0"/>
              <a:t>　</a:t>
            </a:r>
            <a:r>
              <a:rPr kumimoji="1" lang="en-US" altLang="ja-JP" dirty="0"/>
              <a:t>91.2</a:t>
            </a:r>
            <a:r>
              <a:rPr kumimoji="1" lang="ja-JP" altLang="en-US" dirty="0"/>
              <a:t>％の保護者がフィルタリングサービスの存在を認識していましたが、アクセス制限の強度が選べることを知っていたのは</a:t>
            </a:r>
            <a:r>
              <a:rPr kumimoji="1" lang="en-US" altLang="ja-JP" dirty="0"/>
              <a:t>59.1</a:t>
            </a:r>
            <a:r>
              <a:rPr kumimoji="1" lang="ja-JP" altLang="en-US" dirty="0"/>
              <a:t>％に過ぎず、</a:t>
            </a:r>
            <a:endParaRPr kumimoji="1" lang="en-US" altLang="ja-JP" dirty="0"/>
          </a:p>
          <a:p>
            <a:endParaRPr kumimoji="1" lang="en-US" altLang="ja-JP" dirty="0"/>
          </a:p>
          <a:p>
            <a:r>
              <a:rPr kumimoji="1" lang="ja-JP" altLang="en-US" dirty="0"/>
              <a:t>実際にサービスを利用していると答えた保護者は</a:t>
            </a:r>
            <a:r>
              <a:rPr kumimoji="1" lang="en-US" altLang="ja-JP" dirty="0"/>
              <a:t>37.9</a:t>
            </a:r>
            <a:r>
              <a:rPr kumimoji="1" lang="ja-JP" altLang="en-US" dirty="0"/>
              <a:t>％にとどまっています。</a:t>
            </a:r>
            <a:endParaRPr kumimoji="1" lang="en-US" altLang="ja-JP" dirty="0"/>
          </a:p>
          <a:p>
            <a:endParaRPr kumimoji="1" lang="en-US" altLang="ja-JP" dirty="0"/>
          </a:p>
          <a:p>
            <a:r>
              <a:rPr kumimoji="1" lang="ja-JP" altLang="en-US" dirty="0"/>
              <a:t>　また、平成２０年に</a:t>
            </a:r>
            <a:r>
              <a:rPr lang="ja-JP" altLang="en-US" dirty="0"/>
              <a:t>株式会社トランスメディア</a:t>
            </a:r>
            <a:r>
              <a:rPr lang="en-US" altLang="ja-JP" dirty="0"/>
              <a:t>GP</a:t>
            </a:r>
            <a:r>
              <a:rPr lang="ja-JP" altLang="en-US" dirty="0"/>
              <a:t>が行った、</a:t>
            </a:r>
            <a:r>
              <a:rPr kumimoji="1" lang="ja-JP" altLang="en-US" dirty="0"/>
              <a:t>１８歳未満の利用者を対象としたアンケートでは</a:t>
            </a:r>
            <a:endParaRPr kumimoji="1" lang="en-US" altLang="ja-JP" dirty="0"/>
          </a:p>
          <a:p>
            <a:endParaRPr kumimoji="1" lang="en-US" altLang="ja-JP" dirty="0"/>
          </a:p>
          <a:p>
            <a:r>
              <a:rPr lang="en-US" altLang="ja-JP" dirty="0"/>
              <a:t>18</a:t>
            </a:r>
            <a:r>
              <a:rPr lang="ja-JP" altLang="en-US" dirty="0"/>
              <a:t>歳未満の携帯サイトユーザーにおいて、フィルタリングによるサイト規制は、約</a:t>
            </a:r>
            <a:r>
              <a:rPr lang="en-US" altLang="ja-JP" dirty="0"/>
              <a:t>6</a:t>
            </a:r>
            <a:r>
              <a:rPr lang="ja-JP" altLang="en-US" dirty="0"/>
              <a:t>割が不必要と考えており、わずか約１割の賛同しか得られていない結果になっており、</a:t>
            </a:r>
            <a:endParaRPr lang="en-US" altLang="ja-JP" dirty="0"/>
          </a:p>
          <a:p>
            <a:endParaRPr lang="en-US" altLang="ja-JP" dirty="0"/>
          </a:p>
          <a:p>
            <a:r>
              <a:rPr lang="ja-JP" altLang="en-US" dirty="0"/>
              <a:t>また親の同意が得られず、フィルタリングが解除できない場合にはどうするかという質問に対して、「あきらめる」がわずか</a:t>
            </a:r>
            <a:r>
              <a:rPr lang="en-US" altLang="ja-JP" dirty="0"/>
              <a:t>3</a:t>
            </a:r>
            <a:r>
              <a:rPr lang="ja-JP" altLang="en-US" dirty="0"/>
              <a:t>割程度で、</a:t>
            </a:r>
            <a:endParaRPr lang="en-US" altLang="ja-JP" dirty="0"/>
          </a:p>
          <a:p>
            <a:endParaRPr lang="en-US" altLang="ja-JP" dirty="0"/>
          </a:p>
          <a:p>
            <a:r>
              <a:rPr lang="ja-JP" altLang="en-US" dirty="0"/>
              <a:t>それ以外の</a:t>
            </a:r>
            <a:r>
              <a:rPr lang="en-US" altLang="ja-JP" dirty="0"/>
              <a:t>7</a:t>
            </a:r>
            <a:r>
              <a:rPr lang="ja-JP" altLang="en-US" dirty="0"/>
              <a:t>割の人は「何らかの手段を探す（</a:t>
            </a:r>
            <a:r>
              <a:rPr lang="en-US" altLang="ja-JP" dirty="0"/>
              <a:t>52</a:t>
            </a:r>
            <a:r>
              <a:rPr lang="ja-JP" altLang="en-US" dirty="0"/>
              <a:t>％）」、「携帯キャリアに抗議する（</a:t>
            </a:r>
            <a:r>
              <a:rPr lang="en-US" altLang="ja-JP" dirty="0"/>
              <a:t>15</a:t>
            </a:r>
            <a:r>
              <a:rPr lang="ja-JP" altLang="en-US" dirty="0"/>
              <a:t>％）」、「親に隠れてサインする（</a:t>
            </a:r>
            <a:r>
              <a:rPr lang="en-US" altLang="ja-JP" dirty="0"/>
              <a:t>14</a:t>
            </a:r>
            <a:r>
              <a:rPr lang="ja-JP" altLang="en-US" dirty="0"/>
              <a:t>％）」等、</a:t>
            </a:r>
            <a:endParaRPr lang="en-US" altLang="ja-JP" dirty="0"/>
          </a:p>
          <a:p>
            <a:endParaRPr lang="en-US" altLang="ja-JP" dirty="0"/>
          </a:p>
          <a:p>
            <a:r>
              <a:rPr lang="ja-JP" altLang="en-US" dirty="0"/>
              <a:t>強いフィルタリング規制への反抗意識が見られる結果となっています。</a:t>
            </a:r>
            <a:br>
              <a:rPr lang="ja-JP" altLang="en-US" dirty="0"/>
            </a:br>
            <a:endParaRPr kumimoji="1" lang="en-US" altLang="ja-JP" dirty="0"/>
          </a:p>
        </p:txBody>
      </p:sp>
      <p:sp>
        <p:nvSpPr>
          <p:cNvPr id="4" name="スライド番号プレースホルダー 3"/>
          <p:cNvSpPr>
            <a:spLocks noGrp="1"/>
          </p:cNvSpPr>
          <p:nvPr>
            <p:ph type="sldNum" sz="quarter" idx="10"/>
          </p:nvPr>
        </p:nvSpPr>
        <p:spPr/>
        <p:txBody>
          <a:bodyPr/>
          <a:lstStyle/>
          <a:p>
            <a:fld id="{CBAB37D7-4C69-4A90-8EDE-26D6502EDD1F}" type="slidenum">
              <a:rPr kumimoji="1" lang="ja-JP" altLang="en-US" smtClean="0"/>
              <a:t>2</a:t>
            </a:fld>
            <a:endParaRPr kumimoji="1" lang="ja-JP" altLang="en-US"/>
          </a:p>
        </p:txBody>
      </p:sp>
    </p:spTree>
    <p:extLst>
      <p:ext uri="{BB962C8B-B14F-4D97-AF65-F5344CB8AC3E}">
        <p14:creationId xmlns:p14="http://schemas.microsoft.com/office/powerpoint/2010/main" val="177526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フィルタリング対象となるのは以下のようなことを扱っているサイトです。</a:t>
            </a:r>
            <a:endParaRPr lang="en-US" altLang="ja-JP" dirty="0"/>
          </a:p>
          <a:p>
            <a:endParaRPr lang="en-US" altLang="ja-JP" dirty="0"/>
          </a:p>
          <a:p>
            <a:r>
              <a:rPr lang="ja-JP" altLang="en-US" dirty="0"/>
              <a:t>不法（違法と思われる行為、違法と思われる薬物、不適切な薬物利用）</a:t>
            </a:r>
          </a:p>
          <a:p>
            <a:r>
              <a:rPr lang="ja-JP" altLang="en-US" dirty="0"/>
              <a:t>主張（軍事・テロ・過激派、武器・兵器、告発・中傷、自殺・家出、主張一般）</a:t>
            </a:r>
          </a:p>
          <a:p>
            <a:r>
              <a:rPr lang="ja-JP" altLang="en-US" dirty="0"/>
              <a:t>アダルト（性行為、ヌード画像、性風俗、アダルト検索・リンク集）</a:t>
            </a:r>
          </a:p>
          <a:p>
            <a:r>
              <a:rPr lang="ja-JP" altLang="en-US" dirty="0"/>
              <a:t>セキュリティ（クラッキング、不正コード配布、公開プロキシ）</a:t>
            </a:r>
          </a:p>
          <a:p>
            <a:r>
              <a:rPr lang="ja-JP" altLang="en-US" dirty="0"/>
              <a:t>出会い（出会い・異性紹介、結婚紹介）</a:t>
            </a:r>
          </a:p>
          <a:p>
            <a:r>
              <a:rPr lang="ja-JP" altLang="en-US" dirty="0"/>
              <a:t>ギャンブル（ギャンブル一般） </a:t>
            </a:r>
            <a:r>
              <a:rPr lang="en-US" altLang="ja-JP" dirty="0"/>
              <a:t>※</a:t>
            </a:r>
            <a:r>
              <a:rPr lang="ja-JP" altLang="en-US" dirty="0"/>
              <a:t>スポーツくじ、宝くじは対象外である。</a:t>
            </a:r>
          </a:p>
          <a:p>
            <a:r>
              <a:rPr lang="ja-JP" altLang="en-US" dirty="0"/>
              <a:t>コミュニケーション（ウェブチャット、掲示板、</a:t>
            </a:r>
            <a:r>
              <a:rPr lang="en-US" altLang="ja-JP" dirty="0"/>
              <a:t>IT</a:t>
            </a:r>
            <a:r>
              <a:rPr lang="ja-JP" altLang="en-US" dirty="0"/>
              <a:t>掲示板）</a:t>
            </a:r>
          </a:p>
          <a:p>
            <a:r>
              <a:rPr lang="ja-JP" altLang="en-US" dirty="0"/>
              <a:t>グロテスク（グロテスク）</a:t>
            </a:r>
          </a:p>
          <a:p>
            <a:r>
              <a:rPr lang="ja-JP" altLang="en-US" dirty="0"/>
              <a:t>成人嗜好（娯楽誌、喫煙、飲酒、アルコール製品、水着・下着・フェチ画像、文章による性的表現、コスプレ）</a:t>
            </a:r>
          </a:p>
          <a:p>
            <a:r>
              <a:rPr lang="ja-JP" altLang="en-US" dirty="0"/>
              <a:t>オカルト（オカルト）</a:t>
            </a:r>
          </a:p>
          <a:p>
            <a:endParaRPr kumimoji="1" lang="en-US" altLang="ja-JP" dirty="0"/>
          </a:p>
          <a:p>
            <a:r>
              <a:rPr kumimoji="1" lang="ja-JP" altLang="en-US" dirty="0"/>
              <a:t>青少年の健全な育成に対して不適切な内容について規制をしています。</a:t>
            </a:r>
          </a:p>
        </p:txBody>
      </p:sp>
      <p:sp>
        <p:nvSpPr>
          <p:cNvPr id="4" name="スライド番号プレースホルダー 3"/>
          <p:cNvSpPr>
            <a:spLocks noGrp="1"/>
          </p:cNvSpPr>
          <p:nvPr>
            <p:ph type="sldNum" sz="quarter" idx="10"/>
          </p:nvPr>
        </p:nvSpPr>
        <p:spPr/>
        <p:txBody>
          <a:bodyPr/>
          <a:lstStyle/>
          <a:p>
            <a:fld id="{CBAB37D7-4C69-4A90-8EDE-26D6502EDD1F}" type="slidenum">
              <a:rPr kumimoji="1" lang="ja-JP" altLang="en-US" smtClean="0"/>
              <a:t>3</a:t>
            </a:fld>
            <a:endParaRPr kumimoji="1" lang="ja-JP" altLang="en-US"/>
          </a:p>
        </p:txBody>
      </p:sp>
    </p:spTree>
    <p:extLst>
      <p:ext uri="{BB962C8B-B14F-4D97-AF65-F5344CB8AC3E}">
        <p14:creationId xmlns:p14="http://schemas.microsoft.com/office/powerpoint/2010/main" val="251424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従来のガラケーでは、すべての通信を携帯電話網を通して行っており、通信会社が携帯電話通信の中で、不適切な内容に関するサイトを、ある程度規制することができていました。（ネットワーク型フィルタリグ）</a:t>
            </a:r>
            <a:endParaRPr kumimoji="1" lang="en-US" altLang="ja-JP" dirty="0"/>
          </a:p>
          <a:p>
            <a:r>
              <a:rPr kumimoji="1" lang="ja-JP" altLang="en-US" dirty="0"/>
              <a:t>しかし、スマートフォンでは、無線</a:t>
            </a:r>
            <a:r>
              <a:rPr kumimoji="1" lang="en-US" altLang="ja-JP" dirty="0"/>
              <a:t>LAN</a:t>
            </a:r>
            <a:r>
              <a:rPr kumimoji="1" lang="ja-JP" altLang="en-US" dirty="0"/>
              <a:t>等、携帯電話網以外の回線を用いることが多くなり、従来のネットワーク型フィルタリングではブロックできないケースが出てきています。</a:t>
            </a:r>
            <a:endParaRPr kumimoji="1" lang="en-US" altLang="ja-JP" dirty="0"/>
          </a:p>
          <a:p>
            <a:r>
              <a:rPr kumimoji="1" lang="ja-JP" altLang="en-US" dirty="0"/>
              <a:t>　</a:t>
            </a:r>
            <a:endParaRPr kumimoji="1" lang="en-US" altLang="ja-JP" dirty="0"/>
          </a:p>
          <a:p>
            <a:r>
              <a:rPr kumimoji="1" lang="ja-JP" altLang="en-US" dirty="0"/>
              <a:t>　こうした状況を踏まえ、携帯電話網以外でも、使えるフィルタリングサービスも登場してきていますが、機種や通信業者によって名称や対策方法が異なっており、それぞれについて良く理解した上で必要なサービスや、対策を選ぶことが必要です。</a:t>
            </a:r>
          </a:p>
        </p:txBody>
      </p:sp>
      <p:sp>
        <p:nvSpPr>
          <p:cNvPr id="4" name="スライド番号プレースホルダー 3"/>
          <p:cNvSpPr>
            <a:spLocks noGrp="1"/>
          </p:cNvSpPr>
          <p:nvPr>
            <p:ph type="sldNum" sz="quarter" idx="10"/>
          </p:nvPr>
        </p:nvSpPr>
        <p:spPr/>
        <p:txBody>
          <a:bodyPr/>
          <a:lstStyle/>
          <a:p>
            <a:fld id="{CBAB37D7-4C69-4A90-8EDE-26D6502EDD1F}" type="slidenum">
              <a:rPr kumimoji="1" lang="ja-JP" altLang="en-US" smtClean="0"/>
              <a:t>4</a:t>
            </a:fld>
            <a:endParaRPr kumimoji="1" lang="ja-JP" altLang="en-US"/>
          </a:p>
        </p:txBody>
      </p:sp>
    </p:spTree>
    <p:extLst>
      <p:ext uri="{BB962C8B-B14F-4D97-AF65-F5344CB8AC3E}">
        <p14:creationId xmlns:p14="http://schemas.microsoft.com/office/powerpoint/2010/main" val="30730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では、どのようなフィルタリングの方法があるか見てみましょう。</a:t>
            </a:r>
            <a:endParaRPr kumimoji="1" lang="en-US" altLang="ja-JP" dirty="0"/>
          </a:p>
          <a:p>
            <a:endParaRPr kumimoji="1" lang="en-US" altLang="ja-JP" dirty="0"/>
          </a:p>
          <a:p>
            <a:r>
              <a:rPr kumimoji="1" lang="ja-JP" altLang="en-US" dirty="0"/>
              <a:t>　機種としては大きく分けて、</a:t>
            </a:r>
            <a:r>
              <a:rPr kumimoji="1" lang="en-US" altLang="ja-JP" dirty="0"/>
              <a:t>iPhone</a:t>
            </a:r>
            <a:r>
              <a:rPr kumimoji="1" lang="ja-JP" altLang="en-US" dirty="0"/>
              <a:t>に代表されるアップル社の</a:t>
            </a:r>
            <a:r>
              <a:rPr kumimoji="1" lang="en-US" altLang="ja-JP" dirty="0"/>
              <a:t>iOS</a:t>
            </a:r>
            <a:r>
              <a:rPr kumimoji="1" lang="ja-JP" altLang="en-US" dirty="0"/>
              <a:t>を採用している機種と、それ以外のほとんどのメーカーが採用しているグーグルのアンドロイド</a:t>
            </a:r>
            <a:r>
              <a:rPr kumimoji="1" lang="en-US" altLang="ja-JP" dirty="0"/>
              <a:t>OS</a:t>
            </a:r>
            <a:r>
              <a:rPr kumimoji="1" lang="ja-JP" altLang="en-US" dirty="0"/>
              <a:t>の２つがあります。</a:t>
            </a:r>
            <a:endParaRPr kumimoji="1" lang="en-US" altLang="ja-JP" dirty="0"/>
          </a:p>
          <a:p>
            <a:endParaRPr kumimoji="1" lang="en-US" altLang="ja-JP" dirty="0"/>
          </a:p>
          <a:p>
            <a:r>
              <a:rPr kumimoji="1" lang="ja-JP" altLang="en-US" dirty="0"/>
              <a:t>また、ソフトウェアについては、ウェブブラウザに対するフィルタリングと、アプリケーションが行う通信に対してのフィルタリングの２種類があります。</a:t>
            </a:r>
            <a:endParaRPr kumimoji="1" lang="en-US" altLang="ja-JP" dirty="0"/>
          </a:p>
          <a:p>
            <a:endParaRPr kumimoji="1" lang="en-US" altLang="ja-JP" dirty="0"/>
          </a:p>
          <a:p>
            <a:r>
              <a:rPr kumimoji="1" lang="ja-JP" altLang="en-US" dirty="0"/>
              <a:t>　アンドロイドでは、ウェブ、アプリともフィルタリングすることが可能で、通信業者によるフィルタリングサービスの設定が可能です。</a:t>
            </a:r>
            <a:endParaRPr kumimoji="1" lang="en-US" altLang="ja-JP" dirty="0"/>
          </a:p>
          <a:p>
            <a:endParaRPr kumimoji="1" lang="en-US" altLang="ja-JP" dirty="0"/>
          </a:p>
          <a:p>
            <a:r>
              <a:rPr kumimoji="1" lang="ja-JP" altLang="en-US" dirty="0"/>
              <a:t>　しかし、</a:t>
            </a:r>
            <a:r>
              <a:rPr kumimoji="1" lang="en-US" altLang="ja-JP" dirty="0"/>
              <a:t>iPhone</a:t>
            </a:r>
            <a:r>
              <a:rPr kumimoji="1" lang="ja-JP" altLang="en-US" dirty="0"/>
              <a:t>などのアップル製品はウェブについては同様のフィルタリングが可能ですが、</a:t>
            </a:r>
            <a:r>
              <a:rPr kumimoji="1" lang="ja-JP" altLang="en-US" dirty="0" smtClean="0"/>
              <a:t>アプリのフィルタリング</a:t>
            </a:r>
            <a:r>
              <a:rPr kumimoji="1" lang="ja-JP" altLang="en-US" dirty="0"/>
              <a:t>はできません</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（追記：</a:t>
            </a:r>
            <a:r>
              <a:rPr kumimoji="1" lang="en-US" altLang="ja-JP" dirty="0" smtClean="0"/>
              <a:t>au</a:t>
            </a:r>
            <a:r>
              <a:rPr kumimoji="1" lang="ja-JP" altLang="en-US" dirty="0" smtClean="0"/>
              <a:t>では</a:t>
            </a:r>
            <a:r>
              <a:rPr kumimoji="1" lang="en-US" altLang="ja-JP" dirty="0" smtClean="0"/>
              <a:t>2018</a:t>
            </a:r>
            <a:r>
              <a:rPr kumimoji="1" lang="ja-JP" altLang="en-US" dirty="0" smtClean="0"/>
              <a:t>年</a:t>
            </a:r>
            <a:r>
              <a:rPr kumimoji="1" lang="en-US" altLang="ja-JP" dirty="0" smtClean="0"/>
              <a:t>1</a:t>
            </a:r>
            <a:r>
              <a:rPr kumimoji="1" lang="ja-JP" altLang="en-US" dirty="0" smtClean="0"/>
              <a:t>月</a:t>
            </a:r>
            <a:r>
              <a:rPr kumimoji="1" lang="en-US" altLang="ja-JP" dirty="0" smtClean="0"/>
              <a:t>25</a:t>
            </a:r>
            <a:r>
              <a:rPr kumimoji="1" lang="ja-JP" altLang="en-US" dirty="0" smtClean="0"/>
              <a:t>日に「あんしんフィルター</a:t>
            </a:r>
            <a:r>
              <a:rPr kumimoji="1" lang="en-US" altLang="ja-JP" dirty="0" smtClean="0"/>
              <a:t>for</a:t>
            </a:r>
            <a:r>
              <a:rPr kumimoji="1" lang="en-US" altLang="ja-JP" baseline="0" dirty="0" smtClean="0"/>
              <a:t> au</a:t>
            </a:r>
            <a:r>
              <a:rPr kumimoji="1" lang="ja-JP" altLang="en-US" baseline="0" dirty="0" smtClean="0"/>
              <a:t>」において、</a:t>
            </a:r>
            <a:r>
              <a:rPr kumimoji="1" lang="ja-JP" altLang="en-US" dirty="0" smtClean="0"/>
              <a:t>アプリの使用時間については制限できるようになりました。これにより、指定したアプリについては一定のフィルタリングが可能になりました。）</a:t>
            </a:r>
            <a:endParaRPr kumimoji="1" lang="en-US" altLang="ja-JP" dirty="0" smtClean="0"/>
          </a:p>
          <a:p>
            <a:endParaRPr kumimoji="1" lang="en-US" altLang="ja-JP" dirty="0" smtClean="0"/>
          </a:p>
          <a:p>
            <a:endParaRPr kumimoji="1" lang="en-US" altLang="ja-JP" dirty="0"/>
          </a:p>
          <a:p>
            <a:r>
              <a:rPr kumimoji="1" lang="ja-JP" altLang="en-US" dirty="0"/>
              <a:t>　また、フィルタリングサービスの名称は、提供する通信業者によってバラバラでしたが、平成２９年３月から、大手３社のフィルタリング名称が「あんしんフィルター」に統一</a:t>
            </a:r>
            <a:r>
              <a:rPr kumimoji="1" lang="ja-JP" altLang="en-US" dirty="0" smtClean="0"/>
              <a:t>されました</a:t>
            </a:r>
            <a:r>
              <a:rPr kumimoji="1" lang="ja-JP" altLang="en-US" dirty="0"/>
              <a:t>。</a:t>
            </a:r>
            <a:endParaRPr kumimoji="1" lang="en-US" altLang="ja-JP" dirty="0"/>
          </a:p>
          <a:p>
            <a:endParaRPr kumimoji="1" lang="en-US" altLang="ja-JP" dirty="0"/>
          </a:p>
          <a:p>
            <a:r>
              <a:rPr kumimoji="1" lang="ja-JP" altLang="en-US" dirty="0"/>
              <a:t>　あんしんフィルターは、年齢や使い方、判断力にあわせて４段階の中からフィルタリングレベルを選部ことができます。また、レベルを変更したり、利用したいサイト、アプリごとの許可</a:t>
            </a:r>
            <a:r>
              <a:rPr kumimoji="1" lang="en-US" altLang="ja-JP" dirty="0"/>
              <a:t>(</a:t>
            </a:r>
            <a:r>
              <a:rPr kumimoji="1" lang="ja-JP" altLang="en-US" dirty="0"/>
              <a:t>追加）、</a:t>
            </a:r>
            <a:r>
              <a:rPr kumimoji="1" lang="en-US" altLang="ja-JP" dirty="0"/>
              <a:t>ON/OFF</a:t>
            </a:r>
            <a:r>
              <a:rPr kumimoji="1" lang="ja-JP" altLang="en-US" dirty="0"/>
              <a:t>の切り替えも簡単にできます</a:t>
            </a:r>
            <a:r>
              <a:rPr kumimoji="1" lang="ja-JP" altLang="en-US" dirty="0" smtClean="0"/>
              <a:t>。</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また、</a:t>
            </a:r>
            <a:r>
              <a:rPr kumimoji="1" lang="en-US" altLang="ja-JP" dirty="0" err="1" smtClean="0"/>
              <a:t>i</a:t>
            </a:r>
            <a:r>
              <a:rPr kumimoji="1" lang="ja-JP" altLang="en-US" dirty="0" smtClean="0"/>
              <a:t>フィルター（デジタルアーツ）などの通信業者以外のフィルタリングソフトもあります。しかし、通信業者以外のフィルタリングソフトでも</a:t>
            </a:r>
            <a:r>
              <a:rPr kumimoji="1" lang="en-US" altLang="ja-JP" dirty="0" smtClean="0"/>
              <a:t>iOS</a:t>
            </a:r>
            <a:r>
              <a:rPr kumimoji="1" lang="ja-JP" altLang="en-US" dirty="0" smtClean="0"/>
              <a:t>のアプリについてはフィルタリングはできません。</a:t>
            </a:r>
            <a:endParaRPr kumimoji="1" lang="en-US" altLang="ja-JP" dirty="0" smtClean="0"/>
          </a:p>
          <a:p>
            <a:endParaRPr kumimoji="1" lang="en-US" altLang="ja-JP" dirty="0"/>
          </a:p>
          <a:p>
            <a:r>
              <a:rPr kumimoji="1" lang="ja-JP" altLang="en-US" dirty="0"/>
              <a:t>　</a:t>
            </a:r>
            <a:r>
              <a:rPr kumimoji="1" lang="ja-JP" altLang="en-US" dirty="0" smtClean="0"/>
              <a:t>アップル社の製品</a:t>
            </a:r>
            <a:r>
              <a:rPr kumimoji="1" lang="ja-JP" altLang="en-US" dirty="0"/>
              <a:t>では</a:t>
            </a:r>
            <a:r>
              <a:rPr kumimoji="1" lang="ja-JP" altLang="en-US" dirty="0" smtClean="0"/>
              <a:t>、</a:t>
            </a:r>
            <a:r>
              <a:rPr kumimoji="1" lang="en-US" altLang="ja-JP" dirty="0" smtClean="0"/>
              <a:t>au</a:t>
            </a:r>
            <a:r>
              <a:rPr kumimoji="1" lang="ja-JP" altLang="en-US" dirty="0" smtClean="0"/>
              <a:t>以外の通信業者については、アプリのフィルタリング</a:t>
            </a:r>
            <a:r>
              <a:rPr kumimoji="1" lang="ja-JP" altLang="en-US" dirty="0"/>
              <a:t>ができないため、設定の機能制限から、パスコードを設定し、アプリの</a:t>
            </a:r>
            <a:r>
              <a:rPr kumimoji="1" lang="ja-JP" altLang="en-US" dirty="0" smtClean="0"/>
              <a:t>インストールそのものを</a:t>
            </a:r>
            <a:r>
              <a:rPr kumimoji="1" lang="ja-JP" altLang="en-US" dirty="0"/>
              <a:t>制限することで、危険な動きをする</a:t>
            </a:r>
            <a:r>
              <a:rPr kumimoji="1" lang="ja-JP" altLang="en-US" dirty="0" smtClean="0"/>
              <a:t>アプリを</a:t>
            </a:r>
            <a:r>
              <a:rPr kumimoji="1" lang="ja-JP" altLang="en-US" dirty="0"/>
              <a:t>締め出すことで対応をする必要があります。</a:t>
            </a:r>
            <a:endParaRPr kumimoji="1" lang="en-US" altLang="ja-JP" dirty="0"/>
          </a:p>
          <a:p>
            <a:r>
              <a:rPr kumimoji="1" lang="ja-JP" altLang="en-US" dirty="0" smtClean="0"/>
              <a:t>　また</a:t>
            </a:r>
            <a:r>
              <a:rPr kumimoji="1" lang="en-US" altLang="ja-JP" dirty="0" smtClean="0"/>
              <a:t>au</a:t>
            </a:r>
            <a:r>
              <a:rPr kumimoji="1" lang="ja-JP" altLang="en-US" dirty="0" smtClean="0"/>
              <a:t>についても、</a:t>
            </a:r>
            <a:r>
              <a:rPr kumimoji="1" lang="ja-JP" altLang="en-US" smtClean="0"/>
              <a:t>フィルタリングするには、ソフト</a:t>
            </a:r>
            <a:r>
              <a:rPr kumimoji="1" lang="ja-JP" altLang="en-US" dirty="0" smtClean="0"/>
              <a:t>を指定しなければならないため、同様の措置を行う必要があります。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BAB37D7-4C69-4A90-8EDE-26D6502EDD1F}" type="slidenum">
              <a:rPr kumimoji="1" lang="ja-JP" altLang="en-US" smtClean="0"/>
              <a:t>5</a:t>
            </a:fld>
            <a:endParaRPr kumimoji="1" lang="ja-JP" altLang="en-US"/>
          </a:p>
        </p:txBody>
      </p:sp>
    </p:spTree>
    <p:extLst>
      <p:ext uri="{BB962C8B-B14F-4D97-AF65-F5344CB8AC3E}">
        <p14:creationId xmlns:p14="http://schemas.microsoft.com/office/powerpoint/2010/main" val="397330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兵庫県では、青少年のインターネット・携帯電話の利用対策について、フィルタリングの利用促進やインターネット利用に関するルールづくりの必要性を呼びかける啓発ポスターや冊子等を作成し、有害情報対策について幅広く呼びかけています。</a:t>
            </a:r>
            <a:endParaRPr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また、２０１７年８月には兵庫県青少年課・兵庫県警少年育成課・松蔭高校放送部が連携してフィルタリングに関する動画「あなたを守るフィルタリング」を作成しました。</a:t>
            </a:r>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同動画は　兵庫県ホームページの、暮らし・教育カテゴリ、青少年育成のページに、同動画の紹介ページへのリンクがあります。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　ひょうごチャンネルや、地域</a:t>
            </a:r>
            <a:r>
              <a:rPr kumimoji="1" lang="en-US" altLang="ja-JP" dirty="0"/>
              <a:t>SNS</a:t>
            </a:r>
            <a:r>
              <a:rPr kumimoji="1" lang="ja-JP" altLang="en-US" dirty="0" err="1"/>
              <a:t>ひょこ</a:t>
            </a:r>
            <a:r>
              <a:rPr kumimoji="1" lang="ja-JP" altLang="en-US" dirty="0"/>
              <a:t>むの他、ユーチューブでも公開されています。啓発や研修の教材として、是非ご活用下さい。</a:t>
            </a:r>
            <a:endParaRPr kumimoji="1" lang="en-US" altLang="ja-JP" dirty="0"/>
          </a:p>
        </p:txBody>
      </p:sp>
      <p:sp>
        <p:nvSpPr>
          <p:cNvPr id="4" name="スライド番号プレースホルダー 3"/>
          <p:cNvSpPr>
            <a:spLocks noGrp="1"/>
          </p:cNvSpPr>
          <p:nvPr>
            <p:ph type="sldNum" sz="quarter" idx="10"/>
          </p:nvPr>
        </p:nvSpPr>
        <p:spPr/>
        <p:txBody>
          <a:bodyPr/>
          <a:lstStyle/>
          <a:p>
            <a:fld id="{CBAB37D7-4C69-4A90-8EDE-26D6502EDD1F}" type="slidenum">
              <a:rPr kumimoji="1" lang="ja-JP" altLang="en-US" smtClean="0"/>
              <a:t>6</a:t>
            </a:fld>
            <a:endParaRPr kumimoji="1" lang="ja-JP" altLang="en-US"/>
          </a:p>
        </p:txBody>
      </p:sp>
    </p:spTree>
    <p:extLst>
      <p:ext uri="{BB962C8B-B14F-4D97-AF65-F5344CB8AC3E}">
        <p14:creationId xmlns:p14="http://schemas.microsoft.com/office/powerpoint/2010/main" val="96632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481BE2B-E10D-4556-A9C4-C1665F84AAAE}" type="datetimeFigureOut">
              <a:rPr kumimoji="1" lang="ja-JP" altLang="en-US" smtClean="0"/>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386583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81BE2B-E10D-4556-A9C4-C1665F84AAAE}" type="datetimeFigureOut">
              <a:rPr kumimoji="1" lang="ja-JP" altLang="en-US" smtClean="0"/>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351619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81BE2B-E10D-4556-A9C4-C1665F84AAAE}" type="datetimeFigureOut">
              <a:rPr kumimoji="1" lang="ja-JP" altLang="en-US" smtClean="0"/>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150897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81BE2B-E10D-4556-A9C4-C1665F84AAAE}" type="datetimeFigureOut">
              <a:rPr kumimoji="1" lang="ja-JP" altLang="en-US" smtClean="0"/>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373276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481BE2B-E10D-4556-A9C4-C1665F84AAAE}" type="datetimeFigureOut">
              <a:rPr kumimoji="1" lang="ja-JP" altLang="en-US" smtClean="0"/>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277650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481BE2B-E10D-4556-A9C4-C1665F84AAAE}" type="datetimeFigureOut">
              <a:rPr kumimoji="1" lang="ja-JP" altLang="en-US" smtClean="0"/>
              <a:t>2019/1/7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79279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481BE2B-E10D-4556-A9C4-C1665F84AAAE}" type="datetimeFigureOut">
              <a:rPr kumimoji="1" lang="ja-JP" altLang="en-US" smtClean="0"/>
              <a:t>2019/1/7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289081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481BE2B-E10D-4556-A9C4-C1665F84AAAE}" type="datetimeFigureOut">
              <a:rPr kumimoji="1" lang="ja-JP" altLang="en-US" smtClean="0"/>
              <a:t>2019/1/7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45187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81BE2B-E10D-4556-A9C4-C1665F84AAAE}" type="datetimeFigureOut">
              <a:rPr kumimoji="1" lang="ja-JP" altLang="en-US" smtClean="0"/>
              <a:t>2019/1/7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389626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81BE2B-E10D-4556-A9C4-C1665F84AAAE}" type="datetimeFigureOut">
              <a:rPr kumimoji="1" lang="ja-JP" altLang="en-US" smtClean="0"/>
              <a:t>2019/1/7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404086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81BE2B-E10D-4556-A9C4-C1665F84AAAE}" type="datetimeFigureOut">
              <a:rPr kumimoji="1" lang="ja-JP" altLang="en-US" smtClean="0"/>
              <a:t>2019/1/7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180015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1BE2B-E10D-4556-A9C4-C1665F84AAAE}" type="datetimeFigureOut">
              <a:rPr kumimoji="1" lang="ja-JP" altLang="en-US" smtClean="0"/>
              <a:t>2019/1/7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7B84C-859F-4649-9D4D-9C0411461CDA}" type="slidenum">
              <a:rPr kumimoji="1" lang="ja-JP" altLang="en-US" smtClean="0"/>
              <a:t>‹#›</a:t>
            </a:fld>
            <a:endParaRPr kumimoji="1" lang="ja-JP" altLang="en-US"/>
          </a:p>
        </p:txBody>
      </p:sp>
    </p:spTree>
    <p:extLst>
      <p:ext uri="{BB962C8B-B14F-4D97-AF65-F5344CB8AC3E}">
        <p14:creationId xmlns:p14="http://schemas.microsoft.com/office/powerpoint/2010/main" val="2338872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382911"/>
            <a:ext cx="8208912" cy="1470025"/>
          </a:xfrm>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有害情報から子どもを守るには～フィルタリング～</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1475656" y="2879850"/>
            <a:ext cx="6192688" cy="3612543"/>
            <a:chOff x="1475656" y="2492896"/>
            <a:chExt cx="6244728" cy="3661991"/>
          </a:xfrm>
        </p:grpSpPr>
        <p:pic>
          <p:nvPicPr>
            <p:cNvPr id="2053" name="Picture 5" descr="C:\Users\m912463\Desktop\新しいフォルダー\computer_hacker_black_syuud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475656" y="3016460"/>
              <a:ext cx="3048000" cy="26146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912463\Desktop\新しいフォルダー\kabe_tachimuka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1880" y="2492896"/>
              <a:ext cx="3765944" cy="366174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912463\Desktop\新しいフォルダー\smartphone2_gir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560144" y="2654751"/>
              <a:ext cx="2160240" cy="350013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タイトル 1"/>
          <p:cNvSpPr txBox="1">
            <a:spLocks/>
          </p:cNvSpPr>
          <p:nvPr/>
        </p:nvSpPr>
        <p:spPr>
          <a:xfrm>
            <a:off x="393800" y="65287"/>
            <a:ext cx="8208912"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教職員の基礎知識シリーズ</a:t>
            </a:r>
            <a:endParaRPr lang="ja-JP" altLang="en-US" sz="280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9974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フィルタリングについての意識</a:t>
            </a:r>
          </a:p>
        </p:txBody>
      </p:sp>
      <p:graphicFrame>
        <p:nvGraphicFramePr>
          <p:cNvPr id="19" name="グラフ 18"/>
          <p:cNvGraphicFramePr/>
          <p:nvPr>
            <p:extLst>
              <p:ext uri="{D42A27DB-BD31-4B8C-83A1-F6EECF244321}">
                <p14:modId xmlns:p14="http://schemas.microsoft.com/office/powerpoint/2010/main" val="2318681906"/>
              </p:ext>
            </p:extLst>
          </p:nvPr>
        </p:nvGraphicFramePr>
        <p:xfrm>
          <a:off x="467544" y="1486851"/>
          <a:ext cx="7470811" cy="3454318"/>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 xmlns:a16="http://schemas.microsoft.com/office/drawing/2014/main" id="{7D943F05-A9BF-4231-A956-01C9C60EF1B6}"/>
              </a:ext>
            </a:extLst>
          </p:cNvPr>
          <p:cNvSpPr/>
          <p:nvPr/>
        </p:nvSpPr>
        <p:spPr>
          <a:xfrm>
            <a:off x="1198020" y="2076929"/>
            <a:ext cx="255012" cy="23303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m912463\Desktop\新しいフォルダー\smartphone_gorogor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518" y="1222756"/>
            <a:ext cx="1836167" cy="2346383"/>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1024826" y="1196751"/>
            <a:ext cx="1483024" cy="646331"/>
          </a:xfrm>
          <a:prstGeom prst="rect">
            <a:avLst/>
          </a:prstGeom>
          <a:solidFill>
            <a:schemeClr val="accent6">
              <a:lumMod val="40000"/>
              <a:lumOff val="60000"/>
            </a:schemeClr>
          </a:solidFill>
          <a:effectLst>
            <a:softEdge rad="63500"/>
          </a:effectLst>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フィルタリングを知って</a:t>
            </a:r>
            <a:r>
              <a:rPr lang="ja-JP" altLang="en-US" dirty="0">
                <a:latin typeface="Meiryo UI" panose="020B0604030504040204" pitchFamily="50" charset="-128"/>
                <a:ea typeface="Meiryo UI" panose="020B0604030504040204" pitchFamily="50" charset="-128"/>
                <a:cs typeface="Meiryo UI" panose="020B0604030504040204" pitchFamily="50" charset="-128"/>
              </a:rPr>
              <a:t>いるか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rot="1231041">
            <a:off x="1059861" y="4334050"/>
            <a:ext cx="461665" cy="2249216"/>
          </a:xfrm>
          <a:prstGeom prst="rect">
            <a:avLst/>
          </a:prstGeom>
          <a:noFill/>
        </p:spPr>
        <p:txBody>
          <a:bodyPr vert="eaVert" wrap="square" rtlCol="0">
            <a:spAutoFit/>
          </a:bodyPr>
          <a:lstStyle/>
          <a:p>
            <a:r>
              <a:rPr kumimoji="1" lang="ja-JP" altLang="en-US" dirty="0"/>
              <a:t>なんとなく知っている</a:t>
            </a:r>
          </a:p>
        </p:txBody>
      </p:sp>
      <p:sp>
        <p:nvSpPr>
          <p:cNvPr id="27" name="テキスト ボックス 26"/>
          <p:cNvSpPr txBox="1"/>
          <p:nvPr/>
        </p:nvSpPr>
        <p:spPr>
          <a:xfrm rot="1231041">
            <a:off x="761780" y="4327321"/>
            <a:ext cx="461665" cy="1796284"/>
          </a:xfrm>
          <a:prstGeom prst="rect">
            <a:avLst/>
          </a:prstGeom>
          <a:noFill/>
        </p:spPr>
        <p:txBody>
          <a:bodyPr vert="eaVert" wrap="square" rtlCol="0">
            <a:spAutoFit/>
          </a:bodyPr>
          <a:lstStyle/>
          <a:p>
            <a:r>
              <a:rPr kumimoji="1" lang="ja-JP" altLang="en-US" dirty="0"/>
              <a:t>よく知っている</a:t>
            </a:r>
          </a:p>
        </p:txBody>
      </p:sp>
      <p:sp>
        <p:nvSpPr>
          <p:cNvPr id="29" name="テキスト ボックス 28"/>
          <p:cNvSpPr txBox="1"/>
          <p:nvPr/>
        </p:nvSpPr>
        <p:spPr>
          <a:xfrm rot="1231041">
            <a:off x="1535506" y="4355276"/>
            <a:ext cx="461665" cy="1484398"/>
          </a:xfrm>
          <a:prstGeom prst="rect">
            <a:avLst/>
          </a:prstGeom>
          <a:noFill/>
        </p:spPr>
        <p:txBody>
          <a:bodyPr vert="eaVert" wrap="square" rtlCol="0">
            <a:spAutoFit/>
          </a:bodyPr>
          <a:lstStyle/>
          <a:p>
            <a:r>
              <a:rPr kumimoji="1" lang="ja-JP" altLang="en-US" dirty="0"/>
              <a:t>よく知らない</a:t>
            </a:r>
          </a:p>
        </p:txBody>
      </p:sp>
      <p:sp>
        <p:nvSpPr>
          <p:cNvPr id="31" name="テキスト ボックス 30"/>
          <p:cNvSpPr txBox="1"/>
          <p:nvPr/>
        </p:nvSpPr>
        <p:spPr>
          <a:xfrm rot="1231041">
            <a:off x="3305602" y="4321761"/>
            <a:ext cx="400110" cy="2550980"/>
          </a:xfrm>
          <a:prstGeom prst="rect">
            <a:avLst/>
          </a:prstGeom>
          <a:noFill/>
        </p:spPr>
        <p:txBody>
          <a:bodyPr vert="eaVert" wrap="square" rtlCol="0">
            <a:spAutoFit/>
          </a:bodyPr>
          <a:lstStyle/>
          <a:p>
            <a:r>
              <a:rPr kumimoji="1" lang="ja-JP" altLang="en-US" sz="1400" dirty="0"/>
              <a:t>よく分からないが設定している</a:t>
            </a:r>
          </a:p>
        </p:txBody>
      </p:sp>
      <p:sp>
        <p:nvSpPr>
          <p:cNvPr id="32" name="テキスト ボックス 31"/>
          <p:cNvSpPr txBox="1"/>
          <p:nvPr/>
        </p:nvSpPr>
        <p:spPr>
          <a:xfrm rot="1231041">
            <a:off x="2948829" y="4328067"/>
            <a:ext cx="461665" cy="2366614"/>
          </a:xfrm>
          <a:prstGeom prst="rect">
            <a:avLst/>
          </a:prstGeom>
          <a:noFill/>
        </p:spPr>
        <p:txBody>
          <a:bodyPr vert="eaVert" wrap="square" rtlCol="0">
            <a:spAutoFit/>
          </a:bodyPr>
          <a:lstStyle/>
          <a:p>
            <a:r>
              <a:rPr kumimoji="1" lang="ja-JP" altLang="en-US" dirty="0"/>
              <a:t>理解して設定している</a:t>
            </a:r>
          </a:p>
        </p:txBody>
      </p:sp>
      <p:sp>
        <p:nvSpPr>
          <p:cNvPr id="33" name="テキスト ボックス 32"/>
          <p:cNvSpPr txBox="1"/>
          <p:nvPr/>
        </p:nvSpPr>
        <p:spPr>
          <a:xfrm rot="1231041">
            <a:off x="3844309" y="4355588"/>
            <a:ext cx="461665" cy="1391499"/>
          </a:xfrm>
          <a:prstGeom prst="rect">
            <a:avLst/>
          </a:prstGeom>
          <a:noFill/>
        </p:spPr>
        <p:txBody>
          <a:bodyPr vert="eaVert" wrap="square" rtlCol="0">
            <a:spAutoFit/>
          </a:bodyPr>
          <a:lstStyle/>
          <a:p>
            <a:r>
              <a:rPr kumimoji="1" lang="ja-JP" altLang="en-US" dirty="0"/>
              <a:t>設定してない</a:t>
            </a:r>
          </a:p>
        </p:txBody>
      </p:sp>
      <p:sp>
        <p:nvSpPr>
          <p:cNvPr id="34" name="テキスト ボックス 33"/>
          <p:cNvSpPr txBox="1"/>
          <p:nvPr/>
        </p:nvSpPr>
        <p:spPr>
          <a:xfrm rot="1231041">
            <a:off x="5518659" y="4360038"/>
            <a:ext cx="461665" cy="1216083"/>
          </a:xfrm>
          <a:prstGeom prst="rect">
            <a:avLst/>
          </a:prstGeom>
          <a:noFill/>
        </p:spPr>
        <p:txBody>
          <a:bodyPr vert="eaVert" wrap="square" rtlCol="0">
            <a:spAutoFit/>
          </a:bodyPr>
          <a:lstStyle/>
          <a:p>
            <a:r>
              <a:rPr kumimoji="1" lang="ja-JP" altLang="en-US" dirty="0"/>
              <a:t>格安スマホ</a:t>
            </a:r>
          </a:p>
        </p:txBody>
      </p:sp>
      <p:sp>
        <p:nvSpPr>
          <p:cNvPr id="35" name="テキスト ボックス 34"/>
          <p:cNvSpPr txBox="1"/>
          <p:nvPr/>
        </p:nvSpPr>
        <p:spPr>
          <a:xfrm rot="1231041">
            <a:off x="5094565" y="4334110"/>
            <a:ext cx="461665" cy="1635475"/>
          </a:xfrm>
          <a:prstGeom prst="rect">
            <a:avLst/>
          </a:prstGeom>
          <a:noFill/>
        </p:spPr>
        <p:txBody>
          <a:bodyPr vert="eaVert" wrap="square" rtlCol="0">
            <a:spAutoFit/>
          </a:bodyPr>
          <a:lstStyle/>
          <a:p>
            <a:r>
              <a:rPr kumimoji="1" lang="ja-JP" altLang="en-US" dirty="0"/>
              <a:t>スマートフォン</a:t>
            </a:r>
          </a:p>
        </p:txBody>
      </p:sp>
      <p:sp>
        <p:nvSpPr>
          <p:cNvPr id="36" name="テキスト ボックス 35"/>
          <p:cNvSpPr txBox="1"/>
          <p:nvPr/>
        </p:nvSpPr>
        <p:spPr>
          <a:xfrm rot="1231041">
            <a:off x="5834988" y="4353432"/>
            <a:ext cx="461665" cy="1182119"/>
          </a:xfrm>
          <a:prstGeom prst="rect">
            <a:avLst/>
          </a:prstGeom>
          <a:noFill/>
        </p:spPr>
        <p:txBody>
          <a:bodyPr vert="eaVert" wrap="square" rtlCol="0">
            <a:spAutoFit/>
          </a:bodyPr>
          <a:lstStyle/>
          <a:p>
            <a:r>
              <a:rPr kumimoji="1" lang="ja-JP" altLang="en-US" dirty="0"/>
              <a:t>タブレット</a:t>
            </a:r>
          </a:p>
        </p:txBody>
      </p:sp>
      <p:sp>
        <p:nvSpPr>
          <p:cNvPr id="37" name="テキスト ボックス 36"/>
          <p:cNvSpPr txBox="1"/>
          <p:nvPr/>
        </p:nvSpPr>
        <p:spPr>
          <a:xfrm rot="1231041">
            <a:off x="6376287" y="4322769"/>
            <a:ext cx="461665" cy="1650031"/>
          </a:xfrm>
          <a:prstGeom prst="rect">
            <a:avLst/>
          </a:prstGeom>
          <a:noFill/>
        </p:spPr>
        <p:txBody>
          <a:bodyPr vert="eaVert" wrap="square" rtlCol="0">
            <a:spAutoFit/>
          </a:bodyPr>
          <a:lstStyle/>
          <a:p>
            <a:r>
              <a:rPr kumimoji="1" lang="ja-JP" altLang="en-US" dirty="0"/>
              <a:t>携帯ゲーム</a:t>
            </a:r>
          </a:p>
        </p:txBody>
      </p:sp>
      <p:sp>
        <p:nvSpPr>
          <p:cNvPr id="38" name="テキスト ボックス 37"/>
          <p:cNvSpPr txBox="1"/>
          <p:nvPr/>
        </p:nvSpPr>
        <p:spPr>
          <a:xfrm rot="1231041">
            <a:off x="6036300" y="4328291"/>
            <a:ext cx="461665" cy="1796284"/>
          </a:xfrm>
          <a:prstGeom prst="rect">
            <a:avLst/>
          </a:prstGeom>
          <a:noFill/>
        </p:spPr>
        <p:txBody>
          <a:bodyPr vert="eaVert" wrap="square" rtlCol="0">
            <a:spAutoFit/>
          </a:bodyPr>
          <a:lstStyle/>
          <a:p>
            <a:r>
              <a:rPr kumimoji="1" lang="ja-JP" altLang="en-US" dirty="0"/>
              <a:t>契約切れスマホ</a:t>
            </a:r>
          </a:p>
        </p:txBody>
      </p:sp>
      <p:sp>
        <p:nvSpPr>
          <p:cNvPr id="39" name="テキスト ボックス 38"/>
          <p:cNvSpPr txBox="1"/>
          <p:nvPr/>
        </p:nvSpPr>
        <p:spPr>
          <a:xfrm rot="1231041">
            <a:off x="6635069" y="4332992"/>
            <a:ext cx="461665" cy="2032891"/>
          </a:xfrm>
          <a:prstGeom prst="rect">
            <a:avLst/>
          </a:prstGeom>
          <a:noFill/>
        </p:spPr>
        <p:txBody>
          <a:bodyPr vert="eaVert" wrap="square" rtlCol="0">
            <a:spAutoFit/>
          </a:bodyPr>
          <a:lstStyle/>
          <a:p>
            <a:r>
              <a:rPr kumimoji="1" lang="ja-JP" altLang="en-US" dirty="0"/>
              <a:t>据え置き型ゲーム</a:t>
            </a:r>
          </a:p>
        </p:txBody>
      </p:sp>
      <p:sp>
        <p:nvSpPr>
          <p:cNvPr id="40" name="テキスト ボックス 39"/>
          <p:cNvSpPr txBox="1"/>
          <p:nvPr/>
        </p:nvSpPr>
        <p:spPr>
          <a:xfrm rot="1231041">
            <a:off x="6929870" y="4329243"/>
            <a:ext cx="461665" cy="2324147"/>
          </a:xfrm>
          <a:prstGeom prst="rect">
            <a:avLst/>
          </a:prstGeom>
          <a:noFill/>
        </p:spPr>
        <p:txBody>
          <a:bodyPr vert="eaVert" wrap="square" rtlCol="0">
            <a:spAutoFit/>
          </a:bodyPr>
          <a:lstStyle/>
          <a:p>
            <a:r>
              <a:rPr kumimoji="1" lang="ja-JP" altLang="en-US" dirty="0"/>
              <a:t>携帯音楽プレーヤー</a:t>
            </a:r>
          </a:p>
        </p:txBody>
      </p:sp>
      <p:sp>
        <p:nvSpPr>
          <p:cNvPr id="41" name="テキスト ボックス 40"/>
          <p:cNvSpPr txBox="1"/>
          <p:nvPr/>
        </p:nvSpPr>
        <p:spPr>
          <a:xfrm>
            <a:off x="3181696" y="1196751"/>
            <a:ext cx="1678335" cy="646331"/>
          </a:xfrm>
          <a:prstGeom prst="rect">
            <a:avLst/>
          </a:prstGeom>
          <a:solidFill>
            <a:schemeClr val="accent6">
              <a:lumMod val="40000"/>
              <a:lumOff val="60000"/>
            </a:schemeClr>
          </a:solidFill>
          <a:effectLst>
            <a:softEdge rad="63500"/>
          </a:effectLst>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設定内容を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理解しているか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895851" y="1196751"/>
            <a:ext cx="1325970" cy="646331"/>
          </a:xfrm>
          <a:prstGeom prst="rect">
            <a:avLst/>
          </a:prstGeom>
          <a:solidFill>
            <a:schemeClr val="accent6">
              <a:lumMod val="40000"/>
              <a:lumOff val="60000"/>
            </a:schemeClr>
          </a:solidFill>
          <a:effectLst>
            <a:softEdge rad="63500"/>
          </a:effectLst>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機種別の</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設定率</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 xmlns:a16="http://schemas.microsoft.com/office/drawing/2014/main" id="{EC6F07EA-9771-4A46-8A14-D30A6EC90814}"/>
              </a:ext>
            </a:extLst>
          </p:cNvPr>
          <p:cNvSpPr/>
          <p:nvPr/>
        </p:nvSpPr>
        <p:spPr>
          <a:xfrm>
            <a:off x="1516277" y="3202772"/>
            <a:ext cx="255012" cy="12162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 xmlns:a16="http://schemas.microsoft.com/office/drawing/2014/main" id="{2FE2E287-F132-4500-A7F0-2339BDA65D64}"/>
              </a:ext>
            </a:extLst>
          </p:cNvPr>
          <p:cNvSpPr/>
          <p:nvPr/>
        </p:nvSpPr>
        <p:spPr>
          <a:xfrm>
            <a:off x="1849794" y="4077226"/>
            <a:ext cx="255012" cy="3326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 xmlns:a16="http://schemas.microsoft.com/office/drawing/2014/main" id="{E1563B3C-FCF6-4B02-9CB5-896FE106A5FE}"/>
              </a:ext>
            </a:extLst>
          </p:cNvPr>
          <p:cNvSpPr/>
          <p:nvPr/>
        </p:nvSpPr>
        <p:spPr>
          <a:xfrm>
            <a:off x="3797609" y="4032159"/>
            <a:ext cx="255012" cy="370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 xmlns:a16="http://schemas.microsoft.com/office/drawing/2014/main" id="{B45F1259-3758-483E-878F-4E99FC4F11A6}"/>
              </a:ext>
            </a:extLst>
          </p:cNvPr>
          <p:cNvSpPr/>
          <p:nvPr/>
        </p:nvSpPr>
        <p:spPr>
          <a:xfrm>
            <a:off x="4146462" y="3095809"/>
            <a:ext cx="255012" cy="13071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 xmlns:a16="http://schemas.microsoft.com/office/drawing/2014/main" id="{268FE7DE-D6A2-4424-A4EB-05EC9F175538}"/>
              </a:ext>
            </a:extLst>
          </p:cNvPr>
          <p:cNvSpPr/>
          <p:nvPr/>
        </p:nvSpPr>
        <p:spPr>
          <a:xfrm>
            <a:off x="5829450" y="3477064"/>
            <a:ext cx="255012" cy="9367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 xmlns:a16="http://schemas.microsoft.com/office/drawing/2014/main" id="{AAA17B03-4352-4F5B-AC46-5F4D1EEB515A}"/>
              </a:ext>
            </a:extLst>
          </p:cNvPr>
          <p:cNvSpPr/>
          <p:nvPr/>
        </p:nvSpPr>
        <p:spPr>
          <a:xfrm>
            <a:off x="6132015" y="3599484"/>
            <a:ext cx="255012" cy="8145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 xmlns:a16="http://schemas.microsoft.com/office/drawing/2014/main" id="{0D8C6535-9F27-4671-A8FC-B647DD91328E}"/>
              </a:ext>
            </a:extLst>
          </p:cNvPr>
          <p:cNvSpPr/>
          <p:nvPr/>
        </p:nvSpPr>
        <p:spPr>
          <a:xfrm>
            <a:off x="6444324" y="3711116"/>
            <a:ext cx="255012" cy="69186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 xmlns:a16="http://schemas.microsoft.com/office/drawing/2014/main" id="{C24FC648-F516-422F-ABA2-9FF674BADBED}"/>
              </a:ext>
            </a:extLst>
          </p:cNvPr>
          <p:cNvSpPr/>
          <p:nvPr/>
        </p:nvSpPr>
        <p:spPr>
          <a:xfrm>
            <a:off x="6762778" y="3443792"/>
            <a:ext cx="255012" cy="9659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 xmlns:a16="http://schemas.microsoft.com/office/drawing/2014/main" id="{03249A35-E5F3-41DA-8368-BD7E242B62FA}"/>
              </a:ext>
            </a:extLst>
          </p:cNvPr>
          <p:cNvSpPr/>
          <p:nvPr/>
        </p:nvSpPr>
        <p:spPr>
          <a:xfrm>
            <a:off x="7388174" y="4121521"/>
            <a:ext cx="255012" cy="2881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 xmlns:a16="http://schemas.microsoft.com/office/drawing/2014/main" id="{5E724B70-75D8-4658-92FA-453DF5875E6D}"/>
              </a:ext>
            </a:extLst>
          </p:cNvPr>
          <p:cNvSpPr/>
          <p:nvPr/>
        </p:nvSpPr>
        <p:spPr>
          <a:xfrm>
            <a:off x="7072979" y="3786259"/>
            <a:ext cx="255012" cy="6317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1">
            <a:extLst>
              <a:ext uri="{FF2B5EF4-FFF2-40B4-BE49-F238E27FC236}">
                <a16:creationId xmlns="" xmlns:a16="http://schemas.microsoft.com/office/drawing/2014/main" id="{9E9F846A-EF23-41C7-9DB1-5A205533430D}"/>
              </a:ext>
            </a:extLst>
          </p:cNvPr>
          <p:cNvSpPr txBox="1"/>
          <p:nvPr/>
        </p:nvSpPr>
        <p:spPr>
          <a:xfrm>
            <a:off x="6021566" y="3254585"/>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21.1</a:t>
            </a:r>
            <a:endParaRPr lang="ja-JP" altLang="en-US" sz="1600" dirty="0"/>
          </a:p>
        </p:txBody>
      </p:sp>
      <p:sp>
        <p:nvSpPr>
          <p:cNvPr id="56" name="テキスト ボックス 1">
            <a:extLst>
              <a:ext uri="{FF2B5EF4-FFF2-40B4-BE49-F238E27FC236}">
                <a16:creationId xmlns="" xmlns:a16="http://schemas.microsoft.com/office/drawing/2014/main" id="{9E9F846A-EF23-41C7-9DB1-5A205533430D}"/>
              </a:ext>
            </a:extLst>
          </p:cNvPr>
          <p:cNvSpPr txBox="1"/>
          <p:nvPr/>
        </p:nvSpPr>
        <p:spPr>
          <a:xfrm>
            <a:off x="6290613" y="3434322"/>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17.8</a:t>
            </a:r>
            <a:endParaRPr lang="ja-JP" altLang="en-US" sz="1600" dirty="0"/>
          </a:p>
        </p:txBody>
      </p:sp>
      <p:sp>
        <p:nvSpPr>
          <p:cNvPr id="57" name="テキスト ボックス 1">
            <a:extLst>
              <a:ext uri="{FF2B5EF4-FFF2-40B4-BE49-F238E27FC236}">
                <a16:creationId xmlns="" xmlns:a16="http://schemas.microsoft.com/office/drawing/2014/main" id="{9E9F846A-EF23-41C7-9DB1-5A205533430D}"/>
              </a:ext>
            </a:extLst>
          </p:cNvPr>
          <p:cNvSpPr txBox="1"/>
          <p:nvPr/>
        </p:nvSpPr>
        <p:spPr>
          <a:xfrm>
            <a:off x="6626973" y="3157529"/>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24.7</a:t>
            </a:r>
            <a:endParaRPr lang="ja-JP" altLang="en-US" sz="1600" dirty="0"/>
          </a:p>
        </p:txBody>
      </p:sp>
      <p:sp>
        <p:nvSpPr>
          <p:cNvPr id="58" name="テキスト ボックス 1">
            <a:extLst>
              <a:ext uri="{FF2B5EF4-FFF2-40B4-BE49-F238E27FC236}">
                <a16:creationId xmlns="" xmlns:a16="http://schemas.microsoft.com/office/drawing/2014/main" id="{9E9F846A-EF23-41C7-9DB1-5A205533430D}"/>
              </a:ext>
            </a:extLst>
          </p:cNvPr>
          <p:cNvSpPr txBox="1"/>
          <p:nvPr/>
        </p:nvSpPr>
        <p:spPr>
          <a:xfrm>
            <a:off x="6939362" y="3487559"/>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16.1</a:t>
            </a:r>
            <a:endParaRPr lang="ja-JP" altLang="en-US" sz="1600" dirty="0"/>
          </a:p>
        </p:txBody>
      </p:sp>
      <p:sp>
        <p:nvSpPr>
          <p:cNvPr id="59" name="テキスト ボックス 1">
            <a:extLst>
              <a:ext uri="{FF2B5EF4-FFF2-40B4-BE49-F238E27FC236}">
                <a16:creationId xmlns="" xmlns:a16="http://schemas.microsoft.com/office/drawing/2014/main" id="{9E9F846A-EF23-41C7-9DB1-5A205533430D}"/>
              </a:ext>
            </a:extLst>
          </p:cNvPr>
          <p:cNvSpPr txBox="1"/>
          <p:nvPr/>
        </p:nvSpPr>
        <p:spPr>
          <a:xfrm>
            <a:off x="7292655" y="3839359"/>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7.6</a:t>
            </a:r>
            <a:endParaRPr lang="ja-JP" altLang="en-US" sz="1600" dirty="0"/>
          </a:p>
        </p:txBody>
      </p:sp>
      <p:sp>
        <p:nvSpPr>
          <p:cNvPr id="60" name="テキスト ボックス 1">
            <a:extLst>
              <a:ext uri="{FF2B5EF4-FFF2-40B4-BE49-F238E27FC236}">
                <a16:creationId xmlns="" xmlns:a16="http://schemas.microsoft.com/office/drawing/2014/main" id="{C866AD2E-528D-47CA-BC26-26BC2491CACA}"/>
              </a:ext>
            </a:extLst>
          </p:cNvPr>
          <p:cNvSpPr txBox="1"/>
          <p:nvPr/>
        </p:nvSpPr>
        <p:spPr>
          <a:xfrm>
            <a:off x="1054875" y="1820223"/>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59.9</a:t>
            </a:r>
            <a:endParaRPr lang="ja-JP" altLang="en-US" sz="1600" dirty="0"/>
          </a:p>
        </p:txBody>
      </p:sp>
      <p:sp>
        <p:nvSpPr>
          <p:cNvPr id="61" name="テキスト ボックス 1">
            <a:extLst>
              <a:ext uri="{FF2B5EF4-FFF2-40B4-BE49-F238E27FC236}">
                <a16:creationId xmlns="" xmlns:a16="http://schemas.microsoft.com/office/drawing/2014/main" id="{4A1FEBCD-3C06-446C-BD31-71B9AEB2FA9B}"/>
              </a:ext>
            </a:extLst>
          </p:cNvPr>
          <p:cNvSpPr txBox="1"/>
          <p:nvPr/>
        </p:nvSpPr>
        <p:spPr>
          <a:xfrm>
            <a:off x="1377395" y="2924906"/>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31.3</a:t>
            </a:r>
            <a:endParaRPr lang="ja-JP" altLang="en-US" sz="1600" dirty="0"/>
          </a:p>
        </p:txBody>
      </p:sp>
      <p:sp>
        <p:nvSpPr>
          <p:cNvPr id="62" name="テキスト ボックス 1">
            <a:extLst>
              <a:ext uri="{FF2B5EF4-FFF2-40B4-BE49-F238E27FC236}">
                <a16:creationId xmlns="" xmlns:a16="http://schemas.microsoft.com/office/drawing/2014/main" id="{4394529B-B218-4D58-BAAF-7C831A2BF87C}"/>
              </a:ext>
            </a:extLst>
          </p:cNvPr>
          <p:cNvSpPr txBox="1"/>
          <p:nvPr/>
        </p:nvSpPr>
        <p:spPr>
          <a:xfrm>
            <a:off x="1742285" y="3800966"/>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8.8</a:t>
            </a:r>
            <a:endParaRPr lang="ja-JP" altLang="en-US" sz="1600" dirty="0"/>
          </a:p>
        </p:txBody>
      </p:sp>
      <p:sp>
        <p:nvSpPr>
          <p:cNvPr id="64" name="正方形/長方形 63">
            <a:extLst>
              <a:ext uri="{FF2B5EF4-FFF2-40B4-BE49-F238E27FC236}">
                <a16:creationId xmlns="" xmlns:a16="http://schemas.microsoft.com/office/drawing/2014/main" id="{8274CFC9-20D8-4C96-8586-F6EF395616D1}"/>
              </a:ext>
            </a:extLst>
          </p:cNvPr>
          <p:cNvSpPr/>
          <p:nvPr/>
        </p:nvSpPr>
        <p:spPr>
          <a:xfrm>
            <a:off x="3458717" y="2535776"/>
            <a:ext cx="259752" cy="18714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1">
            <a:extLst>
              <a:ext uri="{FF2B5EF4-FFF2-40B4-BE49-F238E27FC236}">
                <a16:creationId xmlns="" xmlns:a16="http://schemas.microsoft.com/office/drawing/2014/main" id="{720391AE-1DD1-40D9-BBD4-1CA16DBCA65B}"/>
              </a:ext>
            </a:extLst>
          </p:cNvPr>
          <p:cNvSpPr txBox="1"/>
          <p:nvPr/>
        </p:nvSpPr>
        <p:spPr>
          <a:xfrm>
            <a:off x="3308671" y="2229986"/>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48.1</a:t>
            </a:r>
            <a:endParaRPr lang="ja-JP" altLang="en-US" sz="1600" dirty="0"/>
          </a:p>
        </p:txBody>
      </p:sp>
      <p:sp>
        <p:nvSpPr>
          <p:cNvPr id="68" name="テキスト ボックス 1">
            <a:extLst>
              <a:ext uri="{FF2B5EF4-FFF2-40B4-BE49-F238E27FC236}">
                <a16:creationId xmlns="" xmlns:a16="http://schemas.microsoft.com/office/drawing/2014/main" id="{F60EF64B-B7D0-431B-963F-4D3FFE4B9115}"/>
              </a:ext>
            </a:extLst>
          </p:cNvPr>
          <p:cNvSpPr txBox="1"/>
          <p:nvPr/>
        </p:nvSpPr>
        <p:spPr>
          <a:xfrm>
            <a:off x="3703817" y="3736225"/>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9.5</a:t>
            </a:r>
            <a:endParaRPr lang="ja-JP" altLang="en-US" sz="1600" dirty="0"/>
          </a:p>
        </p:txBody>
      </p:sp>
      <p:sp>
        <p:nvSpPr>
          <p:cNvPr id="69" name="テキスト ボックス 1">
            <a:extLst>
              <a:ext uri="{FF2B5EF4-FFF2-40B4-BE49-F238E27FC236}">
                <a16:creationId xmlns="" xmlns:a16="http://schemas.microsoft.com/office/drawing/2014/main" id="{6DAF173B-45EC-4D10-8063-C7BF13EFAA67}"/>
              </a:ext>
            </a:extLst>
          </p:cNvPr>
          <p:cNvSpPr txBox="1"/>
          <p:nvPr/>
        </p:nvSpPr>
        <p:spPr>
          <a:xfrm>
            <a:off x="4012049" y="2807578"/>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33.4</a:t>
            </a:r>
            <a:endParaRPr lang="ja-JP" altLang="en-US" sz="1600" dirty="0"/>
          </a:p>
        </p:txBody>
      </p:sp>
      <p:sp>
        <p:nvSpPr>
          <p:cNvPr id="70" name="正方形/長方形 69">
            <a:extLst>
              <a:ext uri="{FF2B5EF4-FFF2-40B4-BE49-F238E27FC236}">
                <a16:creationId xmlns="" xmlns:a16="http://schemas.microsoft.com/office/drawing/2014/main" id="{0CB6265D-961D-4C4A-A13D-BD8775D20CB9}"/>
              </a:ext>
            </a:extLst>
          </p:cNvPr>
          <p:cNvSpPr/>
          <p:nvPr/>
        </p:nvSpPr>
        <p:spPr>
          <a:xfrm>
            <a:off x="5514349" y="2682459"/>
            <a:ext cx="250403" cy="17391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1">
            <a:extLst>
              <a:ext uri="{FF2B5EF4-FFF2-40B4-BE49-F238E27FC236}">
                <a16:creationId xmlns="" xmlns:a16="http://schemas.microsoft.com/office/drawing/2014/main" id="{9E8D051C-08A0-407C-849F-CCEDE16182BB}"/>
              </a:ext>
            </a:extLst>
          </p:cNvPr>
          <p:cNvSpPr txBox="1"/>
          <p:nvPr/>
        </p:nvSpPr>
        <p:spPr>
          <a:xfrm>
            <a:off x="5371382" y="2380594"/>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44.6</a:t>
            </a:r>
            <a:endParaRPr lang="ja-JP" altLang="en-US" sz="1600" dirty="0"/>
          </a:p>
        </p:txBody>
      </p:sp>
      <p:sp>
        <p:nvSpPr>
          <p:cNvPr id="72" name="テキスト ボックス 1">
            <a:extLst>
              <a:ext uri="{FF2B5EF4-FFF2-40B4-BE49-F238E27FC236}">
                <a16:creationId xmlns="" xmlns:a16="http://schemas.microsoft.com/office/drawing/2014/main" id="{2F2D30B8-B1E6-4589-B04B-B5689D32F2FD}"/>
              </a:ext>
            </a:extLst>
          </p:cNvPr>
          <p:cNvSpPr txBox="1"/>
          <p:nvPr/>
        </p:nvSpPr>
        <p:spPr>
          <a:xfrm>
            <a:off x="5698608" y="3122528"/>
            <a:ext cx="594848" cy="26008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t>23.9</a:t>
            </a:r>
            <a:endParaRPr lang="ja-JP" altLang="en-US" sz="1600" dirty="0"/>
          </a:p>
        </p:txBody>
      </p:sp>
      <p:sp>
        <p:nvSpPr>
          <p:cNvPr id="3" name="テキスト ボックス 2">
            <a:extLst>
              <a:ext uri="{FF2B5EF4-FFF2-40B4-BE49-F238E27FC236}">
                <a16:creationId xmlns="" xmlns:a16="http://schemas.microsoft.com/office/drawing/2014/main" id="{3FB5044B-B11E-4E25-ACA8-177EC3794704}"/>
              </a:ext>
            </a:extLst>
          </p:cNvPr>
          <p:cNvSpPr txBox="1"/>
          <p:nvPr/>
        </p:nvSpPr>
        <p:spPr>
          <a:xfrm>
            <a:off x="3588593" y="6509310"/>
            <a:ext cx="5593198"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rPr>
              <a:t>年度青少年のインターネット利用環境実態調査</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内閣府</a:t>
            </a:r>
            <a:r>
              <a:rPr lang="en-US" altLang="ja-JP" sz="16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wipe(down)">
                                      <p:cBhvr>
                                        <p:cTn id="52" dur="500"/>
                                        <p:tgtEl>
                                          <p:spTgt spid="6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500"/>
                                        <p:tgtEl>
                                          <p:spTgt spid="32"/>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up)">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down)">
                                      <p:cBhvr>
                                        <p:cTn id="87" dur="500"/>
                                        <p:tgtEl>
                                          <p:spTgt spid="70"/>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up)">
                                      <p:cBhvr>
                                        <p:cTn id="90" dur="500"/>
                                        <p:tgtEl>
                                          <p:spTgt spid="35"/>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down)">
                                      <p:cBhvr>
                                        <p:cTn id="99" dur="500"/>
                                        <p:tgtEl>
                                          <p:spTgt spid="43"/>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down)">
                                      <p:cBhvr>
                                        <p:cTn id="105" dur="500"/>
                                        <p:tgtEl>
                                          <p:spTgt spid="51"/>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wipe(down)">
                                      <p:cBhvr>
                                        <p:cTn id="108" dur="500"/>
                                        <p:tgtEl>
                                          <p:spTgt spid="52"/>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down)">
                                      <p:cBhvr>
                                        <p:cTn id="111" dur="500"/>
                                        <p:tgtEl>
                                          <p:spTgt spid="54"/>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wipe(down)">
                                      <p:cBhvr>
                                        <p:cTn id="114" dur="500"/>
                                        <p:tgtEl>
                                          <p:spTgt spid="53"/>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up)">
                                      <p:cBhvr>
                                        <p:cTn id="117" dur="500"/>
                                        <p:tgtEl>
                                          <p:spTgt spid="34"/>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up)">
                                      <p:cBhvr>
                                        <p:cTn id="120" dur="500"/>
                                        <p:tgtEl>
                                          <p:spTgt spid="36"/>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wipe(up)">
                                      <p:cBhvr>
                                        <p:cTn id="123" dur="500"/>
                                        <p:tgtEl>
                                          <p:spTgt spid="38"/>
                                        </p:tgtEl>
                                      </p:cBhvr>
                                    </p:animEffect>
                                  </p:childTnLst>
                                </p:cTn>
                              </p:par>
                              <p:par>
                                <p:cTn id="124" presetID="22" presetClass="entr" presetSubtype="1"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wipe(up)">
                                      <p:cBhvr>
                                        <p:cTn id="126" dur="500"/>
                                        <p:tgtEl>
                                          <p:spTgt spid="37"/>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wipe(up)">
                                      <p:cBhvr>
                                        <p:cTn id="129" dur="500"/>
                                        <p:tgtEl>
                                          <p:spTgt spid="39"/>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wipe(up)">
                                      <p:cBhvr>
                                        <p:cTn id="132" dur="500"/>
                                        <p:tgtEl>
                                          <p:spTgt spid="40"/>
                                        </p:tgtEl>
                                      </p:cBhvr>
                                    </p:animEffect>
                                  </p:childTnLst>
                                </p:cTn>
                              </p:par>
                            </p:childTnLst>
                          </p:cTn>
                        </p:par>
                        <p:par>
                          <p:cTn id="133" fill="hold">
                            <p:stCondLst>
                              <p:cond delay="500"/>
                            </p:stCondLst>
                            <p:childTnLst>
                              <p:par>
                                <p:cTn id="134" presetID="10" presetClass="entr" presetSubtype="0" fill="hold" grpId="0" nodeType="afterEffect">
                                  <p:stCondLst>
                                    <p:cond delay="0"/>
                                  </p:stCondLst>
                                  <p:childTnLst>
                                    <p:set>
                                      <p:cBhvr>
                                        <p:cTn id="135" dur="1" fill="hold">
                                          <p:stCondLst>
                                            <p:cond delay="0"/>
                                          </p:stCondLst>
                                        </p:cTn>
                                        <p:tgtEl>
                                          <p:spTgt spid="72"/>
                                        </p:tgtEl>
                                        <p:attrNameLst>
                                          <p:attrName>style.visibility</p:attrName>
                                        </p:attrNameLst>
                                      </p:cBhvr>
                                      <p:to>
                                        <p:strVal val="visible"/>
                                      </p:to>
                                    </p:set>
                                    <p:animEffect transition="in" filter="fade">
                                      <p:cBhvr>
                                        <p:cTn id="136" dur="500"/>
                                        <p:tgtEl>
                                          <p:spTgt spid="7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500"/>
                                        <p:tgtEl>
                                          <p:spTgt spid="5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fade">
                                      <p:cBhvr>
                                        <p:cTn id="142" dur="500"/>
                                        <p:tgtEl>
                                          <p:spTgt spid="5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fade">
                                      <p:cBhvr>
                                        <p:cTn id="145" dur="500"/>
                                        <p:tgtEl>
                                          <p:spTgt spid="5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8"/>
                                        </p:tgtEl>
                                        <p:attrNameLst>
                                          <p:attrName>style.visibility</p:attrName>
                                        </p:attrNameLst>
                                      </p:cBhvr>
                                      <p:to>
                                        <p:strVal val="visible"/>
                                      </p:to>
                                    </p:set>
                                    <p:animEffect transition="in" filter="fade">
                                      <p:cBhvr>
                                        <p:cTn id="148" dur="500"/>
                                        <p:tgtEl>
                                          <p:spTgt spid="5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5" grpId="0"/>
      <p:bldP spid="27" grpId="0"/>
      <p:bldP spid="29" grpId="0"/>
      <p:bldP spid="31" grpId="0"/>
      <p:bldP spid="32" grpId="0"/>
      <p:bldP spid="33" grpId="0"/>
      <p:bldP spid="34" grpId="0"/>
      <p:bldP spid="35" grpId="0"/>
      <p:bldP spid="36" grpId="0"/>
      <p:bldP spid="37" grpId="0"/>
      <p:bldP spid="38" grpId="0"/>
      <p:bldP spid="39" grpId="0"/>
      <p:bldP spid="40" grpId="0"/>
      <p:bldP spid="41" grpId="0" animBg="1"/>
      <p:bldP spid="42" grpId="0" animBg="1"/>
      <p:bldP spid="24" grpId="0" animBg="1"/>
      <p:bldP spid="26" grpId="0" animBg="1"/>
      <p:bldP spid="28" grpId="0" animBg="1"/>
      <p:bldP spid="30" grpId="0" animBg="1"/>
      <p:bldP spid="43" grpId="0" animBg="1"/>
      <p:bldP spid="44" grpId="0" animBg="1"/>
      <p:bldP spid="51" grpId="0" animBg="1"/>
      <p:bldP spid="52" grpId="0" animBg="1"/>
      <p:bldP spid="53" grpId="0" animBg="1"/>
      <p:bldP spid="54" grpId="0" animBg="1"/>
      <p:bldP spid="55" grpId="0"/>
      <p:bldP spid="56" grpId="0"/>
      <p:bldP spid="57" grpId="0"/>
      <p:bldP spid="58" grpId="0"/>
      <p:bldP spid="59" grpId="0"/>
      <p:bldP spid="60" grpId="0"/>
      <p:bldP spid="61" grpId="0"/>
      <p:bldP spid="62" grpId="0"/>
      <p:bldP spid="64" grpId="0" animBg="1"/>
      <p:bldP spid="67" grpId="0"/>
      <p:bldP spid="68" grpId="0"/>
      <p:bldP spid="69" grpId="0"/>
      <p:bldP spid="70" grpId="0" animBg="1"/>
      <p:bldP spid="71"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フィルタリングされるサイト</a:t>
            </a:r>
          </a:p>
        </p:txBody>
      </p:sp>
      <p:sp>
        <p:nvSpPr>
          <p:cNvPr id="3" name="コンテンツ プレースホルダー 2"/>
          <p:cNvSpPr>
            <a:spLocks noGrp="1"/>
          </p:cNvSpPr>
          <p:nvPr>
            <p:ph idx="1"/>
          </p:nvPr>
        </p:nvSpPr>
        <p:spPr>
          <a:xfrm>
            <a:off x="457200" y="1600201"/>
            <a:ext cx="8229600" cy="4205064"/>
          </a:xfrm>
        </p:spPr>
        <p:txBody>
          <a:bodyPr>
            <a:normAutofit fontScale="85000" lnSpcReduction="20000"/>
          </a:bodyPr>
          <a:lstStyle/>
          <a:p>
            <a:r>
              <a:rPr lang="ja-JP" altLang="en-US" dirty="0"/>
              <a:t>不法・違法な内容</a:t>
            </a:r>
          </a:p>
          <a:p>
            <a:r>
              <a:rPr lang="ja-JP" altLang="en-US" dirty="0"/>
              <a:t>主義・主張に関すること</a:t>
            </a:r>
          </a:p>
          <a:p>
            <a:r>
              <a:rPr lang="ja-JP" altLang="en-US" dirty="0"/>
              <a:t>アダルトサイト</a:t>
            </a:r>
          </a:p>
          <a:p>
            <a:r>
              <a:rPr lang="ja-JP" altLang="en-US" dirty="0"/>
              <a:t>セキュリティをハッキングする方法などに関すること</a:t>
            </a:r>
          </a:p>
          <a:p>
            <a:r>
              <a:rPr lang="ja-JP" altLang="en-US" dirty="0"/>
              <a:t>出会い系サイト</a:t>
            </a:r>
          </a:p>
          <a:p>
            <a:r>
              <a:rPr lang="ja-JP" altLang="en-US" dirty="0"/>
              <a:t>ギャンブル関係 </a:t>
            </a:r>
            <a:r>
              <a:rPr lang="en-US" altLang="ja-JP" dirty="0"/>
              <a:t>※</a:t>
            </a:r>
            <a:r>
              <a:rPr lang="ja-JP" altLang="en-US" dirty="0"/>
              <a:t>スポーツくじ、宝くじは対象外。</a:t>
            </a:r>
          </a:p>
          <a:p>
            <a:r>
              <a:rPr lang="ja-JP" altLang="en-US" dirty="0"/>
              <a:t>チャットや掲示板</a:t>
            </a:r>
            <a:endParaRPr lang="en-US" altLang="ja-JP" dirty="0"/>
          </a:p>
          <a:p>
            <a:r>
              <a:rPr lang="ja-JP" altLang="en-US" dirty="0"/>
              <a:t>グロテスクな内容</a:t>
            </a:r>
          </a:p>
          <a:p>
            <a:r>
              <a:rPr lang="ja-JP" altLang="en-US" dirty="0"/>
              <a:t>成人を対象とした嗜好内容</a:t>
            </a:r>
          </a:p>
          <a:p>
            <a:r>
              <a:rPr lang="ja-JP" altLang="en-US" dirty="0"/>
              <a:t>オカルトサイト</a:t>
            </a:r>
          </a:p>
          <a:p>
            <a:endParaRPr kumimoji="1" lang="ja-JP" altLang="en-US" dirty="0"/>
          </a:p>
        </p:txBody>
      </p:sp>
      <p:sp>
        <p:nvSpPr>
          <p:cNvPr id="4" name="角丸四角形 3"/>
          <p:cNvSpPr/>
          <p:nvPr/>
        </p:nvSpPr>
        <p:spPr>
          <a:xfrm rot="19850188">
            <a:off x="411069" y="3003724"/>
            <a:ext cx="8064896" cy="684076"/>
          </a:xfrm>
          <a:prstGeom prst="roundRect">
            <a:avLst>
              <a:gd name="adj" fmla="val 5000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青少年には不適切な内容</a:t>
            </a:r>
          </a:p>
        </p:txBody>
      </p:sp>
      <p:pic>
        <p:nvPicPr>
          <p:cNvPr id="5" name="Picture 2" descr="C:\Users\m912463\Desktop\新しいフォルダー\regulation_shinpai_anshi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9716" y="4005064"/>
            <a:ext cx="2323036" cy="275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35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arn(outVertic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 xmlns:a16="http://schemas.microsoft.com/office/drawing/2014/main" id="{1DF131EA-5583-43E8-BA65-FBE329651A60}"/>
              </a:ext>
            </a:extLst>
          </p:cNvPr>
          <p:cNvGrpSpPr/>
          <p:nvPr/>
        </p:nvGrpSpPr>
        <p:grpSpPr>
          <a:xfrm>
            <a:off x="6594855" y="1356837"/>
            <a:ext cx="2549145" cy="5096499"/>
            <a:chOff x="6594855" y="1356837"/>
            <a:chExt cx="2549145" cy="5096499"/>
          </a:xfrm>
        </p:grpSpPr>
        <p:sp>
          <p:nvSpPr>
            <p:cNvPr id="23" name="フローチャート : 代替処理 22"/>
            <p:cNvSpPr/>
            <p:nvPr/>
          </p:nvSpPr>
          <p:spPr>
            <a:xfrm>
              <a:off x="7002162" y="1356837"/>
              <a:ext cx="2141838" cy="5096499"/>
            </a:xfrm>
            <a:prstGeom prst="flowChartAlternateProcess">
              <a:avLst/>
            </a:prstGeom>
            <a:solidFill>
              <a:srgbClr val="8EB4E3">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80" name="Picture 8" descr="C:\Users\m912463\Desktop\新しいフォルダー\hanzai_yamisait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9954" y="4633693"/>
              <a:ext cx="1408102" cy="140810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グループ化 19"/>
            <p:cNvGrpSpPr/>
            <p:nvPr/>
          </p:nvGrpSpPr>
          <p:grpSpPr>
            <a:xfrm>
              <a:off x="7462255" y="3369897"/>
              <a:ext cx="1447621" cy="1510733"/>
              <a:chOff x="7738047" y="2692024"/>
              <a:chExt cx="1200634" cy="1241032"/>
            </a:xfrm>
          </p:grpSpPr>
          <p:grpSp>
            <p:nvGrpSpPr>
              <p:cNvPr id="19" name="グループ化 18"/>
              <p:cNvGrpSpPr/>
              <p:nvPr/>
            </p:nvGrpSpPr>
            <p:grpSpPr>
              <a:xfrm>
                <a:off x="7738047" y="2692024"/>
                <a:ext cx="1200634" cy="1241032"/>
                <a:chOff x="7738047" y="2692024"/>
                <a:chExt cx="1200634" cy="1241032"/>
              </a:xfrm>
            </p:grpSpPr>
            <p:pic>
              <p:nvPicPr>
                <p:cNvPr id="3081" name="Picture 9" descr="C:\Users\m912463\Desktop\新しいフォルダー\website_norm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38047" y="2692024"/>
                  <a:ext cx="1200634" cy="1241032"/>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7799832" y="2862229"/>
                  <a:ext cx="1042416" cy="1004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82" name="Picture 10" descr="C:\Users\m912463\Desktop\新しいフォルダー\medical_gizouyaku.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22818" y="2966137"/>
                <a:ext cx="796444" cy="7964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グループ化 20"/>
            <p:cNvGrpSpPr/>
            <p:nvPr/>
          </p:nvGrpSpPr>
          <p:grpSpPr>
            <a:xfrm>
              <a:off x="6594855" y="1879716"/>
              <a:ext cx="2064272" cy="1867009"/>
              <a:chOff x="6869613" y="1782397"/>
              <a:chExt cx="1885493" cy="1581962"/>
            </a:xfrm>
          </p:grpSpPr>
          <p:grpSp>
            <p:nvGrpSpPr>
              <p:cNvPr id="32" name="グループ化 31"/>
              <p:cNvGrpSpPr/>
              <p:nvPr/>
            </p:nvGrpSpPr>
            <p:grpSpPr>
              <a:xfrm>
                <a:off x="7417043" y="2350987"/>
                <a:ext cx="1200634" cy="1013372"/>
                <a:chOff x="7738047" y="2692024"/>
                <a:chExt cx="1200634" cy="1241032"/>
              </a:xfrm>
            </p:grpSpPr>
            <p:pic>
              <p:nvPicPr>
                <p:cNvPr id="33" name="Picture 9" descr="C:\Users\m912463\Desktop\新しいフォルダー\website_normal.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38047" y="2692024"/>
                  <a:ext cx="1200634" cy="1241032"/>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7799832" y="2862229"/>
                  <a:ext cx="1042416" cy="1004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83" name="Picture 11" descr="C:\Users\m912463\Desktop\新しいフォルダー\virus_ransomware_pc.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869613" y="1782397"/>
                <a:ext cx="1885493" cy="155421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正方形/長方形 21"/>
            <p:cNvSpPr/>
            <p:nvPr/>
          </p:nvSpPr>
          <p:spPr>
            <a:xfrm>
              <a:off x="6985021" y="1356837"/>
              <a:ext cx="2028119" cy="584775"/>
            </a:xfrm>
            <a:prstGeom prst="rect">
              <a:avLst/>
            </a:prstGeom>
            <a:noFill/>
          </p:spPr>
          <p:txBody>
            <a:bodyPr wrap="none" lIns="91440" tIns="45720" rIns="91440" bIns="45720">
              <a:spAutoFit/>
            </a:bodyPr>
            <a:lstStyle/>
            <a:p>
              <a:pPr algn="ctr"/>
              <a:r>
                <a:rPr lang="ja-JP" altLang="en-US" sz="3200" b="1" cap="none" spc="0"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有害サイト</a:t>
              </a:r>
            </a:p>
          </p:txBody>
        </p:sp>
      </p:grpSp>
      <p:pic>
        <p:nvPicPr>
          <p:cNvPr id="3076" name="Picture 4" descr="C:\Users\m912463\Desktop\新しいフォルダー\no_ma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36185" y="2750112"/>
            <a:ext cx="1341746" cy="1656689"/>
          </a:xfrm>
          <a:prstGeom prst="rect">
            <a:avLst/>
          </a:prstGeom>
          <a:noFill/>
          <a:extLst>
            <a:ext uri="{909E8E84-426E-40DD-AFC4-6F175D3DCCD1}">
              <a14:hiddenFill xmlns:a14="http://schemas.microsoft.com/office/drawing/2010/main">
                <a:solidFill>
                  <a:srgbClr val="FFFFFF"/>
                </a:solidFill>
              </a14:hiddenFill>
            </a:ext>
          </a:extLst>
        </p:spPr>
      </p:pic>
      <p:sp>
        <p:nvSpPr>
          <p:cNvPr id="14" name="爆発 1 13"/>
          <p:cNvSpPr/>
          <p:nvPr/>
        </p:nvSpPr>
        <p:spPr>
          <a:xfrm>
            <a:off x="6955113" y="4733514"/>
            <a:ext cx="671878" cy="988138"/>
          </a:xfrm>
          <a:prstGeom prst="irregularSeal1">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56456" y="285275"/>
            <a:ext cx="8229600" cy="1143000"/>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フィルタリングはすべてに有効？</a:t>
            </a:r>
          </a:p>
        </p:txBody>
      </p:sp>
      <p:sp>
        <p:nvSpPr>
          <p:cNvPr id="4" name="角丸四角形吹き出し 3"/>
          <p:cNvSpPr/>
          <p:nvPr/>
        </p:nvSpPr>
        <p:spPr>
          <a:xfrm>
            <a:off x="308803" y="2670696"/>
            <a:ext cx="1944216" cy="1596504"/>
          </a:xfrm>
          <a:prstGeom prst="wedgeRoundRectCallout">
            <a:avLst>
              <a:gd name="adj1" fmla="val 60166"/>
              <a:gd name="adj2" fmla="val 28294"/>
              <a:gd name="adj3" fmla="val 16667"/>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スマホならインターネットに</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無線</a:t>
            </a:r>
            <a:r>
              <a:rPr kumimoji="1"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LAN</a:t>
            </a:r>
            <a:r>
              <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からアクセスできる</a:t>
            </a:r>
          </a:p>
        </p:txBody>
      </p:sp>
      <p:sp>
        <p:nvSpPr>
          <p:cNvPr id="12" name="角丸四角形吹き出し 11"/>
          <p:cNvSpPr/>
          <p:nvPr/>
        </p:nvSpPr>
        <p:spPr>
          <a:xfrm>
            <a:off x="308803" y="2670696"/>
            <a:ext cx="1944216" cy="1596504"/>
          </a:xfrm>
          <a:prstGeom prst="wedgeRoundRectCallout">
            <a:avLst>
              <a:gd name="adj1" fmla="val 60166"/>
              <a:gd name="adj2" fmla="val 28294"/>
              <a:gd name="adj3" fmla="val 16667"/>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ガラケーは</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全て</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携帯電話回線から</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インターネット</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に接続</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5" name="Picture 3" descr="C:\Users\m912463\Desktop\新しいフォルダー\kaden_keitai.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29428" y="3306817"/>
            <a:ext cx="1699443" cy="1920766"/>
          </a:xfrm>
          <a:prstGeom prst="rect">
            <a:avLst/>
          </a:prstGeom>
          <a:noFill/>
          <a:extLst>
            <a:ext uri="{909E8E84-426E-40DD-AFC4-6F175D3DCCD1}">
              <a14:hiddenFill xmlns:a14="http://schemas.microsoft.com/office/drawing/2010/main">
                <a:solidFill>
                  <a:srgbClr val="FFFFFF"/>
                </a:solidFill>
              </a14:hiddenFill>
            </a:ext>
          </a:extLst>
        </p:spPr>
      </p:pic>
      <p:sp>
        <p:nvSpPr>
          <p:cNvPr id="8" name="右矢印 7"/>
          <p:cNvSpPr/>
          <p:nvPr/>
        </p:nvSpPr>
        <p:spPr>
          <a:xfrm>
            <a:off x="3600507" y="5083567"/>
            <a:ext cx="3700388" cy="288032"/>
          </a:xfrm>
          <a:prstGeom prst="rightArrow">
            <a:avLst/>
          </a:prstGeom>
          <a:gradFill flip="none" rotWithShape="1">
            <a:gsLst>
              <a:gs pos="0">
                <a:schemeClr val="tx2">
                  <a:lumMod val="75000"/>
                </a:schemeClr>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3633870" y="3578457"/>
            <a:ext cx="1704144" cy="288032"/>
          </a:xfrm>
          <a:prstGeom prst="rightArrow">
            <a:avLst/>
          </a:prstGeom>
          <a:gradFill flip="none" rotWithShape="1">
            <a:gsLst>
              <a:gs pos="0">
                <a:schemeClr val="tx2">
                  <a:lumMod val="75000"/>
                </a:schemeClr>
              </a:gs>
              <a:gs pos="100000">
                <a:srgbClr val="66008F"/>
              </a:gs>
              <a:gs pos="100000">
                <a:srgbClr val="BA0066"/>
              </a:gs>
              <a:gs pos="100000">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5574120" y="1951860"/>
            <a:ext cx="1407621" cy="798252"/>
          </a:xfrm>
          <a:prstGeom prst="wedgeRoundRectCallout">
            <a:avLst>
              <a:gd name="adj1" fmla="val -33309"/>
              <a:gd name="adj2" fmla="val 101479"/>
              <a:gd name="adj3" fmla="val 16667"/>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通信回線の中でブロック！</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4485942" y="1456893"/>
            <a:ext cx="1600582" cy="646331"/>
          </a:xfrm>
          <a:prstGeom prst="rect">
            <a:avLst/>
          </a:prstGeom>
          <a:solidFill>
            <a:schemeClr val="accent6">
              <a:lumMod val="40000"/>
              <a:lumOff val="60000"/>
            </a:schemeClr>
          </a:solidFill>
          <a:effectLst>
            <a:softEdge rad="127000"/>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ネットワーク型</a:t>
            </a:r>
            <a:endParaRPr lang="en-US" altLang="ja-JP"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フィルタリング</a:t>
            </a:r>
          </a:p>
        </p:txBody>
      </p:sp>
      <p:pic>
        <p:nvPicPr>
          <p:cNvPr id="3074" name="Picture 2" descr="C:\Users\m912463\Desktop\新しいフォルダー\smartphone.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20697862">
            <a:off x="1955878" y="3373530"/>
            <a:ext cx="1646541" cy="178734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3782178" y="2492896"/>
            <a:ext cx="1130115" cy="1085560"/>
            <a:chOff x="3782178" y="2492896"/>
            <a:chExt cx="1130115" cy="1085560"/>
          </a:xfrm>
        </p:grpSpPr>
        <p:pic>
          <p:nvPicPr>
            <p:cNvPr id="3077" name="Picture 5" descr="C:\Users\m912463\Desktop\新しいフォルダー\company_telephone.pn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3806070" y="2924458"/>
              <a:ext cx="1082333" cy="65399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3782178" y="2492896"/>
              <a:ext cx="1130115"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回線</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3078" name="Picture 6" descr="C:\Users\m912463\Desktop\新しいフォルダー\wifi_speed_fast_l.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326681" y="4547016"/>
            <a:ext cx="1524000" cy="618332"/>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吹き出し 23"/>
          <p:cNvSpPr/>
          <p:nvPr/>
        </p:nvSpPr>
        <p:spPr>
          <a:xfrm>
            <a:off x="5850681" y="4246612"/>
            <a:ext cx="1407621" cy="798252"/>
          </a:xfrm>
          <a:prstGeom prst="wedgeRoundRectCallout">
            <a:avLst>
              <a:gd name="adj1" fmla="val -38722"/>
              <a:gd name="adj2" fmla="val 61705"/>
              <a:gd name="adj3" fmla="val 16667"/>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ネットワークでブロックできない！</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m912463\Desktop\新しいフォルダー\smart_phone_boy.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4278" y="4298250"/>
            <a:ext cx="18351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25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250"/>
                                        <p:tgtEl>
                                          <p:spTgt spid="3076"/>
                                        </p:tgtEl>
                                      </p:cBhvr>
                                    </p:animEffect>
                                    <p:anim calcmode="lin" valueType="num">
                                      <p:cBhvr>
                                        <p:cTn id="29" dur="250" fill="hold"/>
                                        <p:tgtEl>
                                          <p:spTgt spid="3076"/>
                                        </p:tgtEl>
                                        <p:attrNameLst>
                                          <p:attrName>ppt_x</p:attrName>
                                        </p:attrNameLst>
                                      </p:cBhvr>
                                      <p:tavLst>
                                        <p:tav tm="0">
                                          <p:val>
                                            <p:strVal val="#ppt_x"/>
                                          </p:val>
                                        </p:tav>
                                        <p:tav tm="100000">
                                          <p:val>
                                            <p:strVal val="#ppt_x"/>
                                          </p:val>
                                        </p:tav>
                                      </p:tavLst>
                                    </p:anim>
                                    <p:anim calcmode="lin" valueType="num">
                                      <p:cBhvr>
                                        <p:cTn id="30" dur="250" fill="hold"/>
                                        <p:tgtEl>
                                          <p:spTgt spid="3076"/>
                                        </p:tgtEl>
                                        <p:attrNameLst>
                                          <p:attrName>ppt_y</p:attrName>
                                        </p:attrNameLst>
                                      </p:cBhvr>
                                      <p:tavLst>
                                        <p:tav tm="0">
                                          <p:val>
                                            <p:strVal val="#ppt_y+.1"/>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075"/>
                                        </p:tgtEl>
                                      </p:cBhvr>
                                    </p:animEffect>
                                    <p:set>
                                      <p:cBhvr>
                                        <p:cTn id="41" dur="1" fill="hold">
                                          <p:stCondLst>
                                            <p:cond delay="499"/>
                                          </p:stCondLst>
                                        </p:cTn>
                                        <p:tgtEl>
                                          <p:spTgt spid="3075"/>
                                        </p:tgtEl>
                                        <p:attrNameLst>
                                          <p:attrName>style.visibility</p:attrName>
                                        </p:attrNameLst>
                                      </p:cBhvr>
                                      <p:to>
                                        <p:strVal val="hidden"/>
                                      </p:to>
                                    </p:set>
                                  </p:childTnLst>
                                </p:cTn>
                              </p:par>
                              <p:par>
                                <p:cTn id="42" presetID="10" presetClass="exit" presetSubtype="0" fill="hold" grpId="1" nodeType="withEffect">
                                  <p:stCondLst>
                                    <p:cond delay="25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 presetClass="exit" presetSubtype="0" fill="hold" grpId="1" nodeType="withEffect">
                                  <p:stCondLst>
                                    <p:cond delay="25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nodeType="withEffect">
                                  <p:stCondLst>
                                    <p:cond delay="250"/>
                                  </p:stCondLst>
                                  <p:childTnLst>
                                    <p:set>
                                      <p:cBhvr>
                                        <p:cTn id="48" dur="1" fill="hold">
                                          <p:stCondLst>
                                            <p:cond delay="0"/>
                                          </p:stCondLst>
                                        </p:cTn>
                                        <p:tgtEl>
                                          <p:spTgt spid="5"/>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3074"/>
                                        </p:tgtEl>
                                        <p:attrNameLst>
                                          <p:attrName>style.visibility</p:attrName>
                                        </p:attrNameLst>
                                      </p:cBhvr>
                                      <p:to>
                                        <p:strVal val="visible"/>
                                      </p:to>
                                    </p:set>
                                    <p:animEffect transition="in" filter="fade">
                                      <p:cBhvr>
                                        <p:cTn id="51" dur="500"/>
                                        <p:tgtEl>
                                          <p:spTgt spid="3074"/>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2"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par>
                                <p:cTn id="60" presetID="22" presetClass="entr" presetSubtype="8"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25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par>
                                <p:cTn id="68" presetID="22" presetClass="entr" presetSubtype="8" fill="hold" nodeType="withEffect">
                                  <p:stCondLst>
                                    <p:cond delay="100"/>
                                  </p:stCondLst>
                                  <p:childTnLst>
                                    <p:set>
                                      <p:cBhvr>
                                        <p:cTn id="69" dur="1" fill="hold">
                                          <p:stCondLst>
                                            <p:cond delay="0"/>
                                          </p:stCondLst>
                                        </p:cTn>
                                        <p:tgtEl>
                                          <p:spTgt spid="3078"/>
                                        </p:tgtEl>
                                        <p:attrNameLst>
                                          <p:attrName>style.visibility</p:attrName>
                                        </p:attrNameLst>
                                      </p:cBhvr>
                                      <p:to>
                                        <p:strVal val="visible"/>
                                      </p:to>
                                    </p:set>
                                    <p:animEffect transition="in" filter="wipe(left)">
                                      <p:cBhvr>
                                        <p:cTn id="70" dur="500"/>
                                        <p:tgtEl>
                                          <p:spTgt spid="3078"/>
                                        </p:tgtEl>
                                      </p:cBhvr>
                                    </p:animEffect>
                                  </p:childTnLst>
                                </p:cTn>
                              </p:par>
                            </p:childTnLst>
                          </p:cTn>
                        </p:par>
                        <p:par>
                          <p:cTn id="71" fill="hold">
                            <p:stCondLst>
                              <p:cond delay="600"/>
                            </p:stCondLst>
                            <p:childTnLst>
                              <p:par>
                                <p:cTn id="72" presetID="6" presetClass="entr" presetSubtype="3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circle(out)">
                                      <p:cBhvr>
                                        <p:cTn id="74" dur="500"/>
                                        <p:tgtEl>
                                          <p:spTgt spid="14"/>
                                        </p:tgtEl>
                                      </p:cBhvr>
                                    </p:animEffect>
                                  </p:childTnLst>
                                </p:cTn>
                              </p:par>
                              <p:par>
                                <p:cTn id="75" presetID="22" presetClass="entr" presetSubtype="4" fill="hold" grpId="0" nodeType="withEffect">
                                  <p:stCondLst>
                                    <p:cond delay="40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12" grpId="0" animBg="1"/>
      <p:bldP spid="12" grpId="1" animBg="1"/>
      <p:bldP spid="8" grpId="0" animBg="1"/>
      <p:bldP spid="16" grpId="0" animBg="1"/>
      <p:bldP spid="16" grpId="1" animBg="1"/>
      <p:bldP spid="16" grpId="2" animBg="1"/>
      <p:bldP spid="18" grpId="0" animBg="1"/>
      <p:bldP spid="11"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907704" y="3151161"/>
            <a:ext cx="3560250" cy="1793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56122" y="3151161"/>
            <a:ext cx="3548419" cy="1793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53" name="グループ化 2052">
            <a:extLst>
              <a:ext uri="{FF2B5EF4-FFF2-40B4-BE49-F238E27FC236}">
                <a16:creationId xmlns="" xmlns:a16="http://schemas.microsoft.com/office/drawing/2014/main" id="{6D313319-5A19-4C7F-A639-D40BA58A9D49}"/>
              </a:ext>
            </a:extLst>
          </p:cNvPr>
          <p:cNvGrpSpPr/>
          <p:nvPr/>
        </p:nvGrpSpPr>
        <p:grpSpPr>
          <a:xfrm>
            <a:off x="139644" y="3151161"/>
            <a:ext cx="1768060" cy="1793211"/>
            <a:chOff x="139644" y="3151161"/>
            <a:chExt cx="1768060" cy="1793211"/>
          </a:xfrm>
        </p:grpSpPr>
        <p:sp>
          <p:nvSpPr>
            <p:cNvPr id="18" name="正方形/長方形 17"/>
            <p:cNvSpPr/>
            <p:nvPr/>
          </p:nvSpPr>
          <p:spPr>
            <a:xfrm>
              <a:off x="139644" y="3151161"/>
              <a:ext cx="1768060" cy="1793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07696" y="3730690"/>
              <a:ext cx="1660660" cy="646331"/>
            </a:xfrm>
            <a:prstGeom prst="rect">
              <a:avLst/>
            </a:prstGeom>
            <a:noFill/>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ウェブ</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7" name="グループ化 26"/>
          <p:cNvGrpSpPr/>
          <p:nvPr/>
        </p:nvGrpSpPr>
        <p:grpSpPr>
          <a:xfrm>
            <a:off x="2276432" y="3326085"/>
            <a:ext cx="2806567" cy="1440160"/>
            <a:chOff x="2339752" y="3356992"/>
            <a:chExt cx="2808312" cy="1440160"/>
          </a:xfrm>
        </p:grpSpPr>
        <p:sp>
          <p:nvSpPr>
            <p:cNvPr id="32" name="ドーナツ 31"/>
            <p:cNvSpPr/>
            <p:nvPr/>
          </p:nvSpPr>
          <p:spPr>
            <a:xfrm>
              <a:off x="2987824" y="3356992"/>
              <a:ext cx="1440160" cy="1440160"/>
            </a:xfrm>
            <a:prstGeom prst="donut">
              <a:avLst>
                <a:gd name="adj" fmla="val 65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p:cNvSpPr txBox="1"/>
            <p:nvPr/>
          </p:nvSpPr>
          <p:spPr>
            <a:xfrm>
              <a:off x="2339752" y="3861048"/>
              <a:ext cx="2808312" cy="400110"/>
            </a:xfrm>
            <a:prstGeom prst="rect">
              <a:avLst/>
            </a:prstGeom>
            <a:solidFill>
              <a:schemeClr val="bg1"/>
            </a:solidFill>
            <a:effectLst>
              <a:softEdge rad="127000"/>
            </a:effectLst>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フィルタリングできる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5" name="グループ化 34"/>
          <p:cNvGrpSpPr/>
          <p:nvPr/>
        </p:nvGrpSpPr>
        <p:grpSpPr>
          <a:xfrm>
            <a:off x="5822645" y="3356992"/>
            <a:ext cx="2806567" cy="1440160"/>
            <a:chOff x="2339752" y="3356992"/>
            <a:chExt cx="2808312" cy="1440160"/>
          </a:xfrm>
        </p:grpSpPr>
        <p:sp>
          <p:nvSpPr>
            <p:cNvPr id="36" name="ドーナツ 35"/>
            <p:cNvSpPr/>
            <p:nvPr/>
          </p:nvSpPr>
          <p:spPr>
            <a:xfrm>
              <a:off x="2987824" y="3356992"/>
              <a:ext cx="1440160" cy="1440160"/>
            </a:xfrm>
            <a:prstGeom prst="donut">
              <a:avLst>
                <a:gd name="adj" fmla="val 65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p:cNvSpPr txBox="1"/>
            <p:nvPr/>
          </p:nvSpPr>
          <p:spPr>
            <a:xfrm>
              <a:off x="2339752" y="3861048"/>
              <a:ext cx="2808312" cy="400110"/>
            </a:xfrm>
            <a:prstGeom prst="rect">
              <a:avLst/>
            </a:prstGeom>
            <a:solidFill>
              <a:schemeClr val="bg1"/>
            </a:solidFill>
            <a:effectLst>
              <a:softEdge rad="127000"/>
            </a:effectLst>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フィルタリングできる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3" name="正方形/長方形 22"/>
          <p:cNvSpPr/>
          <p:nvPr/>
        </p:nvSpPr>
        <p:spPr>
          <a:xfrm>
            <a:off x="1907704" y="4944373"/>
            <a:ext cx="3560250" cy="17778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467954" y="4944373"/>
            <a:ext cx="3536586" cy="17778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54" name="グループ化 2053">
            <a:extLst>
              <a:ext uri="{FF2B5EF4-FFF2-40B4-BE49-F238E27FC236}">
                <a16:creationId xmlns="" xmlns:a16="http://schemas.microsoft.com/office/drawing/2014/main" id="{F77E8E9D-353D-4D22-B0FF-FB059EECB220}"/>
              </a:ext>
            </a:extLst>
          </p:cNvPr>
          <p:cNvGrpSpPr/>
          <p:nvPr/>
        </p:nvGrpSpPr>
        <p:grpSpPr>
          <a:xfrm>
            <a:off x="138545" y="4944373"/>
            <a:ext cx="1769159" cy="1777828"/>
            <a:chOff x="138545" y="4944373"/>
            <a:chExt cx="1769159" cy="1777828"/>
          </a:xfrm>
        </p:grpSpPr>
        <p:sp>
          <p:nvSpPr>
            <p:cNvPr id="22" name="正方形/長方形 21"/>
            <p:cNvSpPr/>
            <p:nvPr/>
          </p:nvSpPr>
          <p:spPr>
            <a:xfrm>
              <a:off x="138545" y="4944373"/>
              <a:ext cx="1769159" cy="17778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92276" y="5510121"/>
              <a:ext cx="1661693" cy="646331"/>
            </a:xfrm>
            <a:prstGeom prst="rect">
              <a:avLst/>
            </a:prstGeom>
            <a:noFill/>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アプリ</a:t>
              </a:r>
            </a:p>
          </p:txBody>
        </p:sp>
      </p:grpSp>
      <p:grpSp>
        <p:nvGrpSpPr>
          <p:cNvPr id="38" name="グループ化 37"/>
          <p:cNvGrpSpPr/>
          <p:nvPr/>
        </p:nvGrpSpPr>
        <p:grpSpPr>
          <a:xfrm>
            <a:off x="2222090" y="5111605"/>
            <a:ext cx="2808312" cy="1440160"/>
            <a:chOff x="2339752" y="3356992"/>
            <a:chExt cx="2808312" cy="1440160"/>
          </a:xfrm>
        </p:grpSpPr>
        <p:sp>
          <p:nvSpPr>
            <p:cNvPr id="39" name="ドーナツ 38"/>
            <p:cNvSpPr/>
            <p:nvPr/>
          </p:nvSpPr>
          <p:spPr>
            <a:xfrm>
              <a:off x="2987824" y="3356992"/>
              <a:ext cx="1440160" cy="1440160"/>
            </a:xfrm>
            <a:prstGeom prst="donut">
              <a:avLst>
                <a:gd name="adj" fmla="val 65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テキスト ボックス 39"/>
            <p:cNvSpPr txBox="1"/>
            <p:nvPr/>
          </p:nvSpPr>
          <p:spPr>
            <a:xfrm>
              <a:off x="2339752" y="3861048"/>
              <a:ext cx="2808312" cy="400110"/>
            </a:xfrm>
            <a:prstGeom prst="rect">
              <a:avLst/>
            </a:prstGeom>
            <a:solidFill>
              <a:schemeClr val="bg1"/>
            </a:solidFill>
            <a:effectLst>
              <a:softEdge rad="127000"/>
            </a:effectLst>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フィルタリングできる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048" name="グループ化 2047"/>
          <p:cNvGrpSpPr/>
          <p:nvPr/>
        </p:nvGrpSpPr>
        <p:grpSpPr>
          <a:xfrm>
            <a:off x="5724128" y="4744419"/>
            <a:ext cx="3024336" cy="2129007"/>
            <a:chOff x="5724128" y="4744419"/>
            <a:chExt cx="3024336" cy="2129007"/>
          </a:xfrm>
        </p:grpSpPr>
        <p:sp>
          <p:nvSpPr>
            <p:cNvPr id="29" name="加算記号 28"/>
            <p:cNvSpPr/>
            <p:nvPr/>
          </p:nvSpPr>
          <p:spPr>
            <a:xfrm rot="2582067">
              <a:off x="6197831" y="4744419"/>
              <a:ext cx="2035496" cy="2129007"/>
            </a:xfrm>
            <a:prstGeom prst="mathPlus">
              <a:avLst>
                <a:gd name="adj1" fmla="val 709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724128" y="5617263"/>
              <a:ext cx="3024336" cy="400110"/>
            </a:xfrm>
            <a:prstGeom prst="rect">
              <a:avLst/>
            </a:prstGeom>
            <a:solidFill>
              <a:schemeClr val="bg1"/>
            </a:solidFill>
            <a:effectLst>
              <a:softEdge rad="127000"/>
            </a:effectLst>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フィルタリングできない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051" name="グループ化 2050"/>
          <p:cNvGrpSpPr/>
          <p:nvPr/>
        </p:nvGrpSpPr>
        <p:grpSpPr>
          <a:xfrm>
            <a:off x="138545" y="1412776"/>
            <a:ext cx="8865995" cy="1738386"/>
            <a:chOff x="138545" y="1412776"/>
            <a:chExt cx="8865995" cy="1738386"/>
          </a:xfrm>
        </p:grpSpPr>
        <p:grpSp>
          <p:nvGrpSpPr>
            <p:cNvPr id="13" name="グループ化 12"/>
            <p:cNvGrpSpPr/>
            <p:nvPr/>
          </p:nvGrpSpPr>
          <p:grpSpPr>
            <a:xfrm>
              <a:off x="138545" y="1412776"/>
              <a:ext cx="8865995" cy="1738386"/>
              <a:chOff x="138545" y="1412776"/>
              <a:chExt cx="8865995" cy="1738386"/>
            </a:xfrm>
          </p:grpSpPr>
          <p:sp>
            <p:nvSpPr>
              <p:cNvPr id="9" name="正方形/長方形 8"/>
              <p:cNvSpPr/>
              <p:nvPr/>
            </p:nvSpPr>
            <p:spPr>
              <a:xfrm>
                <a:off x="138545" y="1412776"/>
                <a:ext cx="1769159" cy="17383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907704" y="1412776"/>
                <a:ext cx="3560250" cy="17383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467954" y="1412776"/>
                <a:ext cx="3536586" cy="17383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098" name="Picture 2" descr="C:\Users\m912463\Desktop\新しいフォルダー\Android-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9087" y="1952335"/>
              <a:ext cx="1154319" cy="1154319"/>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2675442" y="1416442"/>
              <a:ext cx="1901610" cy="707886"/>
            </a:xfrm>
            <a:prstGeom prst="rect">
              <a:avLst/>
            </a:prstGeom>
            <a:noFill/>
          </p:spPr>
          <p:txBody>
            <a:bodyPr wrap="none" lIns="91440" tIns="45720" rIns="91440" bIns="45720">
              <a:spAutoFit/>
            </a:bodyPr>
            <a:lstStyle/>
            <a:p>
              <a:pPr algn="ctr"/>
              <a:r>
                <a:rPr lang="en-US" altLang="ja-JP"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Android</a:t>
              </a:r>
              <a:endParaRPr lang="ja-JP" alt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 name="正方形/長方形 27"/>
            <p:cNvSpPr/>
            <p:nvPr/>
          </p:nvSpPr>
          <p:spPr>
            <a:xfrm>
              <a:off x="6780528" y="1412776"/>
              <a:ext cx="899606" cy="707886"/>
            </a:xfrm>
            <a:prstGeom prst="rect">
              <a:avLst/>
            </a:prstGeom>
            <a:noFill/>
          </p:spPr>
          <p:txBody>
            <a:bodyPr wrap="none" lIns="91440" tIns="45720" rIns="91440" bIns="45720">
              <a:spAutoFit/>
            </a:bodyPr>
            <a:lstStyle/>
            <a:p>
              <a:pPr algn="ctr"/>
              <a:r>
                <a:rPr lang="en-US" altLang="ja-JP"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iOS</a:t>
              </a:r>
              <a:endParaRPr lang="ja-JP" alt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101" name="Picture 5" descr="C:\Users\m912463\Desktop\新しいフォルダー\201206292251055b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3545" y="2058712"/>
              <a:ext cx="941563" cy="94156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正方形/長方形 10"/>
          <p:cNvSpPr/>
          <p:nvPr/>
        </p:nvSpPr>
        <p:spPr>
          <a:xfrm>
            <a:off x="5456122" y="3163339"/>
            <a:ext cx="3548418" cy="17810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rPr>
              <a:t>Softbank	</a:t>
            </a:r>
            <a:r>
              <a:rPr lang="ja-JP" altLang="en-US" sz="1600" b="1" dirty="0">
                <a:solidFill>
                  <a:schemeClr val="tx1"/>
                </a:solidFill>
              </a:rPr>
              <a:t>： </a:t>
            </a:r>
            <a:r>
              <a:rPr lang="en-US" altLang="ja-JP" sz="1600" b="1" dirty="0">
                <a:solidFill>
                  <a:schemeClr val="tx1"/>
                </a:solidFill>
              </a:rPr>
              <a:t>Yahoo!</a:t>
            </a:r>
            <a:r>
              <a:rPr lang="ja-JP" altLang="en-US" sz="1600" b="1" dirty="0">
                <a:solidFill>
                  <a:schemeClr val="tx1"/>
                </a:solidFill>
              </a:rPr>
              <a:t>あんしんサービス</a:t>
            </a:r>
            <a:endParaRPr lang="en-US" altLang="ja-JP" sz="1600" b="1" dirty="0">
              <a:solidFill>
                <a:schemeClr val="tx1"/>
              </a:solidFill>
            </a:endParaRPr>
          </a:p>
          <a:p>
            <a:endParaRPr lang="ja-JP" altLang="en-US" sz="1600" b="1" dirty="0">
              <a:solidFill>
                <a:schemeClr val="tx1"/>
              </a:solidFill>
            </a:endParaRPr>
          </a:p>
          <a:p>
            <a:r>
              <a:rPr lang="en-US" altLang="ja-JP" sz="1600" b="1" dirty="0">
                <a:solidFill>
                  <a:schemeClr val="tx1"/>
                </a:solidFill>
              </a:rPr>
              <a:t>au           	</a:t>
            </a:r>
            <a:r>
              <a:rPr lang="ja-JP" altLang="en-US" sz="1600" b="1" dirty="0">
                <a:solidFill>
                  <a:schemeClr val="tx1"/>
                </a:solidFill>
              </a:rPr>
              <a:t>：安心アクセス </a:t>
            </a:r>
            <a:r>
              <a:rPr lang="en-US" altLang="ja-JP" sz="1600" b="1" dirty="0">
                <a:solidFill>
                  <a:schemeClr val="tx1"/>
                </a:solidFill>
              </a:rPr>
              <a:t>for iOS</a:t>
            </a:r>
          </a:p>
          <a:p>
            <a:endParaRPr lang="en-US" altLang="ja-JP" sz="1600" b="1" dirty="0">
              <a:solidFill>
                <a:schemeClr val="tx1"/>
              </a:solidFill>
            </a:endParaRPr>
          </a:p>
          <a:p>
            <a:r>
              <a:rPr lang="en-US" altLang="ja-JP" sz="1600" b="1" dirty="0" err="1">
                <a:solidFill>
                  <a:schemeClr val="tx1"/>
                </a:solidFill>
              </a:rPr>
              <a:t>Docomo</a:t>
            </a:r>
            <a:r>
              <a:rPr lang="en-US" altLang="ja-JP" sz="1600" b="1" dirty="0">
                <a:solidFill>
                  <a:schemeClr val="tx1"/>
                </a:solidFill>
              </a:rPr>
              <a:t>	</a:t>
            </a:r>
            <a:r>
              <a:rPr lang="ja-JP" altLang="en-US" sz="1600" b="1" dirty="0">
                <a:solidFill>
                  <a:schemeClr val="tx1"/>
                </a:solidFill>
              </a:rPr>
              <a:t>：ファミリーブラウザ</a:t>
            </a:r>
            <a:endParaRPr lang="en-US" altLang="ja-JP" sz="1600" b="1" dirty="0">
              <a:solidFill>
                <a:schemeClr val="tx1"/>
              </a:solidFill>
            </a:endParaRPr>
          </a:p>
        </p:txBody>
      </p:sp>
      <p:sp>
        <p:nvSpPr>
          <p:cNvPr id="12" name="正方形/長方形 11"/>
          <p:cNvSpPr/>
          <p:nvPr/>
        </p:nvSpPr>
        <p:spPr>
          <a:xfrm>
            <a:off x="1907704" y="3163338"/>
            <a:ext cx="3548418" cy="35588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rPr>
              <a:t>Softbank	</a:t>
            </a:r>
            <a:r>
              <a:rPr lang="ja-JP" altLang="en-US" sz="1600" b="1" dirty="0">
                <a:solidFill>
                  <a:schemeClr val="tx1"/>
                </a:solidFill>
              </a:rPr>
              <a:t>： スマホ安心サービス</a:t>
            </a:r>
            <a:endParaRPr lang="en-US" altLang="ja-JP" sz="1600" b="1" dirty="0">
              <a:solidFill>
                <a:schemeClr val="tx1"/>
              </a:solidFill>
            </a:endParaRPr>
          </a:p>
          <a:p>
            <a:endParaRPr lang="en-US" altLang="ja-JP" sz="1600" b="1" dirty="0">
              <a:solidFill>
                <a:schemeClr val="tx1"/>
              </a:solidFill>
            </a:endParaRPr>
          </a:p>
          <a:p>
            <a:r>
              <a:rPr lang="en-US" altLang="ja-JP" sz="1600" b="1" dirty="0">
                <a:solidFill>
                  <a:schemeClr val="tx1"/>
                </a:solidFill>
              </a:rPr>
              <a:t>au           	</a:t>
            </a:r>
            <a:r>
              <a:rPr lang="ja-JP" altLang="en-US" sz="1600" b="1" dirty="0">
                <a:solidFill>
                  <a:schemeClr val="tx1"/>
                </a:solidFill>
              </a:rPr>
              <a:t>：安心アクセス </a:t>
            </a:r>
            <a:r>
              <a:rPr lang="en-US" altLang="ja-JP" sz="1600" b="1" dirty="0">
                <a:solidFill>
                  <a:schemeClr val="tx1"/>
                </a:solidFill>
              </a:rPr>
              <a:t>for Android</a:t>
            </a:r>
          </a:p>
          <a:p>
            <a:endParaRPr lang="en-US" altLang="ja-JP" sz="1600" b="1" dirty="0">
              <a:solidFill>
                <a:schemeClr val="tx1"/>
              </a:solidFill>
            </a:endParaRPr>
          </a:p>
          <a:p>
            <a:r>
              <a:rPr lang="en-US" altLang="ja-JP" sz="1600" b="1" dirty="0" err="1">
                <a:solidFill>
                  <a:schemeClr val="tx1"/>
                </a:solidFill>
              </a:rPr>
              <a:t>Docomo</a:t>
            </a:r>
            <a:r>
              <a:rPr lang="en-US" altLang="ja-JP" sz="1600" b="1" dirty="0">
                <a:solidFill>
                  <a:schemeClr val="tx1"/>
                </a:solidFill>
              </a:rPr>
              <a:t>	</a:t>
            </a:r>
            <a:r>
              <a:rPr lang="ja-JP" altLang="en-US" sz="1600" b="1" dirty="0">
                <a:solidFill>
                  <a:schemeClr val="tx1"/>
                </a:solidFill>
              </a:rPr>
              <a:t>：ファミリーブラウザ</a:t>
            </a:r>
            <a:r>
              <a:rPr lang="en-US" altLang="ja-JP" sz="1600" b="1" dirty="0">
                <a:solidFill>
                  <a:schemeClr val="tx1"/>
                </a:solidFill>
              </a:rPr>
              <a:t>(</a:t>
            </a:r>
            <a:r>
              <a:rPr lang="ja-JP" altLang="en-US" sz="1600" b="1" dirty="0">
                <a:solidFill>
                  <a:schemeClr val="tx1"/>
                </a:solidFill>
              </a:rPr>
              <a:t>ウェブ</a:t>
            </a:r>
            <a:r>
              <a:rPr lang="en-US" altLang="ja-JP" sz="1600" b="1" dirty="0">
                <a:solidFill>
                  <a:schemeClr val="tx1"/>
                </a:solidFill>
              </a:rPr>
              <a:t>)</a:t>
            </a:r>
          </a:p>
          <a:p>
            <a:r>
              <a:rPr lang="en-US" altLang="ja-JP" sz="1600" b="1" dirty="0">
                <a:solidFill>
                  <a:schemeClr val="tx1"/>
                </a:solidFill>
              </a:rPr>
              <a:t>	   </a:t>
            </a:r>
            <a:r>
              <a:rPr lang="ja-JP" altLang="en-US" sz="1600" b="1" dirty="0">
                <a:solidFill>
                  <a:schemeClr val="tx1"/>
                </a:solidFill>
              </a:rPr>
              <a:t>あんしんモード</a:t>
            </a:r>
            <a:r>
              <a:rPr lang="en-US" altLang="ja-JP" sz="1600" b="1" dirty="0">
                <a:solidFill>
                  <a:schemeClr val="tx1"/>
                </a:solidFill>
              </a:rPr>
              <a:t>(</a:t>
            </a:r>
            <a:r>
              <a:rPr lang="ja-JP" altLang="en-US" sz="1600" b="1" dirty="0">
                <a:solidFill>
                  <a:schemeClr val="tx1"/>
                </a:solidFill>
              </a:rPr>
              <a:t>アプリ</a:t>
            </a:r>
            <a:r>
              <a:rPr lang="en-US" altLang="ja-JP" sz="1600" b="1" dirty="0">
                <a:solidFill>
                  <a:schemeClr val="tx1"/>
                </a:solidFill>
              </a:rPr>
              <a:t>)</a:t>
            </a:r>
          </a:p>
          <a:p>
            <a:pPr algn="ctr"/>
            <a:endParaRPr kumimoji="1" lang="ja-JP" altLang="en-US" dirty="0">
              <a:solidFill>
                <a:schemeClr val="tx1"/>
              </a:solidFill>
            </a:endParaRPr>
          </a:p>
        </p:txBody>
      </p:sp>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フィルタリングの種類について</a:t>
            </a:r>
          </a:p>
        </p:txBody>
      </p:sp>
      <p:sp>
        <p:nvSpPr>
          <p:cNvPr id="7" name="フリーフォーム 6"/>
          <p:cNvSpPr/>
          <p:nvPr/>
        </p:nvSpPr>
        <p:spPr>
          <a:xfrm>
            <a:off x="1907704" y="3160136"/>
            <a:ext cx="7096836" cy="3562066"/>
          </a:xfrm>
          <a:custGeom>
            <a:avLst/>
            <a:gdLst>
              <a:gd name="connsiteX0" fmla="*/ 0 w 7096836"/>
              <a:gd name="connsiteY0" fmla="*/ 0 h 3562066"/>
              <a:gd name="connsiteX1" fmla="*/ 0 w 7096836"/>
              <a:gd name="connsiteY1" fmla="*/ 3562066 h 3562066"/>
              <a:gd name="connsiteX2" fmla="*/ 3562065 w 7096836"/>
              <a:gd name="connsiteY2" fmla="*/ 3562066 h 3562066"/>
              <a:gd name="connsiteX3" fmla="*/ 3548418 w 7096836"/>
              <a:gd name="connsiteY3" fmla="*/ 1787857 h 3562066"/>
              <a:gd name="connsiteX4" fmla="*/ 7096836 w 7096836"/>
              <a:gd name="connsiteY4" fmla="*/ 1787857 h 3562066"/>
              <a:gd name="connsiteX5" fmla="*/ 7096836 w 7096836"/>
              <a:gd name="connsiteY5" fmla="*/ 0 h 3562066"/>
              <a:gd name="connsiteX6" fmla="*/ 0 w 7096836"/>
              <a:gd name="connsiteY6" fmla="*/ 0 h 356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836" h="3562066">
                <a:moveTo>
                  <a:pt x="0" y="0"/>
                </a:moveTo>
                <a:lnTo>
                  <a:pt x="0" y="3562066"/>
                </a:lnTo>
                <a:lnTo>
                  <a:pt x="3562065" y="3562066"/>
                </a:lnTo>
                <a:lnTo>
                  <a:pt x="3548418" y="1787857"/>
                </a:lnTo>
                <a:lnTo>
                  <a:pt x="7096836" y="1787857"/>
                </a:lnTo>
                <a:lnTo>
                  <a:pt x="7096836" y="0"/>
                </a:lnTo>
                <a:lnTo>
                  <a:pt x="0" y="0"/>
                </a:lnTo>
                <a:close/>
              </a:path>
            </a:pathLst>
          </a:custGeom>
          <a:solidFill>
            <a:srgbClr val="BBFF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　　　　　　　</a:t>
            </a:r>
            <a:r>
              <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あんしんフィルター</a:t>
            </a:r>
            <a:endParaRPr kumimoji="1"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200" dirty="0">
              <a:solidFill>
                <a:schemeClr val="tx1"/>
              </a:solidFill>
            </a:endParaRPr>
          </a:p>
          <a:p>
            <a:endParaRPr kumimoji="1" lang="ja-JP" altLang="en-US" sz="3200" dirty="0">
              <a:solidFill>
                <a:schemeClr val="tx1"/>
              </a:solidFill>
            </a:endParaRPr>
          </a:p>
        </p:txBody>
      </p:sp>
      <p:sp>
        <p:nvSpPr>
          <p:cNvPr id="8" name="正方形/長方形 7"/>
          <p:cNvSpPr/>
          <p:nvPr/>
        </p:nvSpPr>
        <p:spPr>
          <a:xfrm>
            <a:off x="5456122" y="4941168"/>
            <a:ext cx="3548418" cy="1781034"/>
          </a:xfrm>
          <a:prstGeom prst="rect">
            <a:avLst/>
          </a:prstGeom>
          <a:solidFill>
            <a:srgbClr val="FF85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端末の機能制限</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C:\Users\m912463\Desktop\新しいフォルダー\IMG_1586.PN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971600" y="1412776"/>
            <a:ext cx="2450644" cy="53057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descr="C:\Users\m912463\Desktop\新しいフォルダー\IMG_1588.PNG"/>
          <p:cNvPicPr>
            <a:picLocks noChangeAspect="1" noChangeArrowheads="1"/>
          </p:cNvPicPr>
          <p:nvPr/>
        </p:nvPicPr>
        <p:blipFill>
          <a:blip r:embed="rId7" cstate="email">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3419872" y="1412776"/>
            <a:ext cx="2450642" cy="53057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右矢印 4"/>
          <p:cNvSpPr/>
          <p:nvPr/>
        </p:nvSpPr>
        <p:spPr>
          <a:xfrm rot="948887">
            <a:off x="3416970" y="5828076"/>
            <a:ext cx="2021043" cy="1929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descr="C:\Users\m912463\Desktop\新しいフォルダー\IMG_1589.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68144" y="1407297"/>
            <a:ext cx="2459092" cy="53240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4" name="正方形/長方形 43"/>
          <p:cNvSpPr/>
          <p:nvPr/>
        </p:nvSpPr>
        <p:spPr>
          <a:xfrm>
            <a:off x="3411991" y="2228290"/>
            <a:ext cx="2456153" cy="2635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右矢印 45"/>
          <p:cNvSpPr/>
          <p:nvPr/>
        </p:nvSpPr>
        <p:spPr>
          <a:xfrm rot="15597781">
            <a:off x="3420649" y="4215928"/>
            <a:ext cx="3594919" cy="16380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5868144" y="4797152"/>
            <a:ext cx="2456153" cy="14956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416327" y="6069505"/>
            <a:ext cx="372018" cy="233572"/>
          </a:xfrm>
          <a:prstGeom prst="roundRect">
            <a:avLst>
              <a:gd name="adj" fmla="val 500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4030969" y="5149971"/>
            <a:ext cx="1241254" cy="608634"/>
          </a:xfrm>
          <a:prstGeom prst="wedgeRoundRectCallout">
            <a:avLst>
              <a:gd name="adj1" fmla="val 64001"/>
              <a:gd name="adj2" fmla="val 10807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rPr>
              <a:t>オフにする</a:t>
            </a:r>
          </a:p>
        </p:txBody>
      </p:sp>
      <p:sp>
        <p:nvSpPr>
          <p:cNvPr id="50" name="角丸四角形吹き出し 49"/>
          <p:cNvSpPr/>
          <p:nvPr/>
        </p:nvSpPr>
        <p:spPr>
          <a:xfrm>
            <a:off x="6110910" y="3535711"/>
            <a:ext cx="2012499" cy="927716"/>
          </a:xfrm>
          <a:prstGeom prst="wedgeRoundRectCallout">
            <a:avLst>
              <a:gd name="adj1" fmla="val -4845"/>
              <a:gd name="adj2" fmla="val 1289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rPr>
              <a:t>パスコードを設定</a:t>
            </a:r>
          </a:p>
        </p:txBody>
      </p:sp>
      <p:sp>
        <p:nvSpPr>
          <p:cNvPr id="17" name="テキスト ボックス 16">
            <a:extLst>
              <a:ext uri="{FF2B5EF4-FFF2-40B4-BE49-F238E27FC236}">
                <a16:creationId xmlns="" xmlns:a16="http://schemas.microsoft.com/office/drawing/2014/main" id="{90070003-027D-484C-AEFA-6E3E50249F30}"/>
              </a:ext>
            </a:extLst>
          </p:cNvPr>
          <p:cNvSpPr txBox="1"/>
          <p:nvPr/>
        </p:nvSpPr>
        <p:spPr>
          <a:xfrm>
            <a:off x="2839932" y="5510121"/>
            <a:ext cx="424037" cy="261610"/>
          </a:xfrm>
          <a:prstGeom prst="rect">
            <a:avLst/>
          </a:prstGeom>
          <a:solidFill>
            <a:schemeClr val="bg1"/>
          </a:solidFill>
        </p:spPr>
        <p:txBody>
          <a:bodyPr wrap="square" lIns="72000" rIns="72000" rtlCol="0">
            <a:spAutoFit/>
          </a:bodyPr>
          <a:lstStyle/>
          <a:p>
            <a:r>
              <a:rPr kumimoji="1" lang="ja-JP" altLang="en-US" sz="1100" dirty="0"/>
              <a:t>オン</a:t>
            </a:r>
          </a:p>
        </p:txBody>
      </p:sp>
      <p:sp>
        <p:nvSpPr>
          <p:cNvPr id="3" name="正方形/長方形 2"/>
          <p:cNvSpPr/>
          <p:nvPr/>
        </p:nvSpPr>
        <p:spPr>
          <a:xfrm>
            <a:off x="966374" y="5493814"/>
            <a:ext cx="2456153" cy="2635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吹き出し 9">
            <a:extLst>
              <a:ext uri="{FF2B5EF4-FFF2-40B4-BE49-F238E27FC236}">
                <a16:creationId xmlns="" xmlns:a16="http://schemas.microsoft.com/office/drawing/2014/main" id="{62F9EE50-A794-4010-8CB5-73C7CC3392B1}"/>
              </a:ext>
            </a:extLst>
          </p:cNvPr>
          <p:cNvSpPr/>
          <p:nvPr/>
        </p:nvSpPr>
        <p:spPr>
          <a:xfrm>
            <a:off x="1609011" y="4567505"/>
            <a:ext cx="1241254" cy="608634"/>
          </a:xfrm>
          <a:prstGeom prst="wedgeRoundRectCallout">
            <a:avLst>
              <a:gd name="adj1" fmla="val 64001"/>
              <a:gd name="adj2" fmla="val 10807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rPr>
              <a:t>オンにする</a:t>
            </a:r>
          </a:p>
        </p:txBody>
      </p:sp>
    </p:spTree>
    <p:extLst>
      <p:ext uri="{BB962C8B-B14F-4D97-AF65-F5344CB8AC3E}">
        <p14:creationId xmlns:p14="http://schemas.microsoft.com/office/powerpoint/2010/main" val="264010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48"/>
                                        </p:tgtEl>
                                        <p:attrNameLst>
                                          <p:attrName>style.visibility</p:attrName>
                                        </p:attrNameLst>
                                      </p:cBhvr>
                                      <p:to>
                                        <p:strVal val="visible"/>
                                      </p:to>
                                    </p:set>
                                    <p:animEffect transition="in" filter="fade">
                                      <p:cBhvr>
                                        <p:cTn id="40" dur="500"/>
                                        <p:tgtEl>
                                          <p:spTgt spid="204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nodeType="clickEffect">
                                  <p:stCondLst>
                                    <p:cond delay="0"/>
                                  </p:stCondLst>
                                  <p:childTnLst>
                                    <p:set>
                                      <p:cBhvr>
                                        <p:cTn id="64" dur="1" fill="hold">
                                          <p:stCondLst>
                                            <p:cond delay="0"/>
                                          </p:stCondLst>
                                        </p:cTn>
                                        <p:tgtEl>
                                          <p:spTgt spid="2050"/>
                                        </p:tgtEl>
                                        <p:attrNameLst>
                                          <p:attrName>style.visibility</p:attrName>
                                        </p:attrNameLst>
                                      </p:cBhvr>
                                      <p:to>
                                        <p:strVal val="visible"/>
                                      </p:to>
                                    </p:set>
                                    <p:anim calcmode="lin" valueType="num">
                                      <p:cBhvr>
                                        <p:cTn id="65" dur="1000" fill="hold"/>
                                        <p:tgtEl>
                                          <p:spTgt spid="2050"/>
                                        </p:tgtEl>
                                        <p:attrNameLst>
                                          <p:attrName>ppt_w</p:attrName>
                                        </p:attrNameLst>
                                      </p:cBhvr>
                                      <p:tavLst>
                                        <p:tav tm="0">
                                          <p:val>
                                            <p:fltVal val="0"/>
                                          </p:val>
                                        </p:tav>
                                        <p:tav tm="100000">
                                          <p:val>
                                            <p:strVal val="#ppt_w"/>
                                          </p:val>
                                        </p:tav>
                                      </p:tavLst>
                                    </p:anim>
                                    <p:anim calcmode="lin" valueType="num">
                                      <p:cBhvr>
                                        <p:cTn id="66" dur="1000" fill="hold"/>
                                        <p:tgtEl>
                                          <p:spTgt spid="2050"/>
                                        </p:tgtEl>
                                        <p:attrNameLst>
                                          <p:attrName>ppt_h</p:attrName>
                                        </p:attrNameLst>
                                      </p:cBhvr>
                                      <p:tavLst>
                                        <p:tav tm="0">
                                          <p:val>
                                            <p:fltVal val="0"/>
                                          </p:val>
                                        </p:tav>
                                        <p:tav tm="100000">
                                          <p:val>
                                            <p:strVal val="#ppt_h"/>
                                          </p:val>
                                        </p:tav>
                                      </p:tavLst>
                                    </p:anim>
                                    <p:animEffect transition="in" filter="fade">
                                      <p:cBhvr>
                                        <p:cTn id="67" dur="1000"/>
                                        <p:tgtEl>
                                          <p:spTgt spid="2050"/>
                                        </p:tgtEl>
                                      </p:cBhvr>
                                    </p:animEffect>
                                    <p:anim calcmode="lin" valueType="num">
                                      <p:cBhvr>
                                        <p:cTn id="68" dur="1000" fill="hold"/>
                                        <p:tgtEl>
                                          <p:spTgt spid="2050"/>
                                        </p:tgtEl>
                                        <p:attrNameLst>
                                          <p:attrName>ppt_x</p:attrName>
                                        </p:attrNameLst>
                                      </p:cBhvr>
                                      <p:tavLst>
                                        <p:tav tm="0">
                                          <p:val>
                                            <p:fltVal val="0.5"/>
                                          </p:val>
                                        </p:tav>
                                        <p:tav tm="100000">
                                          <p:val>
                                            <p:strVal val="#ppt_x"/>
                                          </p:val>
                                        </p:tav>
                                      </p:tavLst>
                                    </p:anim>
                                    <p:anim calcmode="lin" valueType="num">
                                      <p:cBhvr>
                                        <p:cTn id="69" dur="1000" fill="hold"/>
                                        <p:tgtEl>
                                          <p:spTgt spid="2050"/>
                                        </p:tgtEl>
                                        <p:attrNameLst>
                                          <p:attrName>ppt_y</p:attrName>
                                        </p:attrNameLst>
                                      </p:cBhvr>
                                      <p:tavLst>
                                        <p:tav tm="0">
                                          <p:val>
                                            <p:fltVal val="0.5"/>
                                          </p:val>
                                        </p:tav>
                                        <p:tav tm="100000">
                                          <p:val>
                                            <p:strVal val="#ppt_y"/>
                                          </p:val>
                                        </p:tav>
                                      </p:tavLst>
                                    </p:anim>
                                  </p:childTnLst>
                                </p:cTn>
                              </p:par>
                              <p:par>
                                <p:cTn id="70" presetID="36" presetClass="path" presetSubtype="0" accel="50000" decel="50000" fill="hold" nodeType="withEffect">
                                  <p:stCondLst>
                                    <p:cond delay="0"/>
                                  </p:stCondLst>
                                  <p:childTnLst>
                                    <p:animMotion origin="layout" path="M -0.00018 -4.07407E-6 C 0.0059 0.01181 0.01094 0.04584 0.02708 0.0713 C 0.04618 0.10024 0.0441 0.09329 0.08993 0.13496 C 0.15972 0.19051 0.23298 0.25324 0.36545 0.25324 L 0.59045 0.26412 " pathEditMode="relative" rAng="0" ptsTypes="ftfFf">
                                      <p:cBhvr>
                                        <p:cTn id="71" dur="1250" spd="-100000" fill="hold"/>
                                        <p:tgtEl>
                                          <p:spTgt spid="2050"/>
                                        </p:tgtEl>
                                        <p:attrNameLst>
                                          <p:attrName>ppt_x</p:attrName>
                                          <p:attrName>ppt_y</p:attrName>
                                        </p:attrNameLst>
                                      </p:cBhvr>
                                      <p:rCtr x="29531" y="13194"/>
                                    </p:animMotion>
                                  </p:childTnLst>
                                </p:cTn>
                              </p:par>
                              <p:par>
                                <p:cTn id="72" presetID="16" presetClass="entr" presetSubtype="37" fill="hold" grpId="0" nodeType="withEffect">
                                  <p:stCondLst>
                                    <p:cond delay="1250"/>
                                  </p:stCondLst>
                                  <p:childTnLst>
                                    <p:set>
                                      <p:cBhvr>
                                        <p:cTn id="73" dur="1" fill="hold">
                                          <p:stCondLst>
                                            <p:cond delay="0"/>
                                          </p:stCondLst>
                                        </p:cTn>
                                        <p:tgtEl>
                                          <p:spTgt spid="3"/>
                                        </p:tgtEl>
                                        <p:attrNameLst>
                                          <p:attrName>style.visibility</p:attrName>
                                        </p:attrNameLst>
                                      </p:cBhvr>
                                      <p:to>
                                        <p:strVal val="visible"/>
                                      </p:to>
                                    </p:set>
                                    <p:animEffect transition="in" filter="barn(outVertical)">
                                      <p:cBhvr>
                                        <p:cTn id="74" dur="500"/>
                                        <p:tgtEl>
                                          <p:spTgt spid="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arn(outVertical)">
                                      <p:cBhvr>
                                        <p:cTn id="79" dur="500"/>
                                        <p:tgtEl>
                                          <p:spTgt spid="17"/>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right)">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500"/>
                                        <p:tgtEl>
                                          <p:spTgt spid="4"/>
                                        </p:tgtEl>
                                      </p:cBhvr>
                                    </p:animEffect>
                                  </p:childTnLst>
                                </p:cTn>
                              </p:par>
                              <p:par>
                                <p:cTn id="88" presetID="22" presetClass="entr" presetSubtype="8" fill="hold" grpId="0" nodeType="withEffect">
                                  <p:stCondLst>
                                    <p:cond delay="100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par>
                                <p:cTn id="91" presetID="10" presetClass="entr" presetSubtype="0" fill="hold" grpId="0" nodeType="withEffect">
                                  <p:stCondLst>
                                    <p:cond delay="150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500"/>
                                        <p:tgtEl>
                                          <p:spTgt spid="6"/>
                                        </p:tgtEl>
                                      </p:cBhvr>
                                    </p:animEffect>
                                  </p:childTnLst>
                                </p:cTn>
                              </p:par>
                              <p:par>
                                <p:cTn id="94" presetID="22" presetClass="entr" presetSubtype="2" fill="hold" grpId="0" nodeType="withEffect">
                                  <p:stCondLst>
                                    <p:cond delay="2000"/>
                                  </p:stCondLst>
                                  <p:childTnLst>
                                    <p:set>
                                      <p:cBhvr>
                                        <p:cTn id="95" dur="1" fill="hold">
                                          <p:stCondLst>
                                            <p:cond delay="0"/>
                                          </p:stCondLst>
                                        </p:cTn>
                                        <p:tgtEl>
                                          <p:spTgt spid="10"/>
                                        </p:tgtEl>
                                        <p:attrNameLst>
                                          <p:attrName>style.visibility</p:attrName>
                                        </p:attrNameLst>
                                      </p:cBhvr>
                                      <p:to>
                                        <p:strVal val="visible"/>
                                      </p:to>
                                    </p:set>
                                    <p:animEffect transition="in" filter="wipe(right)">
                                      <p:cBhvr>
                                        <p:cTn id="96" dur="500"/>
                                        <p:tgtEl>
                                          <p:spTgt spid="10"/>
                                        </p:tgtEl>
                                      </p:cBhvr>
                                    </p:animEffect>
                                  </p:childTnLst>
                                </p:cTn>
                              </p:par>
                              <p:par>
                                <p:cTn id="97" presetID="22" presetClass="entr" presetSubtype="4" fill="hold" grpId="0" nodeType="withEffect">
                                  <p:stCondLst>
                                    <p:cond delay="3000"/>
                                  </p:stCondLst>
                                  <p:childTnLst>
                                    <p:set>
                                      <p:cBhvr>
                                        <p:cTn id="98" dur="1" fill="hold">
                                          <p:stCondLst>
                                            <p:cond delay="0"/>
                                          </p:stCondLst>
                                        </p:cTn>
                                        <p:tgtEl>
                                          <p:spTgt spid="46"/>
                                        </p:tgtEl>
                                        <p:attrNameLst>
                                          <p:attrName>style.visibility</p:attrName>
                                        </p:attrNameLst>
                                      </p:cBhvr>
                                      <p:to>
                                        <p:strVal val="visible"/>
                                      </p:to>
                                    </p:set>
                                    <p:animEffect transition="in" filter="wipe(down)">
                                      <p:cBhvr>
                                        <p:cTn id="99" dur="500"/>
                                        <p:tgtEl>
                                          <p:spTgt spid="46"/>
                                        </p:tgtEl>
                                      </p:cBhvr>
                                    </p:animEffect>
                                  </p:childTnLst>
                                </p:cTn>
                              </p:par>
                              <p:par>
                                <p:cTn id="100" presetID="16" presetClass="entr" presetSubtype="37" fill="hold" grpId="0" nodeType="withEffect">
                                  <p:stCondLst>
                                    <p:cond delay="3500"/>
                                  </p:stCondLst>
                                  <p:childTnLst>
                                    <p:set>
                                      <p:cBhvr>
                                        <p:cTn id="101" dur="1" fill="hold">
                                          <p:stCondLst>
                                            <p:cond delay="0"/>
                                          </p:stCondLst>
                                        </p:cTn>
                                        <p:tgtEl>
                                          <p:spTgt spid="44"/>
                                        </p:tgtEl>
                                        <p:attrNameLst>
                                          <p:attrName>style.visibility</p:attrName>
                                        </p:attrNameLst>
                                      </p:cBhvr>
                                      <p:to>
                                        <p:strVal val="visible"/>
                                      </p:to>
                                    </p:set>
                                    <p:animEffect transition="in" filter="barn(outVertical)">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052"/>
                                        </p:tgtEl>
                                        <p:attrNameLst>
                                          <p:attrName>style.visibility</p:attrName>
                                        </p:attrNameLst>
                                      </p:cBhvr>
                                      <p:to>
                                        <p:strVal val="visible"/>
                                      </p:to>
                                    </p:set>
                                    <p:animEffect transition="in" filter="fade">
                                      <p:cBhvr>
                                        <p:cTn id="107" dur="500"/>
                                        <p:tgtEl>
                                          <p:spTgt spid="2052"/>
                                        </p:tgtEl>
                                      </p:cBhvr>
                                    </p:animEffect>
                                  </p:childTnLst>
                                </p:cTn>
                              </p:par>
                              <p:par>
                                <p:cTn id="108" presetID="16" presetClass="entr" presetSubtype="37" fill="hold" grpId="0" nodeType="withEffect">
                                  <p:stCondLst>
                                    <p:cond delay="1500"/>
                                  </p:stCondLst>
                                  <p:childTnLst>
                                    <p:set>
                                      <p:cBhvr>
                                        <p:cTn id="109" dur="1" fill="hold">
                                          <p:stCondLst>
                                            <p:cond delay="0"/>
                                          </p:stCondLst>
                                        </p:cTn>
                                        <p:tgtEl>
                                          <p:spTgt spid="47"/>
                                        </p:tgtEl>
                                        <p:attrNameLst>
                                          <p:attrName>style.visibility</p:attrName>
                                        </p:attrNameLst>
                                      </p:cBhvr>
                                      <p:to>
                                        <p:strVal val="visible"/>
                                      </p:to>
                                    </p:set>
                                    <p:animEffect transition="in" filter="barn(outVertical)">
                                      <p:cBhvr>
                                        <p:cTn id="110" dur="500"/>
                                        <p:tgtEl>
                                          <p:spTgt spid="47"/>
                                        </p:tgtEl>
                                      </p:cBhvr>
                                    </p:animEffect>
                                  </p:childTnLst>
                                </p:cTn>
                              </p:par>
                              <p:par>
                                <p:cTn id="111" presetID="22" presetClass="entr" presetSubtype="4" fill="hold" grpId="0" nodeType="withEffect">
                                  <p:stCondLst>
                                    <p:cond delay="2000"/>
                                  </p:stCondLst>
                                  <p:childTnLst>
                                    <p:set>
                                      <p:cBhvr>
                                        <p:cTn id="112" dur="1" fill="hold">
                                          <p:stCondLst>
                                            <p:cond delay="0"/>
                                          </p:stCondLst>
                                        </p:cTn>
                                        <p:tgtEl>
                                          <p:spTgt spid="50"/>
                                        </p:tgtEl>
                                        <p:attrNameLst>
                                          <p:attrName>style.visibility</p:attrName>
                                        </p:attrNameLst>
                                      </p:cBhvr>
                                      <p:to>
                                        <p:strVal val="visible"/>
                                      </p:to>
                                    </p:set>
                                    <p:animEffect transition="in" filter="wipe(down)">
                                      <p:cBhvr>
                                        <p:cTn id="1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4" grpId="0" animBg="1"/>
      <p:bldP spid="11" grpId="0" animBg="1"/>
      <p:bldP spid="12" grpId="0" animBg="1"/>
      <p:bldP spid="7" grpId="0" animBg="1"/>
      <p:bldP spid="8" grpId="0" animBg="1"/>
      <p:bldP spid="5" grpId="0" animBg="1"/>
      <p:bldP spid="44" grpId="0" animBg="1"/>
      <p:bldP spid="46" grpId="0" animBg="1"/>
      <p:bldP spid="47" grpId="0" animBg="1"/>
      <p:bldP spid="6" grpId="0" animBg="1"/>
      <p:bldP spid="10" grpId="0" animBg="1"/>
      <p:bldP spid="50" grpId="0" animBg="1"/>
      <p:bldP spid="17" grpId="0" animBg="1"/>
      <p:bldP spid="3"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兵庫県の取り組み</a:t>
            </a:r>
            <a:endParaRPr kumimoji="1" lang="ja-JP" altLang="en-US" dirty="0"/>
          </a:p>
        </p:txBody>
      </p:sp>
      <p:pic>
        <p:nvPicPr>
          <p:cNvPr id="1028" name="Picture 4" descr="H29青少年のインターネット利用対策啓発ポスター"/>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96318"/>
            <a:ext cx="3914998" cy="55335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保護者のためのネット利用ガイドブック外面のデータ"/>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9331" y="3023220"/>
            <a:ext cx="53816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55576" y="-27384"/>
            <a:ext cx="7698753" cy="686941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16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xit" presetSubtype="0" fill="hold" nodeType="withEffect">
                                  <p:stCondLst>
                                    <p:cond delay="0"/>
                                  </p:stCondLst>
                                  <p:childTnLst>
                                    <p:animEffect transition="out" filter="fade">
                                      <p:cBhvr>
                                        <p:cTn id="19" dur="500"/>
                                        <p:tgtEl>
                                          <p:spTgt spid="1028"/>
                                        </p:tgtEl>
                                      </p:cBhvr>
                                    </p:animEffect>
                                    <p:set>
                                      <p:cBhvr>
                                        <p:cTn id="20" dur="1" fill="hold">
                                          <p:stCondLst>
                                            <p:cond delay="499"/>
                                          </p:stCondLst>
                                        </p:cTn>
                                        <p:tgtEl>
                                          <p:spTgt spid="102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30"/>
                                        </p:tgtEl>
                                      </p:cBhvr>
                                    </p:animEffect>
                                    <p:set>
                                      <p:cBhvr>
                                        <p:cTn id="23"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TotalTime>
  <Words>412</Words>
  <Application>Microsoft Office PowerPoint</Application>
  <PresentationFormat>画面に合わせる (4:3)</PresentationFormat>
  <Paragraphs>167</Paragraphs>
  <Slides>6</Slides>
  <Notes>6</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有害情報から子どもを守るには～フィルタリング～</vt:lpstr>
      <vt:lpstr>フィルタリングについての意識</vt:lpstr>
      <vt:lpstr>フィルタリングされるサイト</vt:lpstr>
      <vt:lpstr>フィルタリングはすべてに有効？</vt:lpstr>
      <vt:lpstr>フィルタリングの種類について</vt:lpstr>
      <vt:lpstr>兵庫県の取り組み</vt:lpstr>
    </vt:vector>
  </TitlesOfParts>
  <Company>兵庫県教育委員会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フィルタリング</dc:title>
  <dc:creator>県立教育研修所</dc:creator>
  <cp:lastModifiedBy>兵庫県</cp:lastModifiedBy>
  <cp:revision>89</cp:revision>
  <dcterms:created xsi:type="dcterms:W3CDTF">2017-12-18T02:31:46Z</dcterms:created>
  <dcterms:modified xsi:type="dcterms:W3CDTF">2019-01-07T02:00:49Z</dcterms:modified>
</cp:coreProperties>
</file>