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77" r:id="rId2"/>
    <p:sldId id="281" r:id="rId3"/>
    <p:sldId id="285" r:id="rId4"/>
    <p:sldId id="290" r:id="rId5"/>
    <p:sldId id="291" r:id="rId6"/>
    <p:sldId id="292" r:id="rId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232" autoAdjust="0"/>
  </p:normalViewPr>
  <p:slideViewPr>
    <p:cSldViewPr>
      <p:cViewPr>
        <p:scale>
          <a:sx n="42" d="100"/>
          <a:sy n="42" d="100"/>
        </p:scale>
        <p:origin x="-1800" y="-72"/>
      </p:cViewPr>
      <p:guideLst>
        <p:guide orient="horz" pos="2160"/>
        <p:guide pos="2880"/>
      </p:guideLst>
    </p:cSldViewPr>
  </p:slideViewPr>
  <p:notesTextViewPr>
    <p:cViewPr>
      <p:scale>
        <a:sx n="1" d="1"/>
        <a:sy n="1" d="1"/>
      </p:scale>
      <p:origin x="0" y="0"/>
    </p:cViewPr>
  </p:notesTextViewPr>
  <p:notesViewPr>
    <p:cSldViewPr>
      <p:cViewPr varScale="1">
        <p:scale>
          <a:sx n="46" d="100"/>
          <a:sy n="46" d="100"/>
        </p:scale>
        <p:origin x="-26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364131-CA8A-4902-8D5A-2C6925475E99}" type="slidenum">
              <a:rPr kumimoji="1" lang="ja-JP" altLang="en-US" smtClean="0"/>
              <a:t>‹#›</a:t>
            </a:fld>
            <a:endParaRPr kumimoji="1" lang="ja-JP" altLang="en-US"/>
          </a:p>
        </p:txBody>
      </p:sp>
    </p:spTree>
    <p:extLst>
      <p:ext uri="{BB962C8B-B14F-4D97-AF65-F5344CB8AC3E}">
        <p14:creationId xmlns:p14="http://schemas.microsoft.com/office/powerpoint/2010/main" val="1494392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DCB3C-EA9D-4A29-9EAC-A43492B8175F}" type="datetimeFigureOut">
              <a:rPr kumimoji="1" lang="ja-JP" altLang="en-US" smtClean="0"/>
              <a:pPr/>
              <a:t>2019/1/7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6096D-E0E7-4309-86D5-C608230F9E09}" type="slidenum">
              <a:rPr kumimoji="1" lang="ja-JP" altLang="en-US" smtClean="0"/>
              <a:pPr/>
              <a:t>‹#›</a:t>
            </a:fld>
            <a:endParaRPr kumimoji="1" lang="ja-JP" altLang="en-US"/>
          </a:p>
        </p:txBody>
      </p:sp>
    </p:spTree>
    <p:extLst>
      <p:ext uri="{BB962C8B-B14F-4D97-AF65-F5344CB8AC3E}">
        <p14:creationId xmlns:p14="http://schemas.microsoft.com/office/powerpoint/2010/main" val="20477241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２０１６年（平成２８年）、佐賀県において、県立高校の生徒の成績をインターネット上で管理する「教育情報システム」への不正アクセス事件で計約</a:t>
            </a:r>
            <a:r>
              <a:rPr kumimoji="1" lang="en-US" altLang="ja-JP" dirty="0" smtClean="0"/>
              <a:t>1</a:t>
            </a:r>
            <a:r>
              <a:rPr kumimoji="1" lang="ja-JP" altLang="en-US" dirty="0" smtClean="0"/>
              <a:t>万</a:t>
            </a:r>
            <a:r>
              <a:rPr kumimoji="1" lang="en-US" altLang="ja-JP" dirty="0" smtClean="0"/>
              <a:t>4</a:t>
            </a:r>
            <a:r>
              <a:rPr kumimoji="1" lang="ja-JP" altLang="en-US" dirty="0" smtClean="0"/>
              <a:t>千人分の個人情報が流出する事案が発生しました。</a:t>
            </a:r>
            <a:endParaRPr kumimoji="1" lang="en-US" altLang="ja-JP" dirty="0" smtClean="0"/>
          </a:p>
          <a:p>
            <a:r>
              <a:rPr kumimoji="1" lang="ja-JP" altLang="en-US" dirty="0" smtClean="0"/>
              <a:t>　このように、学校に係る、個人情報の漏洩事案は、頻繁に報道されています。</a:t>
            </a:r>
            <a:endParaRPr kumimoji="1" lang="en-US" altLang="ja-JP" dirty="0" smtClean="0"/>
          </a:p>
          <a:p>
            <a:r>
              <a:rPr kumimoji="1" lang="ja-JP" altLang="en-US" dirty="0" smtClean="0"/>
              <a:t>　私たちはどのようなことに気をつければよいのでしょうか。</a:t>
            </a:r>
            <a:endParaRPr kumimoji="1" lang="en-US" altLang="ja-JP" dirty="0" smtClean="0"/>
          </a:p>
          <a:p>
            <a:r>
              <a:rPr kumimoji="1" lang="ja-JP" altLang="en-US" dirty="0" smtClean="0"/>
              <a:t>　この資料で、学校で働く教職員が、個人レベルで、</a:t>
            </a:r>
            <a:r>
              <a:rPr kumimoji="1" lang="ja-JP" altLang="en-US" dirty="0" err="1" smtClean="0"/>
              <a:t>まはた</a:t>
            </a:r>
            <a:r>
              <a:rPr kumimoji="1" lang="ja-JP" altLang="en-US" dirty="0" smtClean="0"/>
              <a:t>組織レベルで行うべき情報セキュリティ対策について、考えていきましょう。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2856096D-E0E7-4309-86D5-C608230F9E09}" type="slidenum">
              <a:rPr kumimoji="1" lang="ja-JP" altLang="en-US" smtClean="0"/>
              <a:pPr/>
              <a:t>1</a:t>
            </a:fld>
            <a:endParaRPr kumimoji="1" lang="ja-JP" altLang="en-US"/>
          </a:p>
        </p:txBody>
      </p:sp>
    </p:spTree>
    <p:extLst>
      <p:ext uri="{BB962C8B-B14F-4D97-AF65-F5344CB8AC3E}">
        <p14:creationId xmlns:p14="http://schemas.microsoft.com/office/powerpoint/2010/main" val="245913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普段みなさんはどのようなカバンの中にどのようなものを入れて持ち歩いていますか。</a:t>
            </a:r>
            <a:endParaRPr kumimoji="1" lang="en-US" altLang="ja-JP" dirty="0" smtClean="0"/>
          </a:p>
          <a:p>
            <a:r>
              <a:rPr kumimoji="1" lang="ja-JP" altLang="en-US" dirty="0" smtClean="0"/>
              <a:t>そしてその中に</a:t>
            </a:r>
            <a:r>
              <a:rPr kumimoji="1" lang="en-US" altLang="ja-JP" dirty="0" smtClean="0"/>
              <a:t>ICT</a:t>
            </a:r>
            <a:r>
              <a:rPr kumimoji="1" lang="ja-JP" altLang="en-US" dirty="0" smtClean="0"/>
              <a:t>機器はどれだけ入っているでしょうか。</a:t>
            </a:r>
            <a:endParaRPr kumimoji="1" lang="en-US" altLang="ja-JP" dirty="0" smtClean="0"/>
          </a:p>
          <a:p>
            <a:endParaRPr kumimoji="1" lang="en-US" altLang="ja-JP" dirty="0" smtClean="0"/>
          </a:p>
          <a:p>
            <a:r>
              <a:rPr kumimoji="1" lang="ja-JP" altLang="en-US" dirty="0" smtClean="0"/>
              <a:t>　</a:t>
            </a:r>
            <a:r>
              <a:rPr lang="ja-JP" altLang="en-US" dirty="0" smtClean="0"/>
              <a:t>★</a:t>
            </a:r>
            <a:r>
              <a:rPr lang="en-US" altLang="ja-JP" dirty="0" smtClean="0"/>
              <a:t>×</a:t>
            </a:r>
            <a:r>
              <a:rPr lang="ja-JP" altLang="en-US" dirty="0" smtClean="0"/>
              <a:t>６　スマートフォン　タブレット端末　</a:t>
            </a:r>
            <a:r>
              <a:rPr lang="en-US" altLang="ja-JP" dirty="0" smtClean="0"/>
              <a:t>USB</a:t>
            </a:r>
            <a:r>
              <a:rPr lang="ja-JP" altLang="en-US" dirty="0" smtClean="0"/>
              <a:t>メモリ　外付けハードディスク　</a:t>
            </a:r>
            <a:r>
              <a:rPr lang="en-US" altLang="ja-JP" dirty="0" smtClean="0"/>
              <a:t>SD</a:t>
            </a:r>
            <a:r>
              <a:rPr lang="ja-JP" altLang="en-US" dirty="0" smtClean="0"/>
              <a:t>カード　</a:t>
            </a:r>
            <a:r>
              <a:rPr lang="en-US" altLang="ja-JP" dirty="0" smtClean="0"/>
              <a:t>DVD</a:t>
            </a:r>
            <a:r>
              <a:rPr lang="ja-JP" altLang="en-US" dirty="0" smtClean="0"/>
              <a:t>　</a:t>
            </a:r>
            <a:r>
              <a:rPr lang="en-US" altLang="ja-JP" dirty="0" smtClean="0"/>
              <a:t>CD</a:t>
            </a:r>
            <a:r>
              <a:rPr lang="ja-JP" altLang="en-US" dirty="0" smtClean="0"/>
              <a:t>　デジカメ　電子タバコの充電器　</a:t>
            </a:r>
            <a:r>
              <a:rPr lang="en-US" altLang="ja-JP" dirty="0" smtClean="0"/>
              <a:t>USB</a:t>
            </a:r>
            <a:r>
              <a:rPr lang="ja-JP" altLang="en-US" dirty="0" smtClean="0"/>
              <a:t>稼働の扇風機　簡易ヒーターなど★</a:t>
            </a:r>
          </a:p>
          <a:p>
            <a:endParaRPr kumimoji="1" lang="en-US" altLang="ja-JP" dirty="0" smtClean="0"/>
          </a:p>
          <a:p>
            <a:r>
              <a:rPr kumimoji="1" lang="ja-JP" altLang="en-US" dirty="0" smtClean="0"/>
              <a:t>手持ちのものはあったでしょうか。</a:t>
            </a:r>
            <a:endParaRPr kumimoji="1" lang="en-US" altLang="ja-JP" dirty="0" smtClean="0"/>
          </a:p>
          <a:p>
            <a:r>
              <a:rPr kumimoji="1" lang="ja-JP" altLang="en-US" dirty="0" smtClean="0"/>
              <a:t>それぞれの機器が非常に便利になり、これらの中の複数をいつも持ち歩いているという方も少なくないのではないでしょうか。</a:t>
            </a:r>
            <a:endParaRPr kumimoji="1" lang="en-US" altLang="ja-JP" dirty="0" smtClean="0"/>
          </a:p>
          <a:p>
            <a:endParaRPr kumimoji="1" lang="en-US" altLang="ja-JP" dirty="0" smtClean="0"/>
          </a:p>
          <a:p>
            <a:r>
              <a:rPr kumimoji="1" lang="ja-JP" altLang="en-US" dirty="0" smtClean="0"/>
              <a:t>便利なあまり、ついつい使いすぎて・・・★いよいよ電池が・・・・ということはありませんか？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856096D-E0E7-4309-86D5-C608230F9E09}" type="slidenum">
              <a:rPr kumimoji="1" lang="ja-JP" altLang="en-US" smtClean="0"/>
              <a:pPr/>
              <a:t>2</a:t>
            </a:fld>
            <a:endParaRPr kumimoji="1" lang="ja-JP" altLang="en-US"/>
          </a:p>
        </p:txBody>
      </p:sp>
    </p:spTree>
    <p:extLst>
      <p:ext uri="{BB962C8B-B14F-4D97-AF65-F5344CB8AC3E}">
        <p14:creationId xmlns:p14="http://schemas.microsoft.com/office/powerpoint/2010/main" val="413572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仕事中に電池が無くなった場合には要注意です。</a:t>
            </a:r>
            <a:endParaRPr kumimoji="1" lang="en-US" altLang="ja-JP" dirty="0" smtClean="0"/>
          </a:p>
          <a:p>
            <a:r>
              <a:rPr kumimoji="1" lang="ja-JP" altLang="en-US" dirty="0" smtClean="0"/>
              <a:t>最近のモバイル機器は★このような</a:t>
            </a:r>
            <a:r>
              <a:rPr kumimoji="1" lang="en-US" altLang="ja-JP" dirty="0" smtClean="0"/>
              <a:t>USB</a:t>
            </a:r>
            <a:r>
              <a:rPr kumimoji="1" lang="ja-JP" altLang="en-US" dirty="0" smtClean="0"/>
              <a:t>端子を電源とするものが少なくありません。</a:t>
            </a:r>
            <a:endParaRPr kumimoji="1" lang="en-US" altLang="ja-JP" dirty="0" smtClean="0"/>
          </a:p>
          <a:p>
            <a:r>
              <a:rPr kumimoji="1" lang="ja-JP" altLang="en-US" dirty="0" smtClean="0"/>
              <a:t>そして、この端子は入力端子として多くのパソコンにも搭載されています。</a:t>
            </a:r>
            <a:endParaRPr kumimoji="1" lang="en-US" altLang="ja-JP" dirty="0" smtClean="0"/>
          </a:p>
          <a:p>
            <a:endParaRPr kumimoji="1" lang="en-US" altLang="ja-JP" dirty="0" smtClean="0"/>
          </a:p>
          <a:p>
            <a:r>
              <a:rPr kumimoji="1" lang="ja-JP" altLang="en-US" dirty="0" smtClean="0"/>
              <a:t>★「今まで大丈夫だったから」「電源として使うだけだから」といった安易な理由でスマートフォンをパソコンにつなぎ、充電をしたりしていませんか？</a:t>
            </a:r>
            <a:endParaRPr kumimoji="1" lang="en-US" altLang="ja-JP" dirty="0" smtClean="0"/>
          </a:p>
          <a:p>
            <a:r>
              <a:rPr kumimoji="1" lang="ja-JP" altLang="en-US" dirty="0" smtClean="0"/>
              <a:t>★また、ガイドラインや</a:t>
            </a:r>
            <a:r>
              <a:rPr kumimoji="1" lang="ja-JP" altLang="en-US" sz="1200" b="0" i="0" u="none" strike="noStrike" kern="1200" baseline="0" dirty="0" smtClean="0">
                <a:solidFill>
                  <a:schemeClr val="tx1"/>
                </a:solidFill>
                <a:latin typeface="+mn-lt"/>
                <a:ea typeface="+mn-ea"/>
                <a:cs typeface="+mn-cs"/>
              </a:rPr>
              <a:t>規定（ルール）があるにも関わらず、違反し、手持ちの記録メディアをパソコンにつなげたりしていませんか？</a:t>
            </a: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★もし、その端末がウイルスに感染をしていたら被害は計り知れません★</a:t>
            </a:r>
            <a:endParaRPr kumimoji="1" lang="en-US" altLang="ja-JP" sz="1200" b="0" i="0" u="none" strike="noStrike" kern="1200" baseline="0" dirty="0" smtClean="0">
              <a:solidFill>
                <a:schemeClr val="tx1"/>
              </a:solidFill>
              <a:latin typeface="+mn-lt"/>
              <a:ea typeface="+mn-ea"/>
              <a:cs typeface="+mn-cs"/>
            </a:endParaRPr>
          </a:p>
          <a:p>
            <a:endParaRPr kumimoji="1" lang="en-US" altLang="ja-JP" dirty="0" smtClean="0"/>
          </a:p>
          <a:p>
            <a:r>
              <a:rPr kumimoji="1" lang="ja-JP" altLang="en-US" sz="1200" kern="1200" dirty="0" smtClean="0">
                <a:solidFill>
                  <a:schemeClr val="tx1"/>
                </a:solidFill>
                <a:effectLst/>
                <a:latin typeface="+mn-lt"/>
                <a:ea typeface="+mn-ea"/>
                <a:cs typeface="+mn-cs"/>
              </a:rPr>
              <a:t>★電子たばこの充電によって、マルウェアに感染といったニュースもありました。</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※USB</a:t>
            </a:r>
            <a:r>
              <a:rPr kumimoji="1" lang="ja-JP" altLang="en-US" dirty="0" smtClean="0"/>
              <a:t>扇風機、加湿器など</a:t>
            </a:r>
            <a:r>
              <a:rPr kumimoji="1" lang="en-US" altLang="ja-JP" dirty="0" smtClean="0"/>
              <a:t>USB</a:t>
            </a:r>
            <a:r>
              <a:rPr kumimoji="1" lang="ja-JP" altLang="en-US" dirty="0" smtClean="0"/>
              <a:t>につなぐ機器にはリスクがある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856096D-E0E7-4309-86D5-C608230F9E09}" type="slidenum">
              <a:rPr kumimoji="1" lang="ja-JP" altLang="en-US" smtClean="0"/>
              <a:pPr/>
              <a:t>3</a:t>
            </a:fld>
            <a:endParaRPr kumimoji="1" lang="ja-JP" altLang="en-US"/>
          </a:p>
        </p:txBody>
      </p:sp>
    </p:spTree>
    <p:extLst>
      <p:ext uri="{BB962C8B-B14F-4D97-AF65-F5344CB8AC3E}">
        <p14:creationId xmlns:p14="http://schemas.microsoft.com/office/powerpoint/2010/main" val="122672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★では、どうすれば、こうしたトラブルを防ぐことができるでしょうか。　少し考えてみてください。　★</a:t>
            </a:r>
            <a:r>
              <a:rPr kumimoji="1" lang="ja-JP" altLang="en-US" dirty="0" smtClean="0">
                <a:latin typeface="メイリオ" panose="020B0604030504040204" pitchFamily="50" charset="-128"/>
                <a:ea typeface="メイリオ" panose="020B0604030504040204" pitchFamily="50" charset="-128"/>
              </a:rPr>
              <a:t>セキュリティポリシーを守る　　★</a:t>
            </a:r>
            <a:r>
              <a:rPr lang="ja-JP" altLang="en-US" dirty="0" smtClean="0">
                <a:latin typeface="メイリオ" panose="020B0604030504040204" pitchFamily="50" charset="-128"/>
                <a:ea typeface="メイリオ" panose="020B0604030504040204" pitchFamily="50" charset="-128"/>
              </a:rPr>
              <a:t>安易にスマホや外部メディアをパソコンに接続しない　　★</a:t>
            </a:r>
            <a:r>
              <a:rPr lang="ja-JP" altLang="en-US" dirty="0" smtClean="0"/>
              <a:t>セキュリティ機能つきの</a:t>
            </a:r>
            <a:r>
              <a:rPr lang="en-US" altLang="ja-JP" dirty="0" smtClean="0"/>
              <a:t>USB</a:t>
            </a:r>
            <a:r>
              <a:rPr lang="ja-JP" altLang="en-US" dirty="0" smtClean="0"/>
              <a:t>メモリを使う　★</a:t>
            </a:r>
            <a:endParaRPr lang="ja-JP" altLang="en-US"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856096D-E0E7-4309-86D5-C608230F9E09}" type="slidenum">
              <a:rPr kumimoji="1" lang="ja-JP" altLang="en-US" smtClean="0"/>
              <a:pPr/>
              <a:t>4</a:t>
            </a:fld>
            <a:endParaRPr kumimoji="1" lang="ja-JP" altLang="en-US"/>
          </a:p>
        </p:txBody>
      </p:sp>
    </p:spTree>
    <p:extLst>
      <p:ext uri="{BB962C8B-B14F-4D97-AF65-F5344CB8AC3E}">
        <p14:creationId xmlns:p14="http://schemas.microsoft.com/office/powerpoint/2010/main" val="43642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★では、どうすれば、こうしたトラブルを防ぐことができるでしょうか。　少し考えてみてください。　★</a:t>
            </a:r>
            <a:r>
              <a:rPr kumimoji="1" lang="ja-JP" altLang="en-US" dirty="0" smtClean="0">
                <a:latin typeface="メイリオ" panose="020B0604030504040204" pitchFamily="50" charset="-128"/>
                <a:ea typeface="メイリオ" panose="020B0604030504040204" pitchFamily="50" charset="-128"/>
              </a:rPr>
              <a:t>セキュリティポリシーを守る　　★</a:t>
            </a:r>
            <a:r>
              <a:rPr lang="ja-JP" altLang="en-US" dirty="0" smtClean="0">
                <a:latin typeface="メイリオ" panose="020B0604030504040204" pitchFamily="50" charset="-128"/>
                <a:ea typeface="メイリオ" panose="020B0604030504040204" pitchFamily="50" charset="-128"/>
              </a:rPr>
              <a:t>安易にスマホや外部メディアをパソコンに接続しない　　★</a:t>
            </a:r>
            <a:r>
              <a:rPr lang="ja-JP" altLang="en-US" dirty="0" smtClean="0"/>
              <a:t>セキュリティ機能つきの</a:t>
            </a:r>
            <a:r>
              <a:rPr lang="en-US" altLang="ja-JP" dirty="0" smtClean="0"/>
              <a:t>USB</a:t>
            </a:r>
            <a:r>
              <a:rPr lang="ja-JP" altLang="en-US" dirty="0" smtClean="0"/>
              <a:t>メモリを使う　★</a:t>
            </a:r>
            <a:endParaRPr lang="ja-JP" altLang="en-US"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856096D-E0E7-4309-86D5-C608230F9E09}" type="slidenum">
              <a:rPr kumimoji="1" lang="ja-JP" altLang="en-US" smtClean="0"/>
              <a:pPr/>
              <a:t>5</a:t>
            </a:fld>
            <a:endParaRPr kumimoji="1" lang="ja-JP" altLang="en-US"/>
          </a:p>
        </p:txBody>
      </p:sp>
    </p:spTree>
    <p:extLst>
      <p:ext uri="{BB962C8B-B14F-4D97-AF65-F5344CB8AC3E}">
        <p14:creationId xmlns:p14="http://schemas.microsoft.com/office/powerpoint/2010/main" val="43642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★パソコンの方のセキュリティについては、★ソフトウェアの更新　★ウイルス対策ソフトの導入　★</a:t>
            </a:r>
            <a:r>
              <a:rPr kumimoji="1" lang="en-US" altLang="ja-JP" dirty="0" smtClean="0"/>
              <a:t>ID</a:t>
            </a:r>
            <a:r>
              <a:rPr kumimoji="1" lang="ja-JP" altLang="en-US" dirty="0" smtClean="0"/>
              <a:t>とパスワードの適切な管理　</a:t>
            </a:r>
            <a:r>
              <a:rPr lang="ja-JP" altLang="en-US" dirty="0" smtClean="0"/>
              <a:t>★パソコンの設定を変更して、自動再生機能を停止する。ファイルを開く前に必ずウイルスチェックを行う。</a:t>
            </a:r>
            <a:r>
              <a:rPr kumimoji="1" lang="ja-JP" altLang="en-US" dirty="0" smtClean="0"/>
              <a:t>などが、</a:t>
            </a:r>
            <a:r>
              <a:rPr lang="ja-JP" altLang="en-US" sz="1200" dirty="0" smtClean="0">
                <a:latin typeface="メイリオ" panose="020B0604030504040204" pitchFamily="50" charset="-128"/>
                <a:ea typeface="メイリオ" panose="020B0604030504040204" pitchFamily="50" charset="-128"/>
              </a:rPr>
              <a:t>国民のための情報セキュリティサイト（総務省）に示されています。　　</a:t>
            </a:r>
            <a:endParaRPr lang="en-US" altLang="ja-JP" sz="1200"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u="none" dirty="0" smtClean="0">
                <a:solidFill>
                  <a:schemeClr val="tx1"/>
                </a:solidFill>
                <a:effectLst/>
              </a:rPr>
              <a:t>最近は、個人情報の漏洩を防止するため、情報セキュリティポリシーで、個人による外部の記憶媒体の利用を禁止または制限しているところが増えてきています。外部の記憶媒体を利用する場合には、事前に管理職や情報システム担当者等に相談するか、情報セキュリティポリシーをよく確認してから行うように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2856096D-E0E7-4309-86D5-C608230F9E09}" type="slidenum">
              <a:rPr kumimoji="1" lang="ja-JP" altLang="en-US" smtClean="0"/>
              <a:pPr/>
              <a:t>6</a:t>
            </a:fld>
            <a:endParaRPr kumimoji="1" lang="ja-JP" altLang="en-US"/>
          </a:p>
        </p:txBody>
      </p:sp>
    </p:spTree>
    <p:extLst>
      <p:ext uri="{BB962C8B-B14F-4D97-AF65-F5344CB8AC3E}">
        <p14:creationId xmlns:p14="http://schemas.microsoft.com/office/powerpoint/2010/main" val="43642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78142E5-925A-48C9-9411-0927AC91A575}" type="datetimeFigureOut">
              <a:rPr kumimoji="1" lang="ja-JP" altLang="en-US" smtClean="0"/>
              <a:pPr/>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332326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8142E5-925A-48C9-9411-0927AC91A575}" type="datetimeFigureOut">
              <a:rPr kumimoji="1" lang="ja-JP" altLang="en-US" smtClean="0"/>
              <a:pPr/>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80794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8142E5-925A-48C9-9411-0927AC91A575}" type="datetimeFigureOut">
              <a:rPr kumimoji="1" lang="ja-JP" altLang="en-US" smtClean="0"/>
              <a:pPr/>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40787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8142E5-925A-48C9-9411-0927AC91A575}" type="datetimeFigureOut">
              <a:rPr kumimoji="1" lang="ja-JP" altLang="en-US" smtClean="0"/>
              <a:pPr/>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275728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78142E5-925A-48C9-9411-0927AC91A575}" type="datetimeFigureOut">
              <a:rPr kumimoji="1" lang="ja-JP" altLang="en-US" smtClean="0"/>
              <a:pPr/>
              <a:t>2019/1/7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273827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78142E5-925A-48C9-9411-0927AC91A575}" type="datetimeFigureOut">
              <a:rPr kumimoji="1" lang="ja-JP" altLang="en-US" smtClean="0"/>
              <a:pPr/>
              <a:t>2019/1/7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3843734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78142E5-925A-48C9-9411-0927AC91A575}" type="datetimeFigureOut">
              <a:rPr kumimoji="1" lang="ja-JP" altLang="en-US" smtClean="0"/>
              <a:pPr/>
              <a:t>2019/1/7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368865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78142E5-925A-48C9-9411-0927AC91A575}" type="datetimeFigureOut">
              <a:rPr kumimoji="1" lang="ja-JP" altLang="en-US" smtClean="0"/>
              <a:pPr/>
              <a:t>2019/1/7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269814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8142E5-925A-48C9-9411-0927AC91A575}" type="datetimeFigureOut">
              <a:rPr kumimoji="1" lang="ja-JP" altLang="en-US" smtClean="0"/>
              <a:pPr/>
              <a:t>2019/1/7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297652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8142E5-925A-48C9-9411-0927AC91A575}" type="datetimeFigureOut">
              <a:rPr kumimoji="1" lang="ja-JP" altLang="en-US" smtClean="0"/>
              <a:pPr/>
              <a:t>2019/1/7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413038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8142E5-925A-48C9-9411-0927AC91A575}" type="datetimeFigureOut">
              <a:rPr kumimoji="1" lang="ja-JP" altLang="en-US" smtClean="0"/>
              <a:pPr/>
              <a:t>2019/1/7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229623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142E5-925A-48C9-9411-0927AC91A575}" type="datetimeFigureOut">
              <a:rPr kumimoji="1" lang="ja-JP" altLang="en-US" smtClean="0"/>
              <a:pPr/>
              <a:t>2019/1/7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1550E-97A6-421E-A9C7-F207B9CC96D9}" type="slidenum">
              <a:rPr kumimoji="1" lang="ja-JP" altLang="en-US" smtClean="0"/>
              <a:pPr/>
              <a:t>‹#›</a:t>
            </a:fld>
            <a:endParaRPr kumimoji="1" lang="ja-JP" altLang="en-US"/>
          </a:p>
        </p:txBody>
      </p:sp>
    </p:spTree>
    <p:extLst>
      <p:ext uri="{BB962C8B-B14F-4D97-AF65-F5344CB8AC3E}">
        <p14:creationId xmlns:p14="http://schemas.microsoft.com/office/powerpoint/2010/main" val="138092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2.bp.blogspot.com/-n4C4AJ2oZpY/VtogDwW202I/AAAAAAAA4cI/TYjhMG6L0_U/s800/usb_memory_stick.png" TargetMode="External"/><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1.bp.blogspot.com/-Y2ZJLDkwSdk/UqmPTtiUtqI/AAAAAAAAbhM/Is0BcImd_9Y/s800/disc_case.png" TargetMode="External"/><Relationship Id="rId4" Type="http://schemas.openxmlformats.org/officeDocument/2006/relationships/hyperlink" Target="http://4.bp.blogspot.com/-cC8ybC_4nUg/VGX8pO9cLhI/AAAAAAAApKQ/ZToS-DsItD4/s800/smartphone.png"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1.bp.blogspot.com/-LfSSfonvBb0/UbVvOsTo1pI/AAAAAAAAUsU/PWnletoRiuI/s800/computer_virus.png" TargetMode="Externa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hyperlink" Target="http://3.bp.blogspot.com/-nHCtD2tt1qY/WOsvdEU0diI/AAAAAAABDpo/GOAsfifC9xgf63qxn6QzTS-EgTpfJqtDACLcB/s800/computer_smartphone_connect.png"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2.bp.blogspot.com/-HBoxdsiKwdY/WVd6Bbv8eiI/AAAAAAABFNc/o4WBm68qq9gY_i3ZEr6VNd2ZHhFq4gacgCEwYBhgL/s800/computer_antivirus2.p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グループ化 5"/>
          <p:cNvGrpSpPr/>
          <p:nvPr/>
        </p:nvGrpSpPr>
        <p:grpSpPr>
          <a:xfrm>
            <a:off x="395536" y="1412776"/>
            <a:ext cx="8280920" cy="4077161"/>
            <a:chOff x="395536" y="1800111"/>
            <a:chExt cx="8280920" cy="2997041"/>
          </a:xfrm>
          <a:effectLst>
            <a:outerShdw blurRad="177800" dist="457200" dir="2700000" algn="tl" rotWithShape="0">
              <a:prstClr val="black">
                <a:alpha val="40000"/>
              </a:prstClr>
            </a:outerShdw>
          </a:effectLst>
        </p:grpSpPr>
        <p:sp>
          <p:nvSpPr>
            <p:cNvPr id="5" name="ホームベース 4"/>
            <p:cNvSpPr/>
            <p:nvPr/>
          </p:nvSpPr>
          <p:spPr>
            <a:xfrm>
              <a:off x="395536" y="1800111"/>
              <a:ext cx="4140460" cy="2997041"/>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395536" y="2204864"/>
              <a:ext cx="8280920" cy="216024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メイリオ" panose="020B0604030504040204" pitchFamily="50" charset="-128"/>
                  <a:ea typeface="メイリオ" panose="020B0604030504040204" pitchFamily="50" charset="-128"/>
                  <a:cs typeface="Meiryo UI" panose="020B0604030504040204" pitchFamily="50" charset="-128"/>
                </a:rPr>
                <a:t>思わぬところに</a:t>
              </a:r>
              <a:r>
                <a:rPr lang="ja-JP" alt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メイリオ" panose="020B0604030504040204" pitchFamily="50" charset="-128"/>
                  <a:ea typeface="メイリオ" panose="020B0604030504040204" pitchFamily="50" charset="-128"/>
                  <a:cs typeface="Meiryo UI" panose="020B0604030504040204" pitchFamily="50" charset="-128"/>
                </a:rPr>
                <a:t>潜む</a:t>
              </a:r>
              <a:endParaRPr lang="en-US" altLang="ja-JP"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6000" b="1" spc="-15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メイリオ" panose="020B0604030504040204" pitchFamily="50" charset="-128"/>
                  <a:ea typeface="メイリオ" panose="020B0604030504040204" pitchFamily="50" charset="-128"/>
                  <a:cs typeface="Meiryo UI" panose="020B0604030504040204" pitchFamily="50" charset="-128"/>
                </a:rPr>
                <a:t>セキュリティリスク</a:t>
              </a:r>
              <a:endParaRPr lang="ja-JP" altLang="en-US" sz="6000" b="1" spc="-15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メイリオ" panose="020B0604030504040204" pitchFamily="50" charset="-128"/>
                <a:ea typeface="メイリオ" panose="020B0604030504040204" pitchFamily="50" charset="-128"/>
                <a:cs typeface="Meiryo UI" panose="020B0604030504040204" pitchFamily="50" charset="-128"/>
              </a:endParaRPr>
            </a:p>
            <a:p>
              <a:pPr algn="ctr"/>
              <a:endParaRPr kumimoji="1" lang="ja-JP" altLang="en-US" dirty="0"/>
            </a:p>
          </p:txBody>
        </p:sp>
      </p:grpSp>
      <p:sp>
        <p:nvSpPr>
          <p:cNvPr id="7" name="タイトル 1"/>
          <p:cNvSpPr txBox="1">
            <a:spLocks/>
          </p:cNvSpPr>
          <p:nvPr/>
        </p:nvSpPr>
        <p:spPr>
          <a:xfrm>
            <a:off x="393800" y="65287"/>
            <a:ext cx="8208912"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smtClean="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教職員の基礎知識シリーズ</a:t>
            </a:r>
            <a:endParaRPr lang="ja-JP" altLang="en-US" sz="2800" b="1"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45591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タブレットPCのイラスト"/>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3861048"/>
            <a:ext cx="2820077" cy="28200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スマートフォン・スマホのイラスト">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5856" y="1556792"/>
            <a:ext cx="2376264" cy="257589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26305" y="524709"/>
            <a:ext cx="8251835" cy="707886"/>
          </a:xfrm>
          <a:prstGeom prst="rect">
            <a:avLst/>
          </a:prstGeom>
          <a:gradFill flip="none" rotWithShape="1">
            <a:gsLst>
              <a:gs pos="0">
                <a:srgbClr val="FFC000"/>
              </a:gs>
              <a:gs pos="50000">
                <a:srgbClr val="FFFF00"/>
              </a:gs>
              <a:gs pos="100000">
                <a:schemeClr val="bg1"/>
              </a:gs>
            </a:gsLst>
            <a:lin ang="0" scaled="1"/>
            <a:tileRect/>
          </a:gradFill>
        </p:spPr>
        <p:txBody>
          <a:bodyPr wrap="square" rtlCol="0">
            <a:spAutoFit/>
          </a:bodyPr>
          <a:lstStyle/>
          <a:p>
            <a:r>
              <a:rPr lang="ja-JP" altLang="en-US" sz="4000" dirty="0" smtClean="0">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cs typeface="Meiryo UI" panose="020B0604030504040204" pitchFamily="50" charset="-128"/>
              </a:rPr>
              <a:t>カバンの中には・・・</a:t>
            </a:r>
            <a:endParaRPr lang="ja-JP" altLang="en-US" sz="4000" dirty="0">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cs typeface="Meiryo UI" panose="020B0604030504040204" pitchFamily="50" charset="-128"/>
            </a:endParaRPr>
          </a:p>
        </p:txBody>
      </p:sp>
      <p:pic>
        <p:nvPicPr>
          <p:cNvPr id="5132" name="Picture 12" descr="USBメモリのイラスト">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03648" y="198884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外付けハードディスクのイラスト"/>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707904" y="4581128"/>
            <a:ext cx="1983726" cy="19837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Dカードのイラスト"/>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372200" y="458112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ケースに入ったディスクのイラスト「CD・DVD・Blu-ray」">
            <a:hlinkClick r:id="rId10"/>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334000" y="1844824"/>
            <a:ext cx="3810000" cy="29813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0" y="1402320"/>
            <a:ext cx="9144000" cy="5455680"/>
            <a:chOff x="0" y="1425207"/>
            <a:chExt cx="9144000" cy="5455680"/>
          </a:xfrm>
        </p:grpSpPr>
        <p:sp>
          <p:nvSpPr>
            <p:cNvPr id="3" name="正方形/長方形 2"/>
            <p:cNvSpPr/>
            <p:nvPr/>
          </p:nvSpPr>
          <p:spPr>
            <a:xfrm>
              <a:off x="0" y="1425207"/>
              <a:ext cx="9144000" cy="545568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fsc.hyogo.local\votiro_out\1\m626291\smartphone_juuden.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49264" y="1675369"/>
              <a:ext cx="4711700" cy="4711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748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2"/>
                                        </p:tgtEl>
                                        <p:attrNameLst>
                                          <p:attrName>style.visibility</p:attrName>
                                        </p:attrNameLst>
                                      </p:cBhvr>
                                      <p:to>
                                        <p:strVal val="visible"/>
                                      </p:to>
                                    </p:set>
                                    <p:animEffect transition="in" filter="fade">
                                      <p:cBhvr>
                                        <p:cTn id="12" dur="500"/>
                                        <p:tgtEl>
                                          <p:spTgt spid="5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500"/>
                                        <p:tgtEl>
                                          <p:spTgt spid="71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4"/>
                                        </p:tgtEl>
                                        <p:attrNameLst>
                                          <p:attrName>style.visibility</p:attrName>
                                        </p:attrNameLst>
                                      </p:cBhvr>
                                      <p:to>
                                        <p:strVal val="visible"/>
                                      </p:to>
                                    </p:set>
                                    <p:animEffect transition="in" filter="fade">
                                      <p:cBhvr>
                                        <p:cTn id="27" dur="500"/>
                                        <p:tgtEl>
                                          <p:spTgt spid="71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fade">
                                      <p:cBhvr>
                                        <p:cTn id="32" dur="5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c.hyogo.local\votiro_out\1\m626291\tanshi_us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9658" y="2012400"/>
            <a:ext cx="3565525" cy="3565525"/>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0" y="1412776"/>
            <a:ext cx="9144000" cy="544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8" name="Picture 4" descr="スマートフォンとパソコンを接続したイラスト">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1052736"/>
            <a:ext cx="5315322" cy="434527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61247" y="2491453"/>
            <a:ext cx="19018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ウイルスに感染したUSBメモリのイラスト"/>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81525" y="2332008"/>
            <a:ext cx="2061270" cy="20612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コンピューターウィルスのイラスト">
            <a:hlinkClick r:id="rId8"/>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995936" y="2296723"/>
            <a:ext cx="795469" cy="207392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コンピューターウィルスのイラスト">
            <a:hlinkClick r:id="rId8"/>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845483" y="1839072"/>
            <a:ext cx="735609" cy="19560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21670" y="5482701"/>
            <a:ext cx="43559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r>
              <a:rPr lang="ja-JP" altLang="en-US" dirty="0" smtClean="0">
                <a:latin typeface="メイリオ" panose="020B0604030504040204" pitchFamily="50" charset="-128"/>
                <a:ea typeface="メイリオ" panose="020B0604030504040204" pitchFamily="50" charset="-128"/>
              </a:rPr>
              <a:t>パソコンでスマホ充電</a:t>
            </a:r>
            <a:endParaRPr lang="ja-JP" altLang="en-US"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 name="Text Box 4"/>
          <p:cNvSpPr txBox="1">
            <a:spLocks noChangeArrowheads="1"/>
          </p:cNvSpPr>
          <p:nvPr/>
        </p:nvSpPr>
        <p:spPr bwMode="auto">
          <a:xfrm>
            <a:off x="5809694" y="4725144"/>
            <a:ext cx="28049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eaLnBrk="1" hangingPunct="1">
              <a:spcBef>
                <a:spcPct val="0"/>
              </a:spcBef>
              <a:buFontTx/>
              <a:buNone/>
            </a:pPr>
            <a:r>
              <a:rPr lang="ja-JP" altLang="en-US" dirty="0" smtClean="0">
                <a:latin typeface="メイリオ" panose="020B0604030504040204" pitchFamily="50" charset="-128"/>
                <a:ea typeface="メイリオ" panose="020B0604030504040204" pitchFamily="50" charset="-128"/>
              </a:rPr>
              <a:t>データの移動</a:t>
            </a:r>
            <a:endParaRPr lang="ja-JP" altLang="en-US"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テキスト ボックス 9"/>
          <p:cNvSpPr txBox="1"/>
          <p:nvPr/>
        </p:nvSpPr>
        <p:spPr>
          <a:xfrm>
            <a:off x="252977" y="360598"/>
            <a:ext cx="8251835" cy="830997"/>
          </a:xfrm>
          <a:prstGeom prst="rect">
            <a:avLst/>
          </a:prstGeom>
          <a:gradFill flip="none" rotWithShape="1">
            <a:gsLst>
              <a:gs pos="0">
                <a:srgbClr val="FFC000"/>
              </a:gs>
              <a:gs pos="50000">
                <a:srgbClr val="FFFF00"/>
              </a:gs>
              <a:gs pos="100000">
                <a:schemeClr val="bg1"/>
              </a:gs>
            </a:gsLst>
            <a:lin ang="0" scaled="1"/>
            <a:tileRect/>
          </a:gradFill>
        </p:spPr>
        <p:txBody>
          <a:bodyPr wrap="square" rtlCol="0">
            <a:spAutoFit/>
          </a:bodyPr>
          <a:lstStyle/>
          <a:p>
            <a:r>
              <a:rPr lang="en-US" altLang="ja-JP" sz="4000" dirty="0">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cs typeface="Meiryo UI" panose="020B0604030504040204" pitchFamily="50" charset="-128"/>
              </a:rPr>
              <a:t>USB</a:t>
            </a:r>
            <a:r>
              <a:rPr lang="ja-JP" altLang="en-US" sz="4000" dirty="0">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cs typeface="Meiryo UI" panose="020B0604030504040204" pitchFamily="50" charset="-128"/>
              </a:rPr>
              <a:t>等から</a:t>
            </a:r>
            <a:r>
              <a:rPr lang="ja-JP" altLang="en-US" sz="4800" dirty="0">
                <a:solidFill>
                  <a:srgbClr val="FF0000"/>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cs typeface="Meiryo UI" panose="020B0604030504040204" pitchFamily="50" charset="-128"/>
              </a:rPr>
              <a:t>ウイルス感染</a:t>
            </a:r>
          </a:p>
        </p:txBody>
      </p:sp>
    </p:spTree>
    <p:extLst>
      <p:ext uri="{BB962C8B-B14F-4D97-AF65-F5344CB8AC3E}">
        <p14:creationId xmlns:p14="http://schemas.microsoft.com/office/powerpoint/2010/main" val="306730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fade">
                                      <p:cBhvr>
                                        <p:cTn id="20" dur="500"/>
                                        <p:tgtEl>
                                          <p:spTgt spid="61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26"/>
                                        </p:tgtEl>
                                        <p:attrNameLst>
                                          <p:attrName>style.visibility</p:attrName>
                                        </p:attrNameLst>
                                      </p:cBhvr>
                                      <p:to>
                                        <p:strVal val="visible"/>
                                      </p:to>
                                    </p:set>
                                    <p:animEffect transition="in" filter="fade">
                                      <p:cBhvr>
                                        <p:cTn id="33" dur="500"/>
                                        <p:tgtEl>
                                          <p:spTgt spid="5126"/>
                                        </p:tgtEl>
                                      </p:cBhvr>
                                    </p:animEffect>
                                  </p:childTnLst>
                                </p:cTn>
                              </p:par>
                              <p:par>
                                <p:cTn id="34" presetID="10" presetClass="entr" presetSubtype="0" fill="hold" nodeType="withEffect">
                                  <p:stCondLst>
                                    <p:cond delay="0"/>
                                  </p:stCondLst>
                                  <p:childTnLst>
                                    <p:set>
                                      <p:cBhvr>
                                        <p:cTn id="35" dur="1" fill="hold">
                                          <p:stCondLst>
                                            <p:cond delay="0"/>
                                          </p:stCondLst>
                                        </p:cTn>
                                        <p:tgtEl>
                                          <p:spTgt spid="5128"/>
                                        </p:tgtEl>
                                        <p:attrNameLst>
                                          <p:attrName>style.visibility</p:attrName>
                                        </p:attrNameLst>
                                      </p:cBhvr>
                                      <p:to>
                                        <p:strVal val="visible"/>
                                      </p:to>
                                    </p:set>
                                    <p:animEffect transition="in" filter="fade">
                                      <p:cBhvr>
                                        <p:cTn id="36" dur="500"/>
                                        <p:tgtEl>
                                          <p:spTgt spid="5128"/>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1520" y="188640"/>
            <a:ext cx="8251835" cy="707886"/>
          </a:xfrm>
          <a:prstGeom prst="rect">
            <a:avLst/>
          </a:prstGeom>
          <a:gradFill flip="none" rotWithShape="1">
            <a:gsLst>
              <a:gs pos="0">
                <a:srgbClr val="FFC000"/>
              </a:gs>
              <a:gs pos="50000">
                <a:srgbClr val="FFFF00"/>
              </a:gs>
              <a:gs pos="100000">
                <a:schemeClr val="bg1"/>
              </a:gs>
            </a:gsLst>
            <a:lin ang="0" scaled="1"/>
            <a:tileRect/>
          </a:grad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トラブルを防ぐために</a:t>
            </a:r>
            <a:endParaRPr lang="ja-JP" altLang="en-US" sz="4000" dirty="0">
              <a:latin typeface="メイリオ" panose="020B0604030504040204" pitchFamily="50" charset="-128"/>
              <a:ea typeface="メイリオ" panose="020B0604030504040204" pitchFamily="50" charset="-128"/>
            </a:endParaRPr>
          </a:p>
        </p:txBody>
      </p:sp>
      <p:sp>
        <p:nvSpPr>
          <p:cNvPr id="9" name="角丸四角形 8"/>
          <p:cNvSpPr/>
          <p:nvPr/>
        </p:nvSpPr>
        <p:spPr>
          <a:xfrm>
            <a:off x="899592" y="980728"/>
            <a:ext cx="6984776" cy="72008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latin typeface="メイリオ" panose="020B0604030504040204" pitchFamily="50" charset="-128"/>
                <a:ea typeface="メイリオ" panose="020B0604030504040204" pitchFamily="50" charset="-128"/>
              </a:rPr>
              <a:t>セキュリティ意識を高める</a:t>
            </a:r>
          </a:p>
        </p:txBody>
      </p:sp>
      <p:pic>
        <p:nvPicPr>
          <p:cNvPr id="4098" name="Picture 2" descr="http://school-security.jp/wp/wp-content/themes/isen/iwf/vendors/timthumb.php?w=650&amp;src=http%3A%2F%2Fschool-security.jp%2Fwp%2Fwp-content%2Fuploads%2F2017%2F11%2Fk_1.gif"/>
          <p:cNvPicPr>
            <a:picLocks noChangeAspect="1" noChangeArrowheads="1"/>
          </p:cNvPicPr>
          <p:nvPr/>
        </p:nvPicPr>
        <p:blipFill>
          <a:blip r:embed="rId3" cstate="print"/>
          <a:srcRect/>
          <a:stretch>
            <a:fillRect/>
          </a:stretch>
        </p:blipFill>
        <p:spPr bwMode="auto">
          <a:xfrm>
            <a:off x="971600" y="1772816"/>
            <a:ext cx="6768752" cy="5050531"/>
          </a:xfrm>
          <a:prstGeom prst="rect">
            <a:avLst/>
          </a:prstGeom>
          <a:noFill/>
          <a:ln>
            <a:solidFill>
              <a:schemeClr val="tx1"/>
            </a:solidFill>
          </a:ln>
          <a:effectLst>
            <a:outerShdw blurRad="101600" dist="139700" dir="2700000" algn="tl" rotWithShape="0">
              <a:prstClr val="black">
                <a:alpha val="40000"/>
              </a:prstClr>
            </a:outerShdw>
          </a:effectLst>
        </p:spPr>
      </p:pic>
    </p:spTree>
    <p:extLst>
      <p:ext uri="{BB962C8B-B14F-4D97-AF65-F5344CB8AC3E}">
        <p14:creationId xmlns:p14="http://schemas.microsoft.com/office/powerpoint/2010/main" val="556809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1520" y="260648"/>
            <a:ext cx="8251835" cy="707886"/>
          </a:xfrm>
          <a:prstGeom prst="rect">
            <a:avLst/>
          </a:prstGeom>
          <a:gradFill flip="none" rotWithShape="1">
            <a:gsLst>
              <a:gs pos="0">
                <a:srgbClr val="FFC000"/>
              </a:gs>
              <a:gs pos="50000">
                <a:srgbClr val="FFFF00"/>
              </a:gs>
              <a:gs pos="100000">
                <a:schemeClr val="bg1"/>
              </a:gs>
            </a:gsLst>
            <a:lin ang="0" scaled="1"/>
            <a:tileRect/>
          </a:grad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トラブルを防ぐために</a:t>
            </a:r>
            <a:endParaRPr lang="ja-JP" altLang="en-US" sz="4000" dirty="0">
              <a:latin typeface="メイリオ" panose="020B0604030504040204" pitchFamily="50" charset="-128"/>
              <a:ea typeface="メイリオ" panose="020B0604030504040204" pitchFamily="50" charset="-128"/>
            </a:endParaRPr>
          </a:p>
        </p:txBody>
      </p:sp>
      <p:sp>
        <p:nvSpPr>
          <p:cNvPr id="10" name="角丸四角形 9"/>
          <p:cNvSpPr/>
          <p:nvPr/>
        </p:nvSpPr>
        <p:spPr>
          <a:xfrm>
            <a:off x="971600" y="1052736"/>
            <a:ext cx="6984776" cy="79208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latin typeface="メイリオ" panose="020B0604030504040204" pitchFamily="50" charset="-128"/>
                <a:ea typeface="メイリオ" panose="020B0604030504040204" pitchFamily="50" charset="-128"/>
              </a:rPr>
              <a:t>セキュリティポリシーを遵守する</a:t>
            </a:r>
            <a:endParaRPr lang="ja-JP" altLang="en-US" sz="32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0" y="1916832"/>
            <a:ext cx="9144000" cy="3908762"/>
          </a:xfrm>
          <a:prstGeom prst="rect">
            <a:avLst/>
          </a:prstGeom>
          <a:noFill/>
        </p:spPr>
        <p:txBody>
          <a:bodyPr wrap="square" rtlCol="0">
            <a:spAutoFit/>
          </a:bodyPr>
          <a:lstStyle/>
          <a:p>
            <a:r>
              <a:rPr lang="ja-JP" altLang="en-US" sz="3200" dirty="0" smtClean="0">
                <a:solidFill>
                  <a:schemeClr val="accent6">
                    <a:lumMod val="75000"/>
                  </a:schemeClr>
                </a:solidFill>
                <a:effectLst>
                  <a:outerShdw blurRad="38100" dist="38100" dir="2700000" algn="tl">
                    <a:srgbClr val="000000">
                      <a:alpha val="43137"/>
                    </a:srgbClr>
                  </a:outerShdw>
                </a:effectLst>
              </a:rPr>
              <a:t>セキュリティポリシーの例（教職員の遵守事項 抜粋）</a:t>
            </a:r>
            <a:endParaRPr lang="en-US" altLang="ja-JP" sz="3200" dirty="0" smtClean="0">
              <a:solidFill>
                <a:schemeClr val="accent6">
                  <a:lumMod val="75000"/>
                </a:schemeClr>
              </a:solidFill>
              <a:effectLst>
                <a:outerShdw blurRad="38100" dist="38100" dir="2700000" algn="tl">
                  <a:srgbClr val="000000">
                    <a:alpha val="43137"/>
                  </a:srgbClr>
                </a:outerShdw>
              </a:effectLst>
            </a:endParaRPr>
          </a:p>
          <a:p>
            <a:endParaRPr lang="en-US" altLang="ja-JP" sz="2000" dirty="0" smtClean="0">
              <a:solidFill>
                <a:schemeClr val="accent6">
                  <a:lumMod val="75000"/>
                </a:schemeClr>
              </a:solidFill>
              <a:effectLst>
                <a:outerShdw blurRad="38100" dist="38100" dir="2700000" algn="tl">
                  <a:srgbClr val="000000">
                    <a:alpha val="43137"/>
                  </a:srgbClr>
                </a:outerShdw>
              </a:effectLst>
            </a:endParaRPr>
          </a:p>
          <a:p>
            <a:r>
              <a:rPr lang="ja-JP" altLang="en-US" sz="2800" dirty="0" smtClean="0"/>
              <a:t>②</a:t>
            </a:r>
            <a:r>
              <a:rPr lang="ja-JP" altLang="en-US" sz="2800" u="sng" dirty="0" smtClean="0">
                <a:solidFill>
                  <a:srgbClr val="FF0000"/>
                </a:solidFill>
              </a:rPr>
              <a:t>私物機器</a:t>
            </a:r>
            <a:r>
              <a:rPr lang="ja-JP" altLang="en-US" sz="2800" dirty="0" smtClean="0"/>
              <a:t>・媒体の利用禁止</a:t>
            </a:r>
          </a:p>
          <a:p>
            <a:r>
              <a:rPr lang="ja-JP" altLang="en-US" sz="2800" dirty="0" smtClean="0"/>
              <a:t>③クリアデスクを始めとする</a:t>
            </a:r>
            <a:r>
              <a:rPr lang="ja-JP" altLang="en-US" sz="2800" u="sng" dirty="0" smtClean="0">
                <a:solidFill>
                  <a:srgbClr val="FF0000"/>
                </a:solidFill>
              </a:rPr>
              <a:t>整理整頓の徹底</a:t>
            </a:r>
          </a:p>
          <a:p>
            <a:r>
              <a:rPr lang="ja-JP" altLang="en-US" sz="2800" dirty="0" smtClean="0"/>
              <a:t>⑤</a:t>
            </a:r>
            <a:r>
              <a:rPr lang="ja-JP" altLang="en-US" sz="2800" u="sng" dirty="0" smtClean="0">
                <a:solidFill>
                  <a:srgbClr val="FF0000"/>
                </a:solidFill>
              </a:rPr>
              <a:t>ｗｅｂメール</a:t>
            </a:r>
            <a:r>
              <a:rPr lang="ja-JP" altLang="en-US" sz="2800" dirty="0" smtClean="0"/>
              <a:t>サービスの利用禁止</a:t>
            </a:r>
          </a:p>
          <a:p>
            <a:r>
              <a:rPr lang="ja-JP" altLang="en-US" sz="2800" dirty="0" smtClean="0"/>
              <a:t>⑦ソフトウェアの</a:t>
            </a:r>
            <a:r>
              <a:rPr lang="ja-JP" altLang="en-US" sz="2800" u="sng" dirty="0" smtClean="0">
                <a:solidFill>
                  <a:srgbClr val="FF0000"/>
                </a:solidFill>
              </a:rPr>
              <a:t>無断インストール</a:t>
            </a:r>
            <a:r>
              <a:rPr lang="ja-JP" altLang="en-US" sz="2800" dirty="0" smtClean="0"/>
              <a:t>の禁止</a:t>
            </a:r>
          </a:p>
          <a:p>
            <a:r>
              <a:rPr lang="ja-JP" altLang="en-US" sz="2800" dirty="0" smtClean="0"/>
              <a:t>⑧業務上必要のない送信先への</a:t>
            </a:r>
            <a:r>
              <a:rPr lang="ja-JP" altLang="en-US" sz="2800" u="sng" dirty="0" smtClean="0">
                <a:solidFill>
                  <a:srgbClr val="FF0000"/>
                </a:solidFill>
              </a:rPr>
              <a:t>電子メール送信</a:t>
            </a:r>
            <a:r>
              <a:rPr lang="ja-JP" altLang="en-US" sz="2800" dirty="0" smtClean="0"/>
              <a:t>禁止</a:t>
            </a:r>
          </a:p>
          <a:p>
            <a:r>
              <a:rPr lang="ja-JP" altLang="en-US" sz="2800" dirty="0" smtClean="0"/>
              <a:t>⑩学校・学園</a:t>
            </a:r>
            <a:r>
              <a:rPr lang="en-US" altLang="ja-JP" sz="2800" dirty="0" smtClean="0"/>
              <a:t>HP</a:t>
            </a:r>
            <a:r>
              <a:rPr lang="ja-JP" altLang="en-US" sz="2800" dirty="0" err="1" smtClean="0"/>
              <a:t>への</a:t>
            </a:r>
            <a:r>
              <a:rPr lang="ja-JP" altLang="en-US" sz="2800" dirty="0" smtClean="0"/>
              <a:t>教職員等及び児童・生徒の画像及び動画の</a:t>
            </a:r>
            <a:r>
              <a:rPr lang="ja-JP" altLang="en-US" sz="2800" u="sng" dirty="0" smtClean="0">
                <a:solidFill>
                  <a:srgbClr val="FF0000"/>
                </a:solidFill>
              </a:rPr>
              <a:t>本人が特定可能な状態での掲載</a:t>
            </a:r>
            <a:r>
              <a:rPr lang="ja-JP" altLang="en-US" sz="2800" dirty="0" smtClean="0"/>
              <a:t>禁止</a:t>
            </a:r>
            <a:endParaRPr kumimoji="1" lang="ja-JP" altLang="en-US" sz="2800" dirty="0"/>
          </a:p>
        </p:txBody>
      </p:sp>
      <p:sp>
        <p:nvSpPr>
          <p:cNvPr id="13" name="二等辺三角形 12"/>
          <p:cNvSpPr/>
          <p:nvPr/>
        </p:nvSpPr>
        <p:spPr>
          <a:xfrm rot="5400000">
            <a:off x="3905276" y="6254374"/>
            <a:ext cx="607381" cy="3090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8239" y="1916832"/>
            <a:ext cx="9007522" cy="4032448"/>
          </a:xfrm>
          <a:prstGeom prst="roundRect">
            <a:avLst>
              <a:gd name="adj" fmla="val 78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355976" y="6165304"/>
            <a:ext cx="4589718" cy="523220"/>
          </a:xfrm>
          <a:prstGeom prst="rect">
            <a:avLst/>
          </a:prstGeom>
          <a:noFill/>
        </p:spPr>
        <p:txBody>
          <a:bodyPr wrap="none" rtlCol="0">
            <a:spAutoFit/>
          </a:bodyPr>
          <a:lstStyle/>
          <a:p>
            <a:r>
              <a:rPr kumimoji="1" lang="ja-JP" altLang="en-US" sz="2800" dirty="0" smtClean="0"/>
              <a:t>みなさんの学校の決まりは？</a:t>
            </a:r>
            <a:endParaRPr kumimoji="1" lang="ja-JP" altLang="en-US" sz="2800" dirty="0"/>
          </a:p>
        </p:txBody>
      </p:sp>
    </p:spTree>
    <p:extLst>
      <p:ext uri="{BB962C8B-B14F-4D97-AF65-F5344CB8AC3E}">
        <p14:creationId xmlns:p14="http://schemas.microsoft.com/office/powerpoint/2010/main" val="556809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1520" y="188640"/>
            <a:ext cx="8251835" cy="707886"/>
          </a:xfrm>
          <a:prstGeom prst="rect">
            <a:avLst/>
          </a:prstGeom>
          <a:gradFill flip="none" rotWithShape="1">
            <a:gsLst>
              <a:gs pos="0">
                <a:srgbClr val="FFC000"/>
              </a:gs>
              <a:gs pos="50000">
                <a:srgbClr val="FFFF00"/>
              </a:gs>
              <a:gs pos="100000">
                <a:schemeClr val="bg1"/>
              </a:gs>
            </a:gsLst>
            <a:lin ang="0" scaled="1"/>
            <a:tileRect/>
          </a:grad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トラブルを防ぐために</a:t>
            </a:r>
            <a:endParaRPr lang="ja-JP" altLang="en-US" sz="40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979916" y="2580214"/>
            <a:ext cx="3747729"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ソフトウェアの</a:t>
            </a:r>
            <a:r>
              <a:rPr kumimoji="1" lang="ja-JP" altLang="en-US" sz="2800" u="sng" dirty="0" smtClean="0">
                <a:solidFill>
                  <a:srgbClr val="FF0000"/>
                </a:solidFill>
                <a:latin typeface="メイリオ" panose="020B0604030504040204" pitchFamily="50" charset="-128"/>
                <a:ea typeface="メイリオ" panose="020B0604030504040204" pitchFamily="50" charset="-128"/>
              </a:rPr>
              <a:t>更新</a:t>
            </a:r>
            <a:endParaRPr kumimoji="1" lang="ja-JP" altLang="en-US" sz="2800" u="sng"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979915" y="3304307"/>
            <a:ext cx="4960237" cy="523220"/>
          </a:xfrm>
          <a:prstGeom prst="rect">
            <a:avLst/>
          </a:prstGeom>
          <a:noFill/>
        </p:spPr>
        <p:txBody>
          <a:bodyPr wrap="square" rtlCol="0">
            <a:spAutoFit/>
          </a:bodyPr>
          <a:lstStyle/>
          <a:p>
            <a:r>
              <a:rPr kumimoji="1" lang="ja-JP" altLang="en-US" sz="2800" u="sng" dirty="0" smtClean="0">
                <a:solidFill>
                  <a:srgbClr val="FF0000"/>
                </a:solidFill>
                <a:latin typeface="メイリオ" panose="020B0604030504040204" pitchFamily="50" charset="-128"/>
                <a:ea typeface="メイリオ" panose="020B0604030504040204" pitchFamily="50" charset="-128"/>
              </a:rPr>
              <a:t>ウイルス対策ソフト</a:t>
            </a:r>
            <a:r>
              <a:rPr kumimoji="1" lang="ja-JP" altLang="en-US" sz="2800" dirty="0" smtClean="0">
                <a:latin typeface="メイリオ" panose="020B0604030504040204" pitchFamily="50" charset="-128"/>
                <a:ea typeface="メイリオ" panose="020B0604030504040204" pitchFamily="50" charset="-128"/>
              </a:rPr>
              <a:t>の導入</a:t>
            </a:r>
            <a:endParaRPr kumimoji="1" lang="ja-JP" altLang="en-US" sz="2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011762" y="4033993"/>
            <a:ext cx="4928390" cy="523220"/>
          </a:xfrm>
          <a:prstGeom prst="rect">
            <a:avLst/>
          </a:prstGeom>
          <a:noFill/>
        </p:spPr>
        <p:txBody>
          <a:bodyPr wrap="square" rtlCol="0">
            <a:spAutoFit/>
          </a:bodyPr>
          <a:lstStyle/>
          <a:p>
            <a:r>
              <a:rPr kumimoji="1" lang="en-US" altLang="ja-JP" sz="2800" dirty="0" smtClean="0">
                <a:latin typeface="メイリオ" panose="020B0604030504040204" pitchFamily="50" charset="-128"/>
                <a:ea typeface="メイリオ" panose="020B0604030504040204" pitchFamily="50" charset="-128"/>
              </a:rPr>
              <a:t>ID</a:t>
            </a:r>
            <a:r>
              <a:rPr kumimoji="1" lang="ja-JP" altLang="en-US" sz="2800" dirty="0" smtClean="0">
                <a:latin typeface="メイリオ" panose="020B0604030504040204" pitchFamily="50" charset="-128"/>
                <a:ea typeface="メイリオ" panose="020B0604030504040204" pitchFamily="50" charset="-128"/>
              </a:rPr>
              <a:t>と</a:t>
            </a:r>
            <a:r>
              <a:rPr kumimoji="1" lang="ja-JP" altLang="en-US" sz="2800" u="sng" dirty="0" smtClean="0">
                <a:solidFill>
                  <a:srgbClr val="FF0000"/>
                </a:solidFill>
                <a:latin typeface="メイリオ" panose="020B0604030504040204" pitchFamily="50" charset="-128"/>
                <a:ea typeface="メイリオ" panose="020B0604030504040204" pitchFamily="50" charset="-128"/>
              </a:rPr>
              <a:t>パスワード</a:t>
            </a:r>
            <a:r>
              <a:rPr kumimoji="1" lang="ja-JP" altLang="en-US" sz="2800" dirty="0" smtClean="0">
                <a:latin typeface="メイリオ" panose="020B0604030504040204" pitchFamily="50" charset="-128"/>
                <a:ea typeface="メイリオ" panose="020B0604030504040204" pitchFamily="50" charset="-128"/>
              </a:rPr>
              <a:t>の適切な</a:t>
            </a:r>
            <a:r>
              <a:rPr kumimoji="1" lang="ja-JP" altLang="en-US" sz="2800" u="sng" dirty="0" smtClean="0">
                <a:solidFill>
                  <a:srgbClr val="FF0000"/>
                </a:solidFill>
                <a:latin typeface="メイリオ" panose="020B0604030504040204" pitchFamily="50" charset="-128"/>
                <a:ea typeface="メイリオ" panose="020B0604030504040204" pitchFamily="50" charset="-128"/>
              </a:rPr>
              <a:t>管理</a:t>
            </a:r>
            <a:endParaRPr kumimoji="1" lang="ja-JP" altLang="en-US" sz="2800" u="sng" dirty="0">
              <a:solidFill>
                <a:srgbClr val="FF0000"/>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043608" y="4777988"/>
            <a:ext cx="748213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データには</a:t>
            </a:r>
            <a:r>
              <a:rPr lang="ja-JP" altLang="en-US" sz="2800" u="sng" dirty="0" smtClean="0">
                <a:solidFill>
                  <a:srgbClr val="FF0000"/>
                </a:solidFill>
                <a:latin typeface="メイリオ" panose="020B0604030504040204" pitchFamily="50" charset="-128"/>
                <a:ea typeface="メイリオ" panose="020B0604030504040204" pitchFamily="50" charset="-128"/>
              </a:rPr>
              <a:t>必ずウイルスチェック</a:t>
            </a:r>
            <a:r>
              <a:rPr lang="ja-JP" altLang="en-US" sz="2800" dirty="0">
                <a:latin typeface="メイリオ" panose="020B0604030504040204" pitchFamily="50" charset="-128"/>
                <a:ea typeface="メイリオ" panose="020B0604030504040204" pitchFamily="50" charset="-128"/>
              </a:rPr>
              <a:t>を行う。 </a:t>
            </a:r>
          </a:p>
        </p:txBody>
      </p:sp>
      <p:sp>
        <p:nvSpPr>
          <p:cNvPr id="13" name="テキスト ボックス 12"/>
          <p:cNvSpPr txBox="1"/>
          <p:nvPr/>
        </p:nvSpPr>
        <p:spPr>
          <a:xfrm>
            <a:off x="4335481" y="5733256"/>
            <a:ext cx="4808519"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安心してインターネットを使うために</a:t>
            </a:r>
            <a:r>
              <a:rPr lang="ja-JP" altLang="en-US" sz="1400" dirty="0" smtClean="0">
                <a:latin typeface="メイリオ" panose="020B0604030504040204" pitchFamily="50" charset="-128"/>
                <a:ea typeface="メイリオ" panose="020B0604030504040204" pitchFamily="50" charset="-128"/>
              </a:rPr>
              <a:t>は　</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国民</a:t>
            </a:r>
            <a:r>
              <a:rPr lang="ja-JP" altLang="en-US" sz="1400" dirty="0">
                <a:latin typeface="メイリオ" panose="020B0604030504040204" pitchFamily="50" charset="-128"/>
                <a:ea typeface="メイリオ" panose="020B0604030504040204" pitchFamily="50" charset="-128"/>
              </a:rPr>
              <a:t>のための情報</a:t>
            </a:r>
            <a:r>
              <a:rPr lang="ja-JP" altLang="en-US" sz="1400" dirty="0" smtClean="0">
                <a:latin typeface="メイリオ" panose="020B0604030504040204" pitchFamily="50" charset="-128"/>
                <a:ea typeface="メイリオ" panose="020B0604030504040204" pitchFamily="50" charset="-128"/>
              </a:rPr>
              <a:t>セキュリティサイト（総務省）より</a:t>
            </a:r>
            <a:endParaRPr kumimoji="1" lang="ja-JP" altLang="en-US" sz="1400" dirty="0">
              <a:latin typeface="メイリオ" panose="020B0604030504040204" pitchFamily="50" charset="-128"/>
              <a:ea typeface="メイリオ" panose="020B0604030504040204" pitchFamily="50" charset="-128"/>
            </a:endParaRPr>
          </a:p>
        </p:txBody>
      </p:sp>
      <p:sp>
        <p:nvSpPr>
          <p:cNvPr id="14" name="角丸四角形 13"/>
          <p:cNvSpPr/>
          <p:nvPr/>
        </p:nvSpPr>
        <p:spPr>
          <a:xfrm>
            <a:off x="971600" y="1124744"/>
            <a:ext cx="6984776" cy="7671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latin typeface="メイリオ" panose="020B0604030504040204" pitchFamily="50" charset="-128"/>
                <a:ea typeface="メイリオ" panose="020B0604030504040204" pitchFamily="50" charset="-128"/>
              </a:rPr>
              <a:t>情報機器のセキュリティを高める</a:t>
            </a:r>
            <a:endParaRPr lang="en-US" altLang="ja-JP" sz="3200" dirty="0" smtClean="0">
              <a:latin typeface="メイリオ" panose="020B0604030504040204" pitchFamily="50" charset="-128"/>
              <a:ea typeface="メイリオ" panose="020B0604030504040204" pitchFamily="50" charset="-128"/>
            </a:endParaRPr>
          </a:p>
        </p:txBody>
      </p:sp>
      <p:sp>
        <p:nvSpPr>
          <p:cNvPr id="15" name="角丸四角形 14"/>
          <p:cNvSpPr/>
          <p:nvPr/>
        </p:nvSpPr>
        <p:spPr>
          <a:xfrm>
            <a:off x="827584" y="2204864"/>
            <a:ext cx="7200800" cy="3384376"/>
          </a:xfrm>
          <a:prstGeom prst="roundRect">
            <a:avLst>
              <a:gd name="adj" fmla="val 78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10" descr="アンチウイルスのイラスト（セキュリティー）">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2160" y="2204864"/>
            <a:ext cx="2736304" cy="219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8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432</Words>
  <Application>Microsoft Office PowerPoint</Application>
  <PresentationFormat>画面に合わせる (4:3)</PresentationFormat>
  <Paragraphs>62</Paragraphs>
  <Slides>6</Slides>
  <Notes>6</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兵庫県教育委員会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県立教育研修所</dc:creator>
  <cp:lastModifiedBy>兵庫県</cp:lastModifiedBy>
  <cp:revision>92</cp:revision>
  <dcterms:created xsi:type="dcterms:W3CDTF">2017-12-18T02:35:39Z</dcterms:created>
  <dcterms:modified xsi:type="dcterms:W3CDTF">2019-01-07T01:59:50Z</dcterms:modified>
</cp:coreProperties>
</file>