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83" r:id="rId2"/>
    <p:sldId id="269" r:id="rId3"/>
    <p:sldId id="270" r:id="rId4"/>
    <p:sldId id="284" r:id="rId5"/>
    <p:sldId id="286" r:id="rId6"/>
    <p:sldId id="287" r:id="rId7"/>
  </p:sldIdLst>
  <p:sldSz cx="9144000" cy="6858000" type="screen4x3"/>
  <p:notesSz cx="6734175" cy="9867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64493" autoAdjust="0"/>
  </p:normalViewPr>
  <p:slideViewPr>
    <p:cSldViewPr>
      <p:cViewPr>
        <p:scale>
          <a:sx n="44" d="100"/>
          <a:sy n="44" d="100"/>
        </p:scale>
        <p:origin x="-1740" y="-7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notesViewPr>
    <p:cSldViewPr>
      <p:cViewPr varScale="1">
        <p:scale>
          <a:sx n="43" d="100"/>
          <a:sy n="43" d="100"/>
        </p:scale>
        <p:origin x="-2736" y="-10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143" cy="493395"/>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2792"/>
            <a:ext cx="2918143" cy="49339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474" y="9372792"/>
            <a:ext cx="2918143" cy="493395"/>
          </a:xfrm>
          <a:prstGeom prst="rect">
            <a:avLst/>
          </a:prstGeom>
        </p:spPr>
        <p:txBody>
          <a:bodyPr vert="horz" lIns="91440" tIns="45720" rIns="91440" bIns="45720" rtlCol="0" anchor="b"/>
          <a:lstStyle>
            <a:lvl1pPr algn="r">
              <a:defRPr sz="1200"/>
            </a:lvl1pPr>
          </a:lstStyle>
          <a:p>
            <a:fld id="{796F4DB4-651C-40EB-976B-BE6499CDBB18}" type="slidenum">
              <a:rPr kumimoji="1" lang="ja-JP" altLang="en-US" smtClean="0"/>
              <a:t>‹#›</a:t>
            </a:fld>
            <a:endParaRPr kumimoji="1" lang="ja-JP" altLang="en-US"/>
          </a:p>
        </p:txBody>
      </p:sp>
    </p:spTree>
    <p:extLst>
      <p:ext uri="{BB962C8B-B14F-4D97-AF65-F5344CB8AC3E}">
        <p14:creationId xmlns:p14="http://schemas.microsoft.com/office/powerpoint/2010/main" val="2359733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143" cy="49339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474" y="0"/>
            <a:ext cx="2918143" cy="493395"/>
          </a:xfrm>
          <a:prstGeom prst="rect">
            <a:avLst/>
          </a:prstGeom>
        </p:spPr>
        <p:txBody>
          <a:bodyPr vert="horz" lIns="91440" tIns="45720" rIns="91440" bIns="45720" rtlCol="0"/>
          <a:lstStyle>
            <a:lvl1pPr algn="r">
              <a:defRPr sz="1200"/>
            </a:lvl1pPr>
          </a:lstStyle>
          <a:p>
            <a:fld id="{9AA2FA4B-D7F2-4711-BDA0-B1628BCE6DFB}" type="datetimeFigureOut">
              <a:rPr kumimoji="1" lang="ja-JP" altLang="en-US" smtClean="0"/>
              <a:pPr/>
              <a:t>2019/1/7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418" y="4687253"/>
            <a:ext cx="5387340" cy="444055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792"/>
            <a:ext cx="2918143" cy="49339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474" y="9372792"/>
            <a:ext cx="2918143" cy="493395"/>
          </a:xfrm>
          <a:prstGeom prst="rect">
            <a:avLst/>
          </a:prstGeom>
        </p:spPr>
        <p:txBody>
          <a:bodyPr vert="horz" lIns="91440" tIns="45720" rIns="91440" bIns="45720" rtlCol="0" anchor="b"/>
          <a:lstStyle>
            <a:lvl1pPr algn="r">
              <a:defRPr sz="1200"/>
            </a:lvl1pPr>
          </a:lstStyle>
          <a:p>
            <a:fld id="{EF8B68EB-B165-4D69-8EE3-FE43EB4E0E56}" type="slidenum">
              <a:rPr kumimoji="1" lang="ja-JP" altLang="en-US" smtClean="0"/>
              <a:pPr/>
              <a:t>‹#›</a:t>
            </a:fld>
            <a:endParaRPr kumimoji="1" lang="ja-JP" altLang="en-US"/>
          </a:p>
        </p:txBody>
      </p:sp>
    </p:spTree>
    <p:extLst>
      <p:ext uri="{BB962C8B-B14F-4D97-AF65-F5344CB8AC3E}">
        <p14:creationId xmlns:p14="http://schemas.microsoft.com/office/powerpoint/2010/main" val="18585959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Youtube</a:t>
            </a:r>
            <a:r>
              <a:rPr kumimoji="1" lang="ja-JP" altLang="en-US" dirty="0" smtClean="0"/>
              <a:t>を中心に、子供たちにも動画投稿サイトはよく利用されています。</a:t>
            </a:r>
            <a:endParaRPr kumimoji="1" lang="en-US" altLang="ja-JP" dirty="0" smtClean="0"/>
          </a:p>
          <a:p>
            <a:r>
              <a:rPr kumimoji="1" lang="ja-JP" altLang="en-US" dirty="0" smtClean="0"/>
              <a:t>ここでは、動画投稿にどのような危険性があるのか</a:t>
            </a:r>
            <a:r>
              <a:rPr kumimoji="1" lang="ja-JP" altLang="en-US" smtClean="0"/>
              <a:t>を考えてみましょう。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EF8B68EB-B165-4D69-8EE3-FE43EB4E0E56}" type="slidenum">
              <a:rPr kumimoji="1" lang="ja-JP" altLang="en-US" smtClean="0"/>
              <a:pPr/>
              <a:t>1</a:t>
            </a:fld>
            <a:endParaRPr kumimoji="1" lang="ja-JP" altLang="en-US"/>
          </a:p>
        </p:txBody>
      </p:sp>
    </p:spTree>
    <p:extLst>
      <p:ext uri="{BB962C8B-B14F-4D97-AF65-F5344CB8AC3E}">
        <p14:creationId xmlns:p14="http://schemas.microsoft.com/office/powerpoint/2010/main" val="30387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なぜ、子ども達は動画投稿をするのでしょうか</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自分の趣味や特技を見て欲しい、評価されたいという承認欲求や自己顕示欲によって投稿をする場合</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たくさんの視聴数を稼いで報酬を得たいと考え、投稿する場合</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純粋に自らが持っている情報などを共有し他人と交流しようとする場合</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など、目的は様々ですが、「誰かに見てもらいたい」という点では共通しています。</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F8B68EB-B165-4D69-8EE3-FE43EB4E0E56}" type="slidenum">
              <a:rPr kumimoji="1" lang="ja-JP" altLang="en-US" smtClean="0"/>
              <a:pPr/>
              <a:t>2</a:t>
            </a:fld>
            <a:endParaRPr kumimoji="1" lang="ja-JP" altLang="en-US"/>
          </a:p>
        </p:txBody>
      </p:sp>
    </p:spTree>
    <p:extLst>
      <p:ext uri="{BB962C8B-B14F-4D97-AF65-F5344CB8AC3E}">
        <p14:creationId xmlns:p14="http://schemas.microsoft.com/office/powerpoint/2010/main" val="269395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動画投稿が一般的になった現在、無数の動画のなかで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自分の動画を「誰かに見てもらう」ためには工夫が必要になります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どうやったら動画を見てもらえるのか考えて工夫を続けていくうちに</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エスカレートすることが最も危険です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自分が伝えたい情報を発信しているつもりが、</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動画視聴者の興味や関心によって投稿内容が変わっていき</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違法な行為や、奇抜な行動、自分のプライベートの公開などによって注目を集めようとするようになります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F8B68EB-B165-4D69-8EE3-FE43EB4E0E56}" type="slidenum">
              <a:rPr kumimoji="1" lang="ja-JP" altLang="en-US" smtClean="0"/>
              <a:pPr/>
              <a:t>3</a:t>
            </a:fld>
            <a:endParaRPr kumimoji="1" lang="ja-JP" altLang="en-US"/>
          </a:p>
        </p:txBody>
      </p:sp>
    </p:spTree>
    <p:extLst>
      <p:ext uri="{BB962C8B-B14F-4D97-AF65-F5344CB8AC3E}">
        <p14:creationId xmlns:p14="http://schemas.microsoft.com/office/powerpoint/2010/main" val="1599656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過激さを求めるあまり、投稿者が逮捕される事件が後を絶ちません</a:t>
            </a:r>
            <a:endParaRPr kumimoji="1" lang="en-US" altLang="ja-JP" dirty="0" smtClean="0"/>
          </a:p>
          <a:p>
            <a:endParaRPr kumimoji="1" lang="en-US" altLang="ja-JP" dirty="0" smtClean="0"/>
          </a:p>
          <a:p>
            <a:r>
              <a:rPr kumimoji="1" lang="ja-JP" altLang="en-US" dirty="0" smtClean="0"/>
              <a:t>平成</a:t>
            </a:r>
            <a:r>
              <a:rPr kumimoji="1" lang="en-US" altLang="ja-JP" dirty="0" smtClean="0"/>
              <a:t>29</a:t>
            </a:r>
            <a:r>
              <a:rPr kumimoji="1" lang="ja-JP" altLang="en-US" dirty="0" smtClean="0"/>
              <a:t>年</a:t>
            </a:r>
            <a:r>
              <a:rPr kumimoji="1" lang="en-US" altLang="ja-JP" dirty="0" smtClean="0"/>
              <a:t>8</a:t>
            </a:r>
            <a:r>
              <a:rPr kumimoji="1" lang="ja-JP" altLang="en-US" dirty="0" smtClean="0"/>
              <a:t>月</a:t>
            </a:r>
            <a:r>
              <a:rPr kumimoji="1" lang="en-US" altLang="ja-JP" dirty="0" smtClean="0"/>
              <a:t>30</a:t>
            </a:r>
            <a:r>
              <a:rPr kumimoji="1" lang="ja-JP" altLang="en-US" dirty="0" smtClean="0"/>
              <a:t>日</a:t>
            </a:r>
            <a:endParaRPr kumimoji="1" lang="en-US" altLang="ja-JP" dirty="0" smtClean="0"/>
          </a:p>
          <a:p>
            <a:r>
              <a:rPr kumimoji="1" lang="ja-JP" altLang="en-US" dirty="0" smtClean="0"/>
              <a:t>警官の前で白い粉の入った袋を落として見せ</a:t>
            </a:r>
            <a:endParaRPr kumimoji="1" lang="en-US" altLang="ja-JP" dirty="0" smtClean="0"/>
          </a:p>
          <a:p>
            <a:r>
              <a:rPr kumimoji="1" lang="ja-JP" altLang="en-US" dirty="0" smtClean="0"/>
              <a:t>警官が気づいたと同時に、袋を拾って全力で逃げる</a:t>
            </a:r>
            <a:endParaRPr kumimoji="1" lang="en-US" altLang="ja-JP" dirty="0" smtClean="0"/>
          </a:p>
          <a:p>
            <a:endParaRPr kumimoji="1" lang="en-US" altLang="ja-JP" dirty="0" smtClean="0"/>
          </a:p>
          <a:p>
            <a:r>
              <a:rPr kumimoji="1" lang="ja-JP" altLang="en-US" dirty="0" smtClean="0"/>
              <a:t>という動画が投稿されました。</a:t>
            </a:r>
            <a:endParaRPr kumimoji="1" lang="en-US" altLang="ja-JP" dirty="0" smtClean="0"/>
          </a:p>
          <a:p>
            <a:r>
              <a:rPr kumimoji="1" lang="ja-JP" altLang="en-US" dirty="0" smtClean="0"/>
              <a:t>逃げる姿</a:t>
            </a:r>
            <a:r>
              <a:rPr kumimoji="1" lang="ja-JP" altLang="en-US" smtClean="0"/>
              <a:t>を見て警官</a:t>
            </a:r>
            <a:r>
              <a:rPr kumimoji="1" lang="ja-JP" altLang="en-US" dirty="0" smtClean="0"/>
              <a:t>が追跡、後にパトカーが何台も出動するという事件に発展しました。</a:t>
            </a:r>
            <a:endParaRPr kumimoji="1" lang="en-US" altLang="ja-JP" dirty="0" smtClean="0"/>
          </a:p>
          <a:p>
            <a:r>
              <a:rPr kumimoji="1" lang="ja-JP" altLang="en-US" dirty="0" smtClean="0"/>
              <a:t>白い粉は「グラニュー糖」だったとのことで、本人は「ドッキリ」として動画を投稿しましたが</a:t>
            </a:r>
            <a:endParaRPr kumimoji="1" lang="en-US" altLang="ja-JP" dirty="0" smtClean="0"/>
          </a:p>
          <a:p>
            <a:r>
              <a:rPr kumimoji="1" lang="ja-JP" altLang="en-US" dirty="0" smtClean="0"/>
              <a:t>この話題がネット上で拡散・炎上し</a:t>
            </a:r>
            <a:endParaRPr kumimoji="1" lang="en-US" altLang="ja-JP" dirty="0" smtClean="0"/>
          </a:p>
          <a:p>
            <a:r>
              <a:rPr kumimoji="1" lang="ja-JP" altLang="en-US" dirty="0" smtClean="0"/>
              <a:t>後に「偽計業務妨害」で本人と撮影者が逮捕されました</a:t>
            </a:r>
            <a:endParaRPr kumimoji="1" lang="en-US" altLang="ja-JP" dirty="0" smtClean="0"/>
          </a:p>
          <a:p>
            <a:endParaRPr kumimoji="1" lang="en-US" altLang="ja-JP" dirty="0" smtClean="0"/>
          </a:p>
          <a:p>
            <a:r>
              <a:rPr kumimoji="1" lang="ja-JP" altLang="en-US" dirty="0" smtClean="0"/>
              <a:t>しかし、ネットの話題となったことで再生回数は瞬く間に</a:t>
            </a:r>
            <a:r>
              <a:rPr kumimoji="1" lang="en-US" altLang="ja-JP" dirty="0" smtClean="0"/>
              <a:t>100</a:t>
            </a:r>
            <a:r>
              <a:rPr kumimoji="1" lang="ja-JP" altLang="en-US" dirty="0" smtClean="0"/>
              <a:t>万回を超え</a:t>
            </a:r>
            <a:endParaRPr kumimoji="1" lang="en-US" altLang="ja-JP" dirty="0" smtClean="0"/>
          </a:p>
          <a:p>
            <a:r>
              <a:rPr kumimoji="1" lang="ja-JP" altLang="en-US" dirty="0" smtClean="0"/>
              <a:t>本人は「視聴回数が増えた」「これからも投稿を続ける」とコメントしています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8B68EB-B165-4D69-8EE3-FE43EB4E0E56}" type="slidenum">
              <a:rPr kumimoji="1" lang="ja-JP" altLang="en-US" smtClean="0"/>
              <a:pPr/>
              <a:t>4</a:t>
            </a:fld>
            <a:endParaRPr kumimoji="1" lang="ja-JP" altLang="en-US"/>
          </a:p>
        </p:txBody>
      </p:sp>
    </p:spTree>
    <p:extLst>
      <p:ext uri="{BB962C8B-B14F-4D97-AF65-F5344CB8AC3E}">
        <p14:creationId xmlns:p14="http://schemas.microsoft.com/office/powerpoint/2010/main" val="353479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過激さを求めるあまり、投稿者が逮捕される事件が後を絶ちません</a:t>
            </a:r>
            <a:endParaRPr kumimoji="1" lang="en-US" altLang="ja-JP" dirty="0" smtClean="0"/>
          </a:p>
          <a:p>
            <a:endParaRPr kumimoji="1" lang="en-US" altLang="ja-JP" dirty="0" smtClean="0"/>
          </a:p>
          <a:p>
            <a:r>
              <a:rPr kumimoji="1" lang="ja-JP" altLang="en-US" dirty="0" smtClean="0"/>
              <a:t>平成</a:t>
            </a:r>
            <a:r>
              <a:rPr kumimoji="1" lang="en-US" altLang="ja-JP" dirty="0" smtClean="0"/>
              <a:t>29</a:t>
            </a:r>
            <a:r>
              <a:rPr kumimoji="1" lang="ja-JP" altLang="en-US" dirty="0" smtClean="0"/>
              <a:t>年</a:t>
            </a:r>
            <a:r>
              <a:rPr kumimoji="1" lang="en-US" altLang="ja-JP" dirty="0" smtClean="0"/>
              <a:t>8</a:t>
            </a:r>
            <a:r>
              <a:rPr kumimoji="1" lang="ja-JP" altLang="en-US" dirty="0" smtClean="0"/>
              <a:t>月</a:t>
            </a:r>
            <a:r>
              <a:rPr kumimoji="1" lang="en-US" altLang="ja-JP" dirty="0" smtClean="0"/>
              <a:t>30</a:t>
            </a:r>
            <a:r>
              <a:rPr kumimoji="1" lang="ja-JP" altLang="en-US" dirty="0" smtClean="0"/>
              <a:t>日</a:t>
            </a:r>
            <a:endParaRPr kumimoji="1" lang="en-US" altLang="ja-JP" dirty="0" smtClean="0"/>
          </a:p>
          <a:p>
            <a:r>
              <a:rPr kumimoji="1" lang="ja-JP" altLang="en-US" dirty="0" smtClean="0"/>
              <a:t>警官の前で白い粉の入った袋を落として見せ</a:t>
            </a:r>
            <a:endParaRPr kumimoji="1" lang="en-US" altLang="ja-JP" dirty="0" smtClean="0"/>
          </a:p>
          <a:p>
            <a:r>
              <a:rPr kumimoji="1" lang="ja-JP" altLang="en-US" dirty="0" smtClean="0"/>
              <a:t>警官が気づいたと同時に、袋を拾って全力で逃げる</a:t>
            </a:r>
            <a:endParaRPr kumimoji="1" lang="en-US" altLang="ja-JP" dirty="0" smtClean="0"/>
          </a:p>
          <a:p>
            <a:endParaRPr kumimoji="1" lang="en-US" altLang="ja-JP" dirty="0" smtClean="0"/>
          </a:p>
          <a:p>
            <a:r>
              <a:rPr kumimoji="1" lang="ja-JP" altLang="en-US" dirty="0" smtClean="0"/>
              <a:t>という動画が投稿されました。</a:t>
            </a:r>
            <a:endParaRPr kumimoji="1" lang="en-US" altLang="ja-JP" dirty="0" smtClean="0"/>
          </a:p>
          <a:p>
            <a:r>
              <a:rPr kumimoji="1" lang="ja-JP" altLang="en-US" dirty="0" smtClean="0"/>
              <a:t>逃げる姿を見て走警官が追跡、後にパトカーが何台も出動するという事件に発展しました。</a:t>
            </a:r>
            <a:endParaRPr kumimoji="1" lang="en-US" altLang="ja-JP" dirty="0" smtClean="0"/>
          </a:p>
          <a:p>
            <a:r>
              <a:rPr kumimoji="1" lang="ja-JP" altLang="en-US" dirty="0" smtClean="0"/>
              <a:t>白い粉は「グラニュー糖」だったとのことで、本人は「ドッキリ」として動画を投稿しましたが</a:t>
            </a:r>
            <a:endParaRPr kumimoji="1" lang="en-US" altLang="ja-JP" dirty="0" smtClean="0"/>
          </a:p>
          <a:p>
            <a:r>
              <a:rPr kumimoji="1" lang="ja-JP" altLang="en-US" dirty="0" smtClean="0"/>
              <a:t>この話題がネット上で拡散・炎上し</a:t>
            </a:r>
            <a:endParaRPr kumimoji="1" lang="en-US" altLang="ja-JP" dirty="0" smtClean="0"/>
          </a:p>
          <a:p>
            <a:r>
              <a:rPr kumimoji="1" lang="ja-JP" altLang="en-US" dirty="0" smtClean="0"/>
              <a:t>後に「偽計業務妨害」で本人と撮影者が逮捕されました</a:t>
            </a:r>
            <a:endParaRPr kumimoji="1" lang="en-US" altLang="ja-JP" dirty="0" smtClean="0"/>
          </a:p>
          <a:p>
            <a:endParaRPr kumimoji="1" lang="en-US" altLang="ja-JP" dirty="0" smtClean="0"/>
          </a:p>
          <a:p>
            <a:r>
              <a:rPr kumimoji="1" lang="ja-JP" altLang="en-US" dirty="0" smtClean="0"/>
              <a:t>しかし、ネットの話題となったことで再生回数は瞬く間に</a:t>
            </a:r>
            <a:r>
              <a:rPr kumimoji="1" lang="en-US" altLang="ja-JP" dirty="0" smtClean="0"/>
              <a:t>100</a:t>
            </a:r>
            <a:r>
              <a:rPr kumimoji="1" lang="ja-JP" altLang="en-US" dirty="0" smtClean="0"/>
              <a:t>万回を超え</a:t>
            </a:r>
            <a:endParaRPr kumimoji="1" lang="en-US" altLang="ja-JP" dirty="0" smtClean="0"/>
          </a:p>
          <a:p>
            <a:r>
              <a:rPr kumimoji="1" lang="ja-JP" altLang="en-US" dirty="0" smtClean="0"/>
              <a:t>本人は「視聴回数が増えた」「これからも投稿を続ける」とコメントしています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F8B68EB-B165-4D69-8EE3-FE43EB4E0E56}" type="slidenum">
              <a:rPr kumimoji="1" lang="ja-JP" altLang="en-US" smtClean="0"/>
              <a:pPr/>
              <a:t>5</a:t>
            </a:fld>
            <a:endParaRPr kumimoji="1" lang="ja-JP" altLang="en-US"/>
          </a:p>
        </p:txBody>
      </p:sp>
    </p:spTree>
    <p:extLst>
      <p:ext uri="{BB962C8B-B14F-4D97-AF65-F5344CB8AC3E}">
        <p14:creationId xmlns:p14="http://schemas.microsoft.com/office/powerpoint/2010/main" val="353479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投稿された動画は場合によっては転載、引用されることなどにより意図しない相手に視聴されることがあります</a:t>
            </a:r>
            <a:endParaRPr kumimoji="1" lang="en-US" altLang="ja-JP" dirty="0" smtClean="0"/>
          </a:p>
          <a:p>
            <a:endParaRPr kumimoji="1" lang="en-US" altLang="ja-JP" dirty="0" smtClean="0"/>
          </a:p>
          <a:p>
            <a:r>
              <a:rPr kumimoji="1" lang="ja-JP" altLang="en-US" dirty="0" smtClean="0"/>
              <a:t>・動画の投稿者が違法行為をしている</a:t>
            </a:r>
            <a:endParaRPr kumimoji="1" lang="en-US" altLang="ja-JP" dirty="0" smtClean="0"/>
          </a:p>
          <a:p>
            <a:r>
              <a:rPr kumimoji="1" lang="ja-JP" altLang="en-US" dirty="0" smtClean="0"/>
              <a:t>・動画が問題のある内容である</a:t>
            </a:r>
            <a:endParaRPr kumimoji="1" lang="en-US" altLang="ja-JP" dirty="0" smtClean="0"/>
          </a:p>
          <a:p>
            <a:r>
              <a:rPr kumimoji="1" lang="ja-JP" altLang="en-US" dirty="0" smtClean="0"/>
              <a:t>・投稿者が好みのタイプである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など、様々な理由で深く追跡され個人情報が特定されてしまう事例も少なくありません</a:t>
            </a:r>
            <a:endParaRPr kumimoji="1" lang="en-US" altLang="ja-JP" dirty="0" smtClean="0"/>
          </a:p>
          <a:p>
            <a:r>
              <a:rPr kumimoji="1" lang="ja-JP" altLang="en-US" dirty="0" smtClean="0"/>
              <a:t>福岡県で教師に暴行している動画が第</a:t>
            </a:r>
            <a:r>
              <a:rPr kumimoji="1" lang="en-US" altLang="ja-JP" dirty="0" smtClean="0"/>
              <a:t>3</a:t>
            </a:r>
            <a:r>
              <a:rPr kumimoji="1" lang="ja-JP" altLang="en-US" dirty="0" smtClean="0"/>
              <a:t>者によって転載され、暴行した生徒が逮捕、後に退学した事例もあります</a:t>
            </a:r>
            <a:endParaRPr kumimoji="1" lang="en-US" altLang="ja-JP" dirty="0" smtClean="0"/>
          </a:p>
          <a:p>
            <a:endParaRPr kumimoji="1" lang="en-US" altLang="ja-JP" dirty="0" smtClean="0"/>
          </a:p>
          <a:p>
            <a:r>
              <a:rPr kumimoji="1" lang="ja-JP" altLang="en-US" dirty="0" smtClean="0"/>
              <a:t>顔が写っている動画は言うまでもありませんが</a:t>
            </a:r>
            <a:endParaRPr kumimoji="1" lang="en-US" altLang="ja-JP" dirty="0" smtClean="0"/>
          </a:p>
          <a:p>
            <a:r>
              <a:rPr kumimoji="1" lang="ja-JP" altLang="en-US" dirty="0" smtClean="0"/>
              <a:t>顔を隠していたとしても映り込んだ建物、学校の制服などから住所がばれたり</a:t>
            </a:r>
            <a:endParaRPr kumimoji="1" lang="en-US" altLang="ja-JP" dirty="0" smtClean="0"/>
          </a:p>
          <a:p>
            <a:r>
              <a:rPr kumimoji="1" lang="ja-JP" altLang="en-US" dirty="0" smtClean="0"/>
              <a:t>動画であれば、方言やイントネーションから地域が特定されたりすることもあります</a:t>
            </a:r>
            <a:endParaRPr kumimoji="1" lang="en-US" altLang="ja-JP" dirty="0" smtClean="0"/>
          </a:p>
          <a:p>
            <a:r>
              <a:rPr kumimoji="1" lang="ja-JP" altLang="en-US" dirty="0" smtClean="0"/>
              <a:t>また、投稿者のアカウント名を検索してツイッターなどの別サービスで使用しているアカウントを特定されることもあります</a:t>
            </a:r>
            <a:endParaRPr kumimoji="1" lang="en-US" altLang="ja-JP" dirty="0" smtClean="0"/>
          </a:p>
          <a:p>
            <a:endParaRPr kumimoji="1" lang="en-US" altLang="ja-JP" dirty="0" smtClean="0"/>
          </a:p>
          <a:p>
            <a:r>
              <a:rPr kumimoji="1" lang="ja-JP" altLang="en-US" dirty="0" smtClean="0"/>
              <a:t>このようなことが拡散して炎上してしまうと、ひどい事例では</a:t>
            </a:r>
            <a:endParaRPr kumimoji="1" lang="en-US" altLang="ja-JP" dirty="0" smtClean="0"/>
          </a:p>
          <a:p>
            <a:r>
              <a:rPr kumimoji="1" lang="ja-JP" altLang="en-US" dirty="0" smtClean="0"/>
              <a:t>「本名」　「正確な住所」　「昔の顔写真」　「学校名（勤務先）」</a:t>
            </a:r>
            <a:endParaRPr kumimoji="1" lang="en-US" altLang="ja-JP" dirty="0" smtClean="0"/>
          </a:p>
          <a:p>
            <a:r>
              <a:rPr kumimoji="1" lang="ja-JP" altLang="en-US" dirty="0" smtClean="0"/>
              <a:t>「家族構成」　「家族の勤務先」　「友人のアカウント」　「友人の・・・」</a:t>
            </a:r>
            <a:endParaRPr kumimoji="1" lang="en-US" altLang="ja-JP" dirty="0" smtClean="0"/>
          </a:p>
          <a:p>
            <a:r>
              <a:rPr kumimoji="1" lang="ja-JP" altLang="en-US" dirty="0" smtClean="0"/>
              <a:t>などが、興味本位でインターネット上に書き込まれてしまうこともあります</a:t>
            </a:r>
            <a:endParaRPr kumimoji="1" lang="en-US" altLang="ja-JP" dirty="0" smtClean="0"/>
          </a:p>
          <a:p>
            <a:r>
              <a:rPr kumimoji="1" lang="ja-JP" altLang="en-US" dirty="0" smtClean="0"/>
              <a:t>このような特定した情報をインターネットに書き込む行為自体も違法なのですが</a:t>
            </a:r>
            <a:endParaRPr kumimoji="1" lang="en-US" altLang="ja-JP" dirty="0" smtClean="0"/>
          </a:p>
          <a:p>
            <a:r>
              <a:rPr kumimoji="1" lang="ja-JP" altLang="en-US" dirty="0" smtClean="0"/>
              <a:t>一度書き込まれてしまうと完全にネット上から情報を消してしまうのは困難です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8B68EB-B165-4D69-8EE3-FE43EB4E0E56}" type="slidenum">
              <a:rPr kumimoji="1" lang="ja-JP" altLang="en-US" smtClean="0"/>
              <a:pPr/>
              <a:t>6</a:t>
            </a:fld>
            <a:endParaRPr kumimoji="1" lang="ja-JP" altLang="en-US"/>
          </a:p>
        </p:txBody>
      </p:sp>
    </p:spTree>
    <p:extLst>
      <p:ext uri="{BB962C8B-B14F-4D97-AF65-F5344CB8AC3E}">
        <p14:creationId xmlns:p14="http://schemas.microsoft.com/office/powerpoint/2010/main" val="353479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8FAD48-F297-4AC5-A715-637845E81B79}" type="datetimeFigureOut">
              <a:rPr kumimoji="1" lang="ja-JP" altLang="en-US" smtClean="0"/>
              <a:pPr/>
              <a:t>2019/1/7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5F7141A-C706-4063-8FC1-EAD4012EA94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FAD48-F297-4AC5-A715-637845E81B79}" type="datetimeFigureOut">
              <a:rPr kumimoji="1" lang="ja-JP" altLang="en-US" smtClean="0"/>
              <a:pPr/>
              <a:t>2019/1/7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7141A-C706-4063-8FC1-EAD4012EA94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4.bp.blogspot.com/-n3ZFzyJiTW0/V_GegQvA9kI/AAAAAAAA-l4/RBe1hrb-UP8-HVVTYUE3msigaFKhnaV9gCLcB/s800/tv_screen_black.pn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http://2.bp.blogspot.com/-Yw1cQqSGQXo/V8jqeDqFfDI/AAAAAAAA9gQ/E2ta92QXyiso694qkbDjjaTYf4coRbNwQCLcB/s800/pose_syourai_woman.png" TargetMode="Externa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755576" y="2924944"/>
            <a:ext cx="7632848" cy="1368152"/>
          </a:xfrm>
          <a:prstGeom prst="roundRect">
            <a:avLst/>
          </a:prstGeom>
          <a:solidFill>
            <a:srgbClr val="FF0000"/>
          </a:solidFill>
          <a:ln w="63500">
            <a:noFill/>
          </a:ln>
          <a:scene3d>
            <a:camera prst="orthographicFront"/>
            <a:lightRig rig="threePt" dir="t"/>
          </a:scene3d>
          <a:sp3d>
            <a:bevelT w="203200" h="177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56383" y="1268760"/>
            <a:ext cx="8084264" cy="3108543"/>
          </a:xfrm>
          <a:prstGeom prst="rect">
            <a:avLst/>
          </a:prstGeom>
          <a:noFill/>
          <a:effectLst>
            <a:outerShdw blurRad="139700" dist="152400" dir="2700000" algn="tl" rotWithShape="0">
              <a:prstClr val="black">
                <a:alpha val="40000"/>
              </a:prstClr>
            </a:outerShdw>
          </a:effectLst>
        </p:spPr>
        <p:txBody>
          <a:bodyPr wrap="none" rtlCol="0">
            <a:spAutoFit/>
          </a:bodyPr>
          <a:lstStyle/>
          <a:p>
            <a:pPr algn="ctr"/>
            <a:r>
              <a:rPr lang="ja-JP" altLang="en-US" sz="8800" dirty="0" smtClean="0">
                <a:latin typeface="HG創英角ｺﾞｼｯｸUB" pitchFamily="49" charset="-128"/>
                <a:ea typeface="HG創英角ｺﾞｼｯｸUB" pitchFamily="49" charset="-128"/>
              </a:rPr>
              <a:t>動画投稿サイト</a:t>
            </a:r>
            <a:endParaRPr lang="en-US" altLang="ja-JP" sz="7200" dirty="0" smtClean="0">
              <a:solidFill>
                <a:schemeClr val="bg1"/>
              </a:solidFill>
              <a:latin typeface="HG創英角ｺﾞｼｯｸUB" pitchFamily="49" charset="-128"/>
              <a:ea typeface="HG創英角ｺﾞｼｯｸUB" pitchFamily="49" charset="-128"/>
            </a:endParaRPr>
          </a:p>
          <a:p>
            <a:pPr algn="ctr">
              <a:lnSpc>
                <a:spcPct val="200000"/>
              </a:lnSpc>
            </a:pPr>
            <a:r>
              <a:rPr kumimoji="1" lang="ja-JP" altLang="en-US" sz="5400" b="1" dirty="0" smtClean="0">
                <a:solidFill>
                  <a:schemeClr val="bg1"/>
                </a:solidFill>
                <a:latin typeface="ＭＳ ゴシック" pitchFamily="49" charset="-128"/>
                <a:ea typeface="ＭＳ ゴシック" pitchFamily="49" charset="-128"/>
              </a:rPr>
              <a:t>～動画投稿の危険性～</a:t>
            </a:r>
            <a:endParaRPr kumimoji="1" lang="ja-JP" altLang="en-US" sz="5400" b="1" dirty="0">
              <a:solidFill>
                <a:schemeClr val="bg1"/>
              </a:solidFill>
              <a:latin typeface="ＭＳ ゴシック" pitchFamily="49" charset="-128"/>
              <a:ea typeface="ＭＳ ゴシック" pitchFamily="49" charset="-128"/>
            </a:endParaRPr>
          </a:p>
        </p:txBody>
      </p:sp>
      <p:pic>
        <p:nvPicPr>
          <p:cNvPr id="4" name="Picture 4" descr="何も映っていないテレビのイラスト（黒）">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588224" y="4653136"/>
            <a:ext cx="2016224" cy="18448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衣装を着て踊る家族のイラスト"/>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67544" y="4581128"/>
            <a:ext cx="2016224" cy="2016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2939580" y="1410410"/>
            <a:ext cx="5535972" cy="5014510"/>
          </a:xfrm>
          <a:prstGeom prst="roundRect">
            <a:avLst/>
          </a:prstGeom>
          <a:solidFill>
            <a:srgbClr val="92D050"/>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1519" y="188641"/>
            <a:ext cx="6615427" cy="936103"/>
          </a:xfrm>
          <a:prstGeom prst="roundRect">
            <a:avLst/>
          </a:prstGeom>
          <a:solidFill>
            <a:srgbClr val="FF0000"/>
          </a:solidFill>
          <a:ln>
            <a:noFill/>
          </a:ln>
          <a:effectLst>
            <a:outerShdw blurRad="50800" dist="38100" dir="2700000" algn="tl" rotWithShape="0">
              <a:prstClr val="black">
                <a:alpha val="40000"/>
              </a:prstClr>
            </a:outerShdw>
          </a:effectLst>
          <a:scene3d>
            <a:camera prst="orthographicFront"/>
            <a:lightRig rig="balanced" dir="t"/>
          </a:scene3d>
          <a:sp3d prstMaterial="softEdge">
            <a:bevel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動画投稿の様々</a:t>
            </a:r>
            <a:r>
              <a:rPr lang="ja-JP" altLang="en-US" sz="4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pic>
        <p:nvPicPr>
          <p:cNvPr id="4098" name="Picture 2" descr="動画配信のイラスト"/>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19299" y="2857325"/>
            <a:ext cx="1944216" cy="1944216"/>
          </a:xfrm>
          <a:prstGeom prst="rect">
            <a:avLst/>
          </a:prstGeom>
          <a:noFill/>
        </p:spPr>
      </p:pic>
      <p:sp>
        <p:nvSpPr>
          <p:cNvPr id="16" name="曲折矢印 15"/>
          <p:cNvSpPr/>
          <p:nvPr/>
        </p:nvSpPr>
        <p:spPr>
          <a:xfrm rot="10800000" flipH="1" flipV="1">
            <a:off x="1991844" y="1929664"/>
            <a:ext cx="1451792" cy="863226"/>
          </a:xfrm>
          <a:prstGeom prst="bentArrow">
            <a:avLst>
              <a:gd name="adj1" fmla="val 27752"/>
              <a:gd name="adj2" fmla="val 25000"/>
              <a:gd name="adj3" fmla="val 45637"/>
              <a:gd name="adj4" fmla="val 492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779339" y="4297485"/>
            <a:ext cx="1224136" cy="646331"/>
          </a:xfrm>
          <a:prstGeom prst="rect">
            <a:avLst/>
          </a:prstGeom>
          <a:solidFill>
            <a:schemeClr val="bg1"/>
          </a:solidFill>
          <a:effectLst>
            <a:softEdge rad="63500"/>
          </a:effectLst>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投稿</a:t>
            </a:r>
            <a:endPar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3475318" y="1597376"/>
            <a:ext cx="4464495" cy="1451928"/>
            <a:chOff x="3595571" y="1954768"/>
            <a:chExt cx="4464495" cy="1451928"/>
          </a:xfrm>
        </p:grpSpPr>
        <p:sp>
          <p:nvSpPr>
            <p:cNvPr id="4" name="角丸四角形 3"/>
            <p:cNvSpPr/>
            <p:nvPr/>
          </p:nvSpPr>
          <p:spPr>
            <a:xfrm>
              <a:off x="3595571" y="1992705"/>
              <a:ext cx="4464495" cy="1376055"/>
            </a:xfrm>
            <a:prstGeom prst="roundRect">
              <a:avLst>
                <a:gd name="adj" fmla="val 2866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descr="分厚い札束のイラスト"/>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36472" y="1954768"/>
              <a:ext cx="1451928" cy="1451928"/>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5885459" y="2357566"/>
              <a:ext cx="1224136" cy="646331"/>
            </a:xfrm>
            <a:prstGeom prst="rect">
              <a:avLst/>
            </a:prstGeom>
            <a:noFill/>
            <a:effectLst>
              <a:softEdge rad="63500"/>
            </a:effectLst>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報酬</a:t>
              </a:r>
              <a:endPar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8" name="曲折矢印 27"/>
          <p:cNvSpPr/>
          <p:nvPr/>
        </p:nvSpPr>
        <p:spPr>
          <a:xfrm rot="10800000" flipH="1">
            <a:off x="2003475" y="4965234"/>
            <a:ext cx="1440160" cy="842677"/>
          </a:xfrm>
          <a:prstGeom prst="bentArrow">
            <a:avLst>
              <a:gd name="adj1" fmla="val 27752"/>
              <a:gd name="adj2" fmla="val 25000"/>
              <a:gd name="adj3" fmla="val 45637"/>
              <a:gd name="adj4" fmla="val 492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右矢印 1"/>
          <p:cNvSpPr/>
          <p:nvPr/>
        </p:nvSpPr>
        <p:spPr>
          <a:xfrm>
            <a:off x="2415423" y="3701858"/>
            <a:ext cx="939613" cy="431613"/>
          </a:xfrm>
          <a:prstGeom prst="rightArrow">
            <a:avLst>
              <a:gd name="adj1" fmla="val 50000"/>
              <a:gd name="adj2" fmla="val 812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3443635" y="3207721"/>
            <a:ext cx="4517815" cy="1376055"/>
            <a:chOff x="3563888" y="3565113"/>
            <a:chExt cx="4517815" cy="1376055"/>
          </a:xfrm>
        </p:grpSpPr>
        <p:sp>
          <p:nvSpPr>
            <p:cNvPr id="31" name="角丸四角形 30"/>
            <p:cNvSpPr/>
            <p:nvPr/>
          </p:nvSpPr>
          <p:spPr>
            <a:xfrm>
              <a:off x="3563888" y="3565113"/>
              <a:ext cx="4464495" cy="1376055"/>
            </a:xfrm>
            <a:prstGeom prst="roundRect">
              <a:avLst>
                <a:gd name="adj" fmla="val 2866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m626291\Desktop\いらすとや\video_guitar_hiitemita.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074947" y="3565113"/>
              <a:ext cx="1574979" cy="1376055"/>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p:cNvSpPr txBox="1"/>
            <p:nvPr/>
          </p:nvSpPr>
          <p:spPr>
            <a:xfrm>
              <a:off x="5885459" y="3917665"/>
              <a:ext cx="2196244" cy="646331"/>
            </a:xfrm>
            <a:prstGeom prst="rect">
              <a:avLst/>
            </a:prstGeom>
            <a:noFill/>
            <a:effectLst>
              <a:softEdge rad="63500"/>
            </a:effectLst>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自己顕示</a:t>
              </a:r>
              <a:endPar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3443635" y="4799800"/>
            <a:ext cx="4464495" cy="1376055"/>
            <a:chOff x="3563888" y="5157192"/>
            <a:chExt cx="4464495" cy="1376055"/>
          </a:xfrm>
        </p:grpSpPr>
        <p:sp>
          <p:nvSpPr>
            <p:cNvPr id="32" name="角丸四角形 31"/>
            <p:cNvSpPr/>
            <p:nvPr/>
          </p:nvSpPr>
          <p:spPr>
            <a:xfrm>
              <a:off x="3563888" y="5157192"/>
              <a:ext cx="4464495" cy="1376055"/>
            </a:xfrm>
            <a:prstGeom prst="roundRect">
              <a:avLst>
                <a:gd name="adj" fmla="val 28663"/>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descr="\\fsc.hyogo.local\votiro_out\1\m626291\group_people_smartphone.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074947" y="5169665"/>
              <a:ext cx="1630566" cy="1363582"/>
            </a:xfrm>
            <a:prstGeom prst="rect">
              <a:avLst/>
            </a:prstGeom>
            <a:noFill/>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5705513" y="5528290"/>
              <a:ext cx="2322869" cy="646331"/>
            </a:xfrm>
            <a:prstGeom prst="rect">
              <a:avLst/>
            </a:prstGeom>
            <a:noFill/>
            <a:effectLst>
              <a:softEdge rad="63500"/>
            </a:effectLst>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共有・交流</a:t>
              </a:r>
              <a:endPar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90287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500"/>
                                        <p:tgtEl>
                                          <p:spTgt spid="16"/>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left)">
                                      <p:cBhvr>
                                        <p:cTn id="33" dur="500"/>
                                        <p:tgtEl>
                                          <p:spTgt spid="28"/>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8" grpId="0" animBg="1"/>
      <p:bldP spid="28"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m626291\Desktop\いらすとや\smartphone_jidori_selfy_woman.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34923" y="1842613"/>
            <a:ext cx="2634079" cy="277309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626291\Desktop\いらすとや\kids_fence_noboru.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3460" y="2361446"/>
            <a:ext cx="2650977" cy="2732818"/>
          </a:xfrm>
          <a:prstGeom prst="rect">
            <a:avLst/>
          </a:prstGeom>
          <a:noFill/>
          <a:extLst>
            <a:ext uri="{909E8E84-426E-40DD-AFC4-6F175D3DCCD1}">
              <a14:hiddenFill xmlns:a14="http://schemas.microsoft.com/office/drawing/2010/main">
                <a:solidFill>
                  <a:srgbClr val="FFFFFF"/>
                </a:solidFill>
              </a14:hiddenFill>
            </a:ext>
          </a:extLst>
        </p:spPr>
      </p:pic>
      <p:sp>
        <p:nvSpPr>
          <p:cNvPr id="8" name="角丸四角形 7"/>
          <p:cNvSpPr/>
          <p:nvPr/>
        </p:nvSpPr>
        <p:spPr>
          <a:xfrm>
            <a:off x="493464" y="164150"/>
            <a:ext cx="8182992" cy="151216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descr="将来のことを考える人のイラスト（女性）">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169002" y="4378470"/>
            <a:ext cx="2707450" cy="2504392"/>
          </a:xfrm>
          <a:prstGeom prst="rect">
            <a:avLst/>
          </a:prstGeom>
          <a:noFill/>
          <a:extLst>
            <a:ext uri="{909E8E84-426E-40DD-AFC4-6F175D3DCCD1}">
              <a14:hiddenFill xmlns:a14="http://schemas.microsoft.com/office/drawing/2010/main">
                <a:solidFill>
                  <a:srgbClr val="FFFFFF"/>
                </a:solidFill>
              </a14:hiddenFill>
            </a:ext>
          </a:extLst>
        </p:spPr>
      </p:pic>
      <p:sp>
        <p:nvSpPr>
          <p:cNvPr id="14" name="角丸四角形 13"/>
          <p:cNvSpPr/>
          <p:nvPr/>
        </p:nvSpPr>
        <p:spPr>
          <a:xfrm>
            <a:off x="5564338" y="3766402"/>
            <a:ext cx="1800200" cy="22322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雲形吹き出し 12"/>
          <p:cNvSpPr/>
          <p:nvPr/>
        </p:nvSpPr>
        <p:spPr>
          <a:xfrm>
            <a:off x="837476" y="4279721"/>
            <a:ext cx="5631051" cy="2176128"/>
          </a:xfrm>
          <a:prstGeom prst="cloudCallout">
            <a:avLst>
              <a:gd name="adj1" fmla="val 62336"/>
              <a:gd name="adj2" fmla="val 1463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889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lumMod val="75000"/>
                    <a:lumOff val="25000"/>
                  </a:schemeClr>
                </a:solidFill>
                <a:latin typeface="AR Pゴシック体M" panose="020B0600000000000000" pitchFamily="50" charset="-128"/>
                <a:ea typeface="AR Pゴシック体M" panose="020B0600000000000000" pitchFamily="50" charset="-128"/>
              </a:rPr>
              <a:t>どうやったら動画を</a:t>
            </a:r>
            <a:endParaRPr kumimoji="1" lang="en-US" altLang="ja-JP" sz="3200" b="1" dirty="0" smtClean="0">
              <a:solidFill>
                <a:schemeClr val="tx1">
                  <a:lumMod val="75000"/>
                  <a:lumOff val="25000"/>
                </a:schemeClr>
              </a:solidFill>
              <a:latin typeface="AR Pゴシック体M" panose="020B0600000000000000" pitchFamily="50" charset="-128"/>
              <a:ea typeface="AR Pゴシック体M" panose="020B0600000000000000" pitchFamily="50" charset="-128"/>
            </a:endParaRPr>
          </a:p>
          <a:p>
            <a:pPr algn="ctr"/>
            <a:r>
              <a:rPr kumimoji="1" lang="ja-JP" altLang="en-US" sz="3200" b="1" dirty="0" smtClean="0">
                <a:solidFill>
                  <a:schemeClr val="tx1">
                    <a:lumMod val="75000"/>
                    <a:lumOff val="25000"/>
                  </a:schemeClr>
                </a:solidFill>
                <a:latin typeface="AR Pゴシック体M" panose="020B0600000000000000" pitchFamily="50" charset="-128"/>
                <a:ea typeface="AR Pゴシック体M" panose="020B0600000000000000" pitchFamily="50" charset="-128"/>
              </a:rPr>
              <a:t>見てもらえるかなぁ</a:t>
            </a:r>
            <a:endParaRPr kumimoji="1" lang="ja-JP" altLang="en-US" sz="3200" b="1" dirty="0">
              <a:solidFill>
                <a:schemeClr val="tx1">
                  <a:lumMod val="75000"/>
                  <a:lumOff val="25000"/>
                </a:schemeClr>
              </a:solidFill>
              <a:latin typeface="AR Pゴシック体M" panose="020B0600000000000000" pitchFamily="50" charset="-128"/>
              <a:ea typeface="AR Pゴシック体M" panose="020B0600000000000000" pitchFamily="50" charset="-128"/>
            </a:endParaRPr>
          </a:p>
        </p:txBody>
      </p:sp>
      <p:sp>
        <p:nvSpPr>
          <p:cNvPr id="9" name="正方形/長方形 8"/>
          <p:cNvSpPr/>
          <p:nvPr/>
        </p:nvSpPr>
        <p:spPr>
          <a:xfrm>
            <a:off x="637480" y="254258"/>
            <a:ext cx="7425307" cy="1446550"/>
          </a:xfrm>
          <a:prstGeom prst="rect">
            <a:avLst/>
          </a:prstGeom>
          <a:effectLst>
            <a:outerShdw blurRad="63500" dist="88900" dir="2700000" algn="tl" rotWithShape="0">
              <a:prstClr val="black">
                <a:alpha val="40000"/>
              </a:prstClr>
            </a:outerShdw>
          </a:effectLst>
        </p:spPr>
        <p:txBody>
          <a:bodyPr wrap="square">
            <a:spAutoFit/>
          </a:bodyPr>
          <a:lstStyle/>
          <a:p>
            <a:pPr algn="ctr"/>
            <a:r>
              <a:rPr lang="ja-JP" altLang="en-US" sz="40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動画投稿をする理由は</a:t>
            </a:r>
            <a:endParaRPr lang="en-US" altLang="ja-JP" sz="40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4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「誰かに見てもらう」</a:t>
            </a:r>
            <a:r>
              <a:rPr lang="ja-JP" altLang="en-US" sz="40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ため</a:t>
            </a:r>
            <a:endParaRPr lang="ja-JP" altLang="en-US" sz="40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7" name="Picture 3" descr="C:\Users\m626291\Desktop\いらすとや\ihan_tousatsu_smartphone.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256343" y="2089592"/>
            <a:ext cx="2532768" cy="2862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49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additive="base">
                                        <p:cTn id="14" dur="500" fill="hold"/>
                                        <p:tgtEl>
                                          <p:spTgt spid="1027"/>
                                        </p:tgtEl>
                                        <p:attrNameLst>
                                          <p:attrName>ppt_x</p:attrName>
                                        </p:attrNameLst>
                                      </p:cBhvr>
                                      <p:tavLst>
                                        <p:tav tm="0">
                                          <p:val>
                                            <p:strVal val="1+#ppt_w/2"/>
                                          </p:val>
                                        </p:tav>
                                        <p:tav tm="100000">
                                          <p:val>
                                            <p:strVal val="#ppt_x"/>
                                          </p:val>
                                        </p:tav>
                                      </p:tavLst>
                                    </p:anim>
                                    <p:anim calcmode="lin" valueType="num">
                                      <p:cBhvr additive="base">
                                        <p:cTn id="15"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1000"/>
                                        <p:tgtEl>
                                          <p:spTgt spid="1026"/>
                                        </p:tgtEl>
                                      </p:cBhvr>
                                    </p:animEffect>
                                    <p:anim calcmode="lin" valueType="num">
                                      <p:cBhvr>
                                        <p:cTn id="21" dur="1000" fill="hold"/>
                                        <p:tgtEl>
                                          <p:spTgt spid="1026"/>
                                        </p:tgtEl>
                                        <p:attrNameLst>
                                          <p:attrName>ppt_x</p:attrName>
                                        </p:attrNameLst>
                                      </p:cBhvr>
                                      <p:tavLst>
                                        <p:tav tm="0">
                                          <p:val>
                                            <p:strVal val="#ppt_x"/>
                                          </p:val>
                                        </p:tav>
                                        <p:tav tm="100000">
                                          <p:val>
                                            <p:strVal val="#ppt_x"/>
                                          </p:val>
                                        </p:tav>
                                      </p:tavLst>
                                    </p:anim>
                                    <p:anim calcmode="lin" valueType="num">
                                      <p:cBhvr>
                                        <p:cTn id="22"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51519" y="188641"/>
            <a:ext cx="6615427" cy="936103"/>
          </a:xfrm>
          <a:prstGeom prst="roundRect">
            <a:avLst/>
          </a:prstGeom>
          <a:solidFill>
            <a:srgbClr val="FF0000"/>
          </a:solidFill>
          <a:ln>
            <a:noFill/>
          </a:ln>
          <a:effectLst>
            <a:outerShdw blurRad="50800" dist="38100" dir="2700000" algn="tl" rotWithShape="0">
              <a:prstClr val="black">
                <a:alpha val="40000"/>
              </a:prstClr>
            </a:outerShdw>
          </a:effectLst>
          <a:scene3d>
            <a:camera prst="orthographicFront"/>
            <a:lightRig rig="balanced" dir="t"/>
          </a:scene3d>
          <a:sp3d prstMaterial="softEdge">
            <a:bevel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動画</a:t>
            </a:r>
            <a:r>
              <a:rPr lang="ja-JP" altLang="en-US" sz="4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投稿による事件</a:t>
            </a:r>
            <a:endPar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4571502" y="1449278"/>
            <a:ext cx="4392986" cy="2771810"/>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メイリオ" panose="020B0604030504040204" pitchFamily="50" charset="-128"/>
                <a:ea typeface="メイリオ" panose="020B0604030504040204" pitchFamily="50" charset="-128"/>
              </a:rPr>
              <a:t>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a:t>
            </a:r>
            <a:r>
              <a:rPr lang="en-US" altLang="ja-JP" sz="2400" dirty="0" smtClean="0">
                <a:latin typeface="メイリオ" panose="020B0604030504040204" pitchFamily="50" charset="-128"/>
                <a:ea typeface="メイリオ" panose="020B0604030504040204" pitchFamily="50" charset="-128"/>
              </a:rPr>
              <a:t>8</a:t>
            </a:r>
            <a:r>
              <a:rPr lang="ja-JP" altLang="en-US" sz="2400" dirty="0" smtClean="0">
                <a:latin typeface="メイリオ" panose="020B0604030504040204" pitchFamily="50" charset="-128"/>
                <a:ea typeface="メイリオ" panose="020B0604030504040204" pitchFamily="50" charset="-128"/>
              </a:rPr>
              <a:t>月</a:t>
            </a:r>
            <a:r>
              <a:rPr lang="en-US" altLang="ja-JP" sz="2400" dirty="0" smtClean="0">
                <a:latin typeface="メイリオ" panose="020B0604030504040204" pitchFamily="50" charset="-128"/>
                <a:ea typeface="メイリオ" panose="020B0604030504040204" pitchFamily="50" charset="-128"/>
              </a:rPr>
              <a:t>30</a:t>
            </a:r>
            <a:r>
              <a:rPr lang="ja-JP" altLang="en-US" sz="2400" dirty="0" smtClean="0">
                <a:latin typeface="メイリオ" panose="020B0604030504040204" pitchFamily="50" charset="-128"/>
                <a:ea typeface="メイリオ" panose="020B0604030504040204" pitchFamily="50" charset="-128"/>
              </a:rPr>
              <a:t>日</a:t>
            </a:r>
            <a:endParaRPr lang="en-US" altLang="ja-JP" sz="2400" dirty="0" smtClean="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警察官の目の前に白い粉の入った袋を落として、警察官が気づいたと同時に袋を拾い走って逃げるという動画が</a:t>
            </a:r>
            <a:r>
              <a:rPr lang="en-US" altLang="ja-JP" sz="2000" dirty="0" err="1" smtClean="0">
                <a:latin typeface="メイリオ" panose="020B0604030504040204" pitchFamily="50" charset="-128"/>
                <a:ea typeface="メイリオ" panose="020B0604030504040204" pitchFamily="50" charset="-128"/>
              </a:rPr>
              <a:t>Youtube</a:t>
            </a:r>
            <a:r>
              <a:rPr lang="ja-JP" altLang="en-US" sz="2000" dirty="0" smtClean="0">
                <a:latin typeface="メイリオ" panose="020B0604030504040204" pitchFamily="50" charset="-128"/>
                <a:ea typeface="メイリオ" panose="020B0604030504040204" pitchFamily="50" charset="-128"/>
              </a:rPr>
              <a:t>に投稿された。</a:t>
            </a:r>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「ドッキリ」とされたこの行為のために実際に何台ものパトカーが出動した。</a:t>
            </a:r>
            <a:endParaRPr lang="en-US" altLang="ja-JP" sz="2000" dirty="0" smtClean="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1519" y="1629048"/>
            <a:ext cx="8409582" cy="4204792"/>
          </a:xfrm>
          <a:prstGeom prst="rect">
            <a:avLst/>
          </a:prstGeom>
          <a:ln w="12700">
            <a:solidFill>
              <a:schemeClr val="tx1"/>
            </a:solidFill>
          </a:ln>
          <a:effectLst>
            <a:outerShdw blurRad="50800" dist="38100" dir="2700000" algn="tl" rotWithShape="0">
              <a:prstClr val="black">
                <a:alpha val="40000"/>
              </a:prstClr>
            </a:outerShdw>
          </a:effectLst>
        </p:spPr>
      </p:pic>
      <p:sp>
        <p:nvSpPr>
          <p:cNvPr id="6" name="下矢印 5"/>
          <p:cNvSpPr/>
          <p:nvPr/>
        </p:nvSpPr>
        <p:spPr>
          <a:xfrm>
            <a:off x="1907453" y="3933056"/>
            <a:ext cx="10081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49416" y="4392127"/>
            <a:ext cx="3924187" cy="8370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拡散・炎上</a:t>
            </a:r>
            <a:endParaRPr kumimoji="1" lang="ja-JP" altLang="en-US" sz="5400" dirty="0"/>
          </a:p>
        </p:txBody>
      </p:sp>
      <p:sp>
        <p:nvSpPr>
          <p:cNvPr id="10" name="下矢印 9"/>
          <p:cNvSpPr/>
          <p:nvPr/>
        </p:nvSpPr>
        <p:spPr>
          <a:xfrm>
            <a:off x="1919215" y="5355535"/>
            <a:ext cx="10081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49416" y="5833840"/>
            <a:ext cx="4797814" cy="8370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逮捕</a:t>
            </a:r>
            <a:r>
              <a:rPr kumimoji="1" lang="ja-JP" altLang="en-US" sz="3600" dirty="0" smtClean="0"/>
              <a:t>（本人・撮影者）</a:t>
            </a:r>
            <a:endParaRPr kumimoji="1" lang="en-US" altLang="ja-JP" sz="3600" dirty="0" smtClean="0"/>
          </a:p>
        </p:txBody>
      </p:sp>
      <p:sp>
        <p:nvSpPr>
          <p:cNvPr id="13" name="角丸四角形 12"/>
          <p:cNvSpPr/>
          <p:nvPr/>
        </p:nvSpPr>
        <p:spPr>
          <a:xfrm rot="21187730">
            <a:off x="4197140" y="4275584"/>
            <a:ext cx="4655776" cy="2144673"/>
          </a:xfrm>
          <a:prstGeom prst="roundRect">
            <a:avLst/>
          </a:prstGeom>
          <a:solidFill>
            <a:schemeClr val="tx1"/>
          </a:solidFill>
          <a:ln>
            <a:noFill/>
          </a:ln>
          <a:effectLst>
            <a:outerShdw blurRad="114300" dist="88900" dir="2700000" algn="tl" rotWithShape="0">
              <a:prstClr val="black">
                <a:alpha val="40000"/>
              </a:prstClr>
            </a:outerShdw>
          </a:effectLst>
          <a:scene3d>
            <a:camera prst="orthographicFront"/>
            <a:lightRig rig="threePt" dir="t"/>
          </a:scene3d>
          <a:sp3d>
            <a:bevelT w="114300" h="1143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　・ネットの話題となる</a:t>
            </a:r>
            <a:endParaRPr kumimoji="1" lang="en-US" altLang="ja-JP" sz="3200" dirty="0" smtClean="0"/>
          </a:p>
          <a:p>
            <a:r>
              <a:rPr kumimoji="1" lang="ja-JP" altLang="en-US" sz="3200" dirty="0" smtClean="0"/>
              <a:t>　・再生数</a:t>
            </a:r>
            <a:r>
              <a:rPr kumimoji="1" lang="en-US" altLang="ja-JP" sz="3200" dirty="0" smtClean="0"/>
              <a:t>100</a:t>
            </a:r>
            <a:r>
              <a:rPr kumimoji="1" lang="ja-JP" altLang="en-US" sz="3200" dirty="0" smtClean="0"/>
              <a:t>万回以上</a:t>
            </a:r>
            <a:endParaRPr kumimoji="1" lang="en-US" altLang="ja-JP" sz="3200" dirty="0" smtClean="0"/>
          </a:p>
          <a:p>
            <a:r>
              <a:rPr kumimoji="1" lang="ja-JP" altLang="en-US" sz="3200" dirty="0" smtClean="0"/>
              <a:t>　・本人は「続ける」</a:t>
            </a:r>
            <a:endParaRPr kumimoji="1" lang="en-US" altLang="ja-JP" sz="3200" dirty="0" smtClean="0"/>
          </a:p>
        </p:txBody>
      </p:sp>
    </p:spTree>
    <p:extLst>
      <p:ext uri="{BB962C8B-B14F-4D97-AF65-F5344CB8AC3E}">
        <p14:creationId xmlns:p14="http://schemas.microsoft.com/office/powerpoint/2010/main" val="4177042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fill="hold" nodeType="clickEffect">
                                  <p:stCondLst>
                                    <p:cond delay="0"/>
                                  </p:stCondLst>
                                  <p:childTnLst>
                                    <p:animMotion origin="layout" path="M -1.38889E-6 3.96811E-6 L -0.23611 -0.14144 " pathEditMode="relative" rAng="0" ptsTypes="AA">
                                      <p:cBhvr>
                                        <p:cTn id="6" dur="1000" fill="hold"/>
                                        <p:tgtEl>
                                          <p:spTgt spid="4"/>
                                        </p:tgtEl>
                                        <p:attrNameLst>
                                          <p:attrName>ppt_x</p:attrName>
                                          <p:attrName>ppt_y</p:attrName>
                                        </p:attrNameLst>
                                      </p:cBhvr>
                                      <p:rCtr x="-11806" y="-7072"/>
                                    </p:animMotion>
                                  </p:childTnLst>
                                </p:cTn>
                              </p:par>
                              <p:par>
                                <p:cTn id="7" presetID="6" presetClass="emph" presetSubtype="0" fill="hold" nodeType="withEffect">
                                  <p:stCondLst>
                                    <p:cond delay="0"/>
                                  </p:stCondLst>
                                  <p:childTnLst>
                                    <p:animScale>
                                      <p:cBhvr>
                                        <p:cTn id="8" dur="1000" fill="hold"/>
                                        <p:tgtEl>
                                          <p:spTgt spid="4"/>
                                        </p:tgtEl>
                                      </p:cBhvr>
                                      <p:by x="50000" y="50000"/>
                                    </p:animScale>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 calcmode="lin" valueType="num">
                                      <p:cBhvr>
                                        <p:cTn id="37" dur="500" fill="hold"/>
                                        <p:tgtEl>
                                          <p:spTgt spid="13"/>
                                        </p:tgtEl>
                                        <p:attrNameLst>
                                          <p:attrName>style.rotation</p:attrName>
                                        </p:attrNameLst>
                                      </p:cBhvr>
                                      <p:tavLst>
                                        <p:tav tm="0">
                                          <p:val>
                                            <p:fltVal val="360"/>
                                          </p:val>
                                        </p:tav>
                                        <p:tav tm="100000">
                                          <p:val>
                                            <p:fltVal val="0"/>
                                          </p:val>
                                        </p:tav>
                                      </p:tavLst>
                                    </p:anim>
                                    <p:animEffect transition="in" filter="fade">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9" grpId="0" animBg="1"/>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角丸四角形 1"/>
          <p:cNvSpPr/>
          <p:nvPr/>
        </p:nvSpPr>
        <p:spPr>
          <a:xfrm>
            <a:off x="251519" y="188641"/>
            <a:ext cx="6615427" cy="936103"/>
          </a:xfrm>
          <a:prstGeom prst="roundRect">
            <a:avLst/>
          </a:prstGeom>
          <a:solidFill>
            <a:srgbClr val="FF0000"/>
          </a:solidFill>
          <a:ln>
            <a:noFill/>
          </a:ln>
          <a:effectLst>
            <a:outerShdw blurRad="50800" dist="38100" dir="2700000" algn="tl" rotWithShape="0">
              <a:prstClr val="black">
                <a:alpha val="40000"/>
              </a:prstClr>
            </a:outerShdw>
          </a:effectLst>
          <a:scene3d>
            <a:camera prst="orthographicFront"/>
            <a:lightRig rig="balanced" dir="t"/>
          </a:scene3d>
          <a:sp3d prstMaterial="softEdge">
            <a:bevel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動画</a:t>
            </a:r>
            <a:r>
              <a:rPr lang="ja-JP" altLang="en-US" sz="4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投稿による事件１</a:t>
            </a:r>
            <a:endPar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4571502" y="1449278"/>
            <a:ext cx="4392986" cy="2771810"/>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メイリオ" panose="020B0604030504040204" pitchFamily="50" charset="-128"/>
                <a:ea typeface="メイリオ" panose="020B0604030504040204" pitchFamily="50" charset="-128"/>
              </a:rPr>
              <a:t>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a:t>
            </a:r>
            <a:r>
              <a:rPr lang="en-US" altLang="ja-JP" sz="2400" dirty="0" smtClean="0">
                <a:latin typeface="メイリオ" panose="020B0604030504040204" pitchFamily="50" charset="-128"/>
                <a:ea typeface="メイリオ" panose="020B0604030504040204" pitchFamily="50" charset="-128"/>
              </a:rPr>
              <a:t>8</a:t>
            </a:r>
            <a:r>
              <a:rPr lang="ja-JP" altLang="en-US" sz="2400" dirty="0" smtClean="0">
                <a:latin typeface="メイリオ" panose="020B0604030504040204" pitchFamily="50" charset="-128"/>
                <a:ea typeface="メイリオ" panose="020B0604030504040204" pitchFamily="50" charset="-128"/>
              </a:rPr>
              <a:t>月</a:t>
            </a:r>
            <a:r>
              <a:rPr lang="en-US" altLang="ja-JP" sz="2400" dirty="0" smtClean="0">
                <a:latin typeface="メイリオ" panose="020B0604030504040204" pitchFamily="50" charset="-128"/>
                <a:ea typeface="メイリオ" panose="020B0604030504040204" pitchFamily="50" charset="-128"/>
              </a:rPr>
              <a:t>30</a:t>
            </a:r>
            <a:r>
              <a:rPr lang="ja-JP" altLang="en-US" sz="2400" dirty="0" smtClean="0">
                <a:latin typeface="メイリオ" panose="020B0604030504040204" pitchFamily="50" charset="-128"/>
                <a:ea typeface="メイリオ" panose="020B0604030504040204" pitchFamily="50" charset="-128"/>
              </a:rPr>
              <a:t>日</a:t>
            </a:r>
            <a:endParaRPr lang="en-US" altLang="ja-JP" sz="2400" dirty="0" smtClean="0">
              <a:latin typeface="メイリオ" panose="020B0604030504040204" pitchFamily="50" charset="-128"/>
              <a:ea typeface="メイリオ" panose="020B0604030504040204" pitchFamily="50" charset="-128"/>
            </a:endParaRPr>
          </a:p>
          <a:p>
            <a:pPr algn="l"/>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警察官の目の前に白い粉の入った袋を落として、警察官が気づいたと同時に袋を拾い走って逃げるという動画が</a:t>
            </a:r>
            <a:r>
              <a:rPr lang="en-US" altLang="ja-JP" sz="2000" dirty="0" err="1" smtClean="0">
                <a:latin typeface="メイリオ" panose="020B0604030504040204" pitchFamily="50" charset="-128"/>
                <a:ea typeface="メイリオ" panose="020B0604030504040204" pitchFamily="50" charset="-128"/>
              </a:rPr>
              <a:t>Youtube</a:t>
            </a:r>
            <a:r>
              <a:rPr lang="ja-JP" altLang="en-US" sz="2000" dirty="0" smtClean="0">
                <a:latin typeface="メイリオ" panose="020B0604030504040204" pitchFamily="50" charset="-128"/>
                <a:ea typeface="メイリオ" panose="020B0604030504040204" pitchFamily="50" charset="-128"/>
              </a:rPr>
              <a:t>に投稿された。</a:t>
            </a:r>
            <a:endParaRPr lang="en-US" altLang="ja-JP" sz="2000" dirty="0" smtClean="0">
              <a:latin typeface="メイリオ" panose="020B0604030504040204" pitchFamily="50" charset="-128"/>
              <a:ea typeface="メイリオ" panose="020B0604030504040204" pitchFamily="50" charset="-128"/>
            </a:endParaRPr>
          </a:p>
          <a:p>
            <a:pPr algn="l"/>
            <a:r>
              <a:rPr lang="ja-JP" altLang="en-US" sz="2000" dirty="0" smtClean="0">
                <a:latin typeface="メイリオ" panose="020B0604030504040204" pitchFamily="50" charset="-128"/>
                <a:ea typeface="メイリオ" panose="020B0604030504040204" pitchFamily="50" charset="-128"/>
              </a:rPr>
              <a:t>「ドッキリ」とされたこの行為のために実際に何台ものパトカーが出動した。</a:t>
            </a:r>
            <a:endParaRPr lang="en-US" altLang="ja-JP" sz="2000" dirty="0" smtClean="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519" y="1629048"/>
            <a:ext cx="4319983" cy="2159992"/>
          </a:xfrm>
          <a:prstGeom prst="rect">
            <a:avLst/>
          </a:prstGeom>
          <a:ln w="12700">
            <a:solidFill>
              <a:schemeClr val="tx1"/>
            </a:solidFill>
          </a:ln>
          <a:effectLst>
            <a:outerShdw blurRad="50800" dist="38100" dir="2700000" algn="tl" rotWithShape="0">
              <a:prstClr val="black">
                <a:alpha val="40000"/>
              </a:prstClr>
            </a:outerShdw>
          </a:effectLst>
        </p:spPr>
      </p:pic>
      <p:sp>
        <p:nvSpPr>
          <p:cNvPr id="6" name="下矢印 5"/>
          <p:cNvSpPr/>
          <p:nvPr/>
        </p:nvSpPr>
        <p:spPr>
          <a:xfrm>
            <a:off x="1907453" y="3933056"/>
            <a:ext cx="10081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449416" y="4392127"/>
            <a:ext cx="3924187" cy="8370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拡散・炎上</a:t>
            </a:r>
            <a:endParaRPr kumimoji="1" lang="ja-JP" altLang="en-US" sz="5400" dirty="0"/>
          </a:p>
        </p:txBody>
      </p:sp>
      <p:sp>
        <p:nvSpPr>
          <p:cNvPr id="10" name="下矢印 9"/>
          <p:cNvSpPr/>
          <p:nvPr/>
        </p:nvSpPr>
        <p:spPr>
          <a:xfrm>
            <a:off x="1919215" y="5355535"/>
            <a:ext cx="10081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49416" y="5833840"/>
            <a:ext cx="4797814" cy="8370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逮捕</a:t>
            </a:r>
            <a:r>
              <a:rPr kumimoji="1" lang="ja-JP" altLang="en-US" sz="3600" dirty="0" smtClean="0"/>
              <a:t>（本人・撮影者）</a:t>
            </a:r>
            <a:endParaRPr kumimoji="1" lang="en-US" altLang="ja-JP" sz="3600" dirty="0" smtClean="0"/>
          </a:p>
        </p:txBody>
      </p:sp>
      <p:sp>
        <p:nvSpPr>
          <p:cNvPr id="13" name="角丸四角形 12"/>
          <p:cNvSpPr/>
          <p:nvPr/>
        </p:nvSpPr>
        <p:spPr>
          <a:xfrm rot="21187730">
            <a:off x="4197140" y="4275584"/>
            <a:ext cx="4655776" cy="2144673"/>
          </a:xfrm>
          <a:prstGeom prst="roundRect">
            <a:avLst/>
          </a:prstGeom>
          <a:solidFill>
            <a:schemeClr val="tx1"/>
          </a:solidFill>
          <a:ln>
            <a:noFill/>
          </a:ln>
          <a:effectLst>
            <a:outerShdw blurRad="114300" dist="88900" dir="2700000" algn="tl" rotWithShape="0">
              <a:prstClr val="black">
                <a:alpha val="40000"/>
              </a:prstClr>
            </a:outerShdw>
          </a:effectLst>
          <a:scene3d>
            <a:camera prst="orthographicFront"/>
            <a:lightRig rig="threePt" dir="t"/>
          </a:scene3d>
          <a:sp3d>
            <a:bevelT w="114300" h="1143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　・ネットの話題となる</a:t>
            </a:r>
            <a:endParaRPr kumimoji="1" lang="en-US" altLang="ja-JP" sz="3200" dirty="0" smtClean="0"/>
          </a:p>
          <a:p>
            <a:r>
              <a:rPr kumimoji="1" lang="ja-JP" altLang="en-US" sz="3200" dirty="0" smtClean="0"/>
              <a:t>　・再生数</a:t>
            </a:r>
            <a:r>
              <a:rPr kumimoji="1" lang="en-US" altLang="ja-JP" sz="3200" dirty="0" smtClean="0"/>
              <a:t>100</a:t>
            </a:r>
            <a:r>
              <a:rPr kumimoji="1" lang="ja-JP" altLang="en-US" sz="3200" dirty="0" smtClean="0"/>
              <a:t>万回以上</a:t>
            </a:r>
            <a:endParaRPr kumimoji="1" lang="en-US" altLang="ja-JP" sz="3200" dirty="0" smtClean="0"/>
          </a:p>
          <a:p>
            <a:r>
              <a:rPr kumimoji="1" lang="ja-JP" altLang="en-US" sz="3200" dirty="0" smtClean="0"/>
              <a:t>　・本人は「続ける」</a:t>
            </a:r>
            <a:endParaRPr kumimoji="1" lang="en-US" altLang="ja-JP" sz="3200" dirty="0" smtClean="0"/>
          </a:p>
        </p:txBody>
      </p:sp>
    </p:spTree>
    <p:extLst>
      <p:ext uri="{BB962C8B-B14F-4D97-AF65-F5344CB8AC3E}">
        <p14:creationId xmlns:p14="http://schemas.microsoft.com/office/powerpoint/2010/main" val="1485262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51519" y="188641"/>
            <a:ext cx="7848873" cy="936103"/>
          </a:xfrm>
          <a:prstGeom prst="roundRect">
            <a:avLst/>
          </a:prstGeom>
          <a:solidFill>
            <a:srgbClr val="FF0000"/>
          </a:solidFill>
          <a:ln>
            <a:noFill/>
          </a:ln>
          <a:effectLst>
            <a:outerShdw blurRad="50800" dist="38100" dir="2700000" algn="tl" rotWithShape="0">
              <a:prstClr val="black">
                <a:alpha val="40000"/>
              </a:prstClr>
            </a:outerShdw>
          </a:effectLst>
          <a:scene3d>
            <a:camera prst="orthographicFront"/>
            <a:lightRig rig="balanced" dir="t"/>
          </a:scene3d>
          <a:sp3d prstMaterial="softEdge">
            <a:bevel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動画</a:t>
            </a:r>
            <a:r>
              <a:rPr lang="ja-JP" altLang="en-US" sz="4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投稿による個人情報流出</a:t>
            </a:r>
            <a:endParaRPr lang="ja-JP" altLang="en-US" sz="4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4643510" y="1449278"/>
            <a:ext cx="4392986" cy="2771810"/>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000" dirty="0" smtClean="0">
              <a:latin typeface="メイリオ" panose="020B0604030504040204" pitchFamily="50" charset="-128"/>
              <a:ea typeface="メイリオ" panose="020B0604030504040204" pitchFamily="50" charset="-128"/>
            </a:endParaRPr>
          </a:p>
        </p:txBody>
      </p:sp>
      <p:pic>
        <p:nvPicPr>
          <p:cNvPr id="2050" name="Picture 2" descr="\\fsc.hyogo.local\votiro_out\1\m626291\bg_outside_jutaku.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9512" y="1551789"/>
            <a:ext cx="4233364" cy="238126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fsc.hyogo.local\votiro_out\1\m626291\smartphone_jidori_selfy_man.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475656" y="1844824"/>
            <a:ext cx="2119776" cy="2231649"/>
          </a:xfrm>
          <a:prstGeom prst="rect">
            <a:avLst/>
          </a:prstGeom>
          <a:noFill/>
          <a:effectLst>
            <a:outerShdw blurRad="177800" dist="2032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フリーフォーム 7"/>
          <p:cNvSpPr/>
          <p:nvPr/>
        </p:nvSpPr>
        <p:spPr>
          <a:xfrm>
            <a:off x="1720850" y="2514600"/>
            <a:ext cx="869950" cy="549275"/>
          </a:xfrm>
          <a:custGeom>
            <a:avLst/>
            <a:gdLst>
              <a:gd name="connsiteX0" fmla="*/ 0 w 869950"/>
              <a:gd name="connsiteY0" fmla="*/ 177800 h 549275"/>
              <a:gd name="connsiteX1" fmla="*/ 15875 w 869950"/>
              <a:gd name="connsiteY1" fmla="*/ 415925 h 549275"/>
              <a:gd name="connsiteX2" fmla="*/ 180975 w 869950"/>
              <a:gd name="connsiteY2" fmla="*/ 514350 h 549275"/>
              <a:gd name="connsiteX3" fmla="*/ 320675 w 869950"/>
              <a:gd name="connsiteY3" fmla="*/ 549275 h 549275"/>
              <a:gd name="connsiteX4" fmla="*/ 609600 w 869950"/>
              <a:gd name="connsiteY4" fmla="*/ 498475 h 549275"/>
              <a:gd name="connsiteX5" fmla="*/ 628650 w 869950"/>
              <a:gd name="connsiteY5" fmla="*/ 527050 h 549275"/>
              <a:gd name="connsiteX6" fmla="*/ 800100 w 869950"/>
              <a:gd name="connsiteY6" fmla="*/ 422275 h 549275"/>
              <a:gd name="connsiteX7" fmla="*/ 869950 w 869950"/>
              <a:gd name="connsiteY7" fmla="*/ 222250 h 549275"/>
              <a:gd name="connsiteX8" fmla="*/ 825500 w 869950"/>
              <a:gd name="connsiteY8" fmla="*/ 114300 h 549275"/>
              <a:gd name="connsiteX9" fmla="*/ 844550 w 869950"/>
              <a:gd name="connsiteY9" fmla="*/ 0 h 549275"/>
              <a:gd name="connsiteX10" fmla="*/ 511175 w 869950"/>
              <a:gd name="connsiteY10" fmla="*/ 206375 h 549275"/>
              <a:gd name="connsiteX11" fmla="*/ 349250 w 869950"/>
              <a:gd name="connsiteY11" fmla="*/ 219075 h 549275"/>
              <a:gd name="connsiteX12" fmla="*/ 158750 w 869950"/>
              <a:gd name="connsiteY12" fmla="*/ 225425 h 549275"/>
              <a:gd name="connsiteX13" fmla="*/ 0 w 869950"/>
              <a:gd name="connsiteY13" fmla="*/ 177800 h 549275"/>
              <a:gd name="connsiteX0" fmla="*/ 0 w 869950"/>
              <a:gd name="connsiteY0" fmla="*/ 177800 h 549275"/>
              <a:gd name="connsiteX1" fmla="*/ 15875 w 869950"/>
              <a:gd name="connsiteY1" fmla="*/ 415925 h 549275"/>
              <a:gd name="connsiteX2" fmla="*/ 180975 w 869950"/>
              <a:gd name="connsiteY2" fmla="*/ 514350 h 549275"/>
              <a:gd name="connsiteX3" fmla="*/ 320675 w 869950"/>
              <a:gd name="connsiteY3" fmla="*/ 549275 h 549275"/>
              <a:gd name="connsiteX4" fmla="*/ 609600 w 869950"/>
              <a:gd name="connsiteY4" fmla="*/ 498475 h 549275"/>
              <a:gd name="connsiteX5" fmla="*/ 628650 w 869950"/>
              <a:gd name="connsiteY5" fmla="*/ 527050 h 549275"/>
              <a:gd name="connsiteX6" fmla="*/ 800100 w 869950"/>
              <a:gd name="connsiteY6" fmla="*/ 422275 h 549275"/>
              <a:gd name="connsiteX7" fmla="*/ 869950 w 869950"/>
              <a:gd name="connsiteY7" fmla="*/ 222250 h 549275"/>
              <a:gd name="connsiteX8" fmla="*/ 825500 w 869950"/>
              <a:gd name="connsiteY8" fmla="*/ 114300 h 549275"/>
              <a:gd name="connsiteX9" fmla="*/ 844550 w 869950"/>
              <a:gd name="connsiteY9" fmla="*/ 0 h 549275"/>
              <a:gd name="connsiteX10" fmla="*/ 523875 w 869950"/>
              <a:gd name="connsiteY10" fmla="*/ 222250 h 549275"/>
              <a:gd name="connsiteX11" fmla="*/ 349250 w 869950"/>
              <a:gd name="connsiteY11" fmla="*/ 219075 h 549275"/>
              <a:gd name="connsiteX12" fmla="*/ 158750 w 869950"/>
              <a:gd name="connsiteY12" fmla="*/ 225425 h 549275"/>
              <a:gd name="connsiteX13" fmla="*/ 0 w 869950"/>
              <a:gd name="connsiteY13" fmla="*/ 177800 h 549275"/>
              <a:gd name="connsiteX0" fmla="*/ 0 w 869950"/>
              <a:gd name="connsiteY0" fmla="*/ 177800 h 549275"/>
              <a:gd name="connsiteX1" fmla="*/ 15875 w 869950"/>
              <a:gd name="connsiteY1" fmla="*/ 415925 h 549275"/>
              <a:gd name="connsiteX2" fmla="*/ 180975 w 869950"/>
              <a:gd name="connsiteY2" fmla="*/ 514350 h 549275"/>
              <a:gd name="connsiteX3" fmla="*/ 320675 w 869950"/>
              <a:gd name="connsiteY3" fmla="*/ 549275 h 549275"/>
              <a:gd name="connsiteX4" fmla="*/ 609600 w 869950"/>
              <a:gd name="connsiteY4" fmla="*/ 498475 h 549275"/>
              <a:gd name="connsiteX5" fmla="*/ 628650 w 869950"/>
              <a:gd name="connsiteY5" fmla="*/ 527050 h 549275"/>
              <a:gd name="connsiteX6" fmla="*/ 800100 w 869950"/>
              <a:gd name="connsiteY6" fmla="*/ 422275 h 549275"/>
              <a:gd name="connsiteX7" fmla="*/ 869950 w 869950"/>
              <a:gd name="connsiteY7" fmla="*/ 222250 h 549275"/>
              <a:gd name="connsiteX8" fmla="*/ 825500 w 869950"/>
              <a:gd name="connsiteY8" fmla="*/ 114300 h 549275"/>
              <a:gd name="connsiteX9" fmla="*/ 844550 w 869950"/>
              <a:gd name="connsiteY9" fmla="*/ 0 h 549275"/>
              <a:gd name="connsiteX10" fmla="*/ 523875 w 869950"/>
              <a:gd name="connsiteY10" fmla="*/ 222250 h 549275"/>
              <a:gd name="connsiteX11" fmla="*/ 352425 w 869950"/>
              <a:gd name="connsiteY11" fmla="*/ 250825 h 549275"/>
              <a:gd name="connsiteX12" fmla="*/ 158750 w 869950"/>
              <a:gd name="connsiteY12" fmla="*/ 225425 h 549275"/>
              <a:gd name="connsiteX13" fmla="*/ 0 w 869950"/>
              <a:gd name="connsiteY13" fmla="*/ 177800 h 54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9950" h="549275">
                <a:moveTo>
                  <a:pt x="0" y="177800"/>
                </a:moveTo>
                <a:lnTo>
                  <a:pt x="15875" y="415925"/>
                </a:lnTo>
                <a:lnTo>
                  <a:pt x="180975" y="514350"/>
                </a:lnTo>
                <a:lnTo>
                  <a:pt x="320675" y="549275"/>
                </a:lnTo>
                <a:lnTo>
                  <a:pt x="609600" y="498475"/>
                </a:lnTo>
                <a:lnTo>
                  <a:pt x="628650" y="527050"/>
                </a:lnTo>
                <a:lnTo>
                  <a:pt x="800100" y="422275"/>
                </a:lnTo>
                <a:lnTo>
                  <a:pt x="869950" y="222250"/>
                </a:lnTo>
                <a:lnTo>
                  <a:pt x="825500" y="114300"/>
                </a:lnTo>
                <a:lnTo>
                  <a:pt x="844550" y="0"/>
                </a:lnTo>
                <a:lnTo>
                  <a:pt x="523875" y="222250"/>
                </a:lnTo>
                <a:lnTo>
                  <a:pt x="352425" y="250825"/>
                </a:lnTo>
                <a:lnTo>
                  <a:pt x="158750" y="225425"/>
                </a:lnTo>
                <a:lnTo>
                  <a:pt x="0" y="1778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p:cNvSpPr txBox="1">
            <a:spLocks/>
          </p:cNvSpPr>
          <p:nvPr/>
        </p:nvSpPr>
        <p:spPr>
          <a:xfrm>
            <a:off x="4499992" y="1449278"/>
            <a:ext cx="4644008" cy="277181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latin typeface="メイリオ" panose="020B0604030504040204" pitchFamily="50" charset="-128"/>
                <a:ea typeface="メイリオ" panose="020B0604030504040204" pitchFamily="50" charset="-128"/>
              </a:rPr>
              <a:t>個人情報</a:t>
            </a:r>
            <a:r>
              <a:rPr lang="ja-JP" altLang="en-US" sz="2800" dirty="0" smtClean="0">
                <a:latin typeface="メイリオ" panose="020B0604030504040204" pitchFamily="50" charset="-128"/>
                <a:ea typeface="メイリオ" panose="020B0604030504040204" pitchFamily="50" charset="-128"/>
              </a:rPr>
              <a:t>を追跡される事例</a:t>
            </a:r>
            <a:endParaRPr lang="en-US" altLang="ja-JP"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・違法行為をアップロード</a:t>
            </a:r>
            <a:endParaRPr lang="en-US" altLang="ja-JP"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・社会通念上問題がある</a:t>
            </a:r>
            <a:endParaRPr lang="en-US" altLang="ja-JP"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・投稿者の容姿等が好み</a:t>
            </a:r>
            <a:endParaRPr lang="en-US" altLang="ja-JP"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・ただの興味本位</a:t>
            </a:r>
            <a:endParaRPr lang="en-US" altLang="ja-JP" sz="2800" dirty="0" smtClean="0">
              <a:latin typeface="メイリオ" panose="020B0604030504040204" pitchFamily="50" charset="-128"/>
              <a:ea typeface="メイリオ" panose="020B0604030504040204" pitchFamily="50" charset="-128"/>
            </a:endParaRPr>
          </a:p>
          <a:p>
            <a:pPr algn="l"/>
            <a:r>
              <a:rPr lang="ja-JP" altLang="en-US" sz="2800" dirty="0" smtClean="0">
                <a:latin typeface="メイリオ" panose="020B0604030504040204" pitchFamily="50" charset="-128"/>
                <a:ea typeface="メイリオ" panose="020B0604030504040204" pitchFamily="50" charset="-128"/>
              </a:rPr>
              <a:t>　　　　　　　　　　など</a:t>
            </a:r>
            <a:endParaRPr lang="en-US" altLang="ja-JP" sz="2800" dirty="0" smtClean="0">
              <a:latin typeface="メイリオ" panose="020B0604030504040204" pitchFamily="50" charset="-128"/>
              <a:ea typeface="メイリオ" panose="020B0604030504040204" pitchFamily="50" charset="-128"/>
            </a:endParaRPr>
          </a:p>
          <a:p>
            <a:pPr algn="l"/>
            <a:endParaRPr lang="en-US" altLang="ja-JP" sz="2800" dirty="0" smtClean="0">
              <a:latin typeface="メイリオ" panose="020B0604030504040204" pitchFamily="50" charset="-128"/>
              <a:ea typeface="メイリオ" panose="020B0604030504040204" pitchFamily="50" charset="-128"/>
            </a:endParaRPr>
          </a:p>
        </p:txBody>
      </p:sp>
      <p:sp>
        <p:nvSpPr>
          <p:cNvPr id="28" name="下矢印 27"/>
          <p:cNvSpPr/>
          <p:nvPr/>
        </p:nvSpPr>
        <p:spPr>
          <a:xfrm>
            <a:off x="1907453" y="4077072"/>
            <a:ext cx="10081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81119" y="4434277"/>
            <a:ext cx="5186018" cy="2368889"/>
            <a:chOff x="81119" y="4434277"/>
            <a:chExt cx="5186018" cy="2368889"/>
          </a:xfrm>
        </p:grpSpPr>
        <p:grpSp>
          <p:nvGrpSpPr>
            <p:cNvPr id="14" name="グループ化 13"/>
            <p:cNvGrpSpPr/>
            <p:nvPr/>
          </p:nvGrpSpPr>
          <p:grpSpPr>
            <a:xfrm>
              <a:off x="81119" y="4903793"/>
              <a:ext cx="5186018" cy="1899373"/>
              <a:chOff x="34054" y="4553963"/>
              <a:chExt cx="5186018" cy="1899373"/>
            </a:xfrm>
          </p:grpSpPr>
          <p:sp>
            <p:nvSpPr>
              <p:cNvPr id="21" name="角丸四角形 20"/>
              <p:cNvSpPr/>
              <p:nvPr/>
            </p:nvSpPr>
            <p:spPr>
              <a:xfrm>
                <a:off x="34054" y="4553963"/>
                <a:ext cx="5186018" cy="189937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400" dirty="0"/>
              </a:p>
            </p:txBody>
          </p:sp>
          <p:sp>
            <p:nvSpPr>
              <p:cNvPr id="22" name="角丸四角形 21"/>
              <p:cNvSpPr/>
              <p:nvPr/>
            </p:nvSpPr>
            <p:spPr>
              <a:xfrm>
                <a:off x="173385" y="5050587"/>
                <a:ext cx="1551157" cy="525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本名</a:t>
                </a:r>
                <a:endParaRPr kumimoji="1" lang="ja-JP" altLang="en-US" sz="4400" dirty="0"/>
              </a:p>
            </p:txBody>
          </p:sp>
          <p:sp>
            <p:nvSpPr>
              <p:cNvPr id="23" name="角丸四角形 22"/>
              <p:cNvSpPr/>
              <p:nvPr/>
            </p:nvSpPr>
            <p:spPr>
              <a:xfrm>
                <a:off x="1842651" y="5050587"/>
                <a:ext cx="1551157" cy="525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住所</a:t>
                </a:r>
                <a:endParaRPr kumimoji="1" lang="ja-JP" altLang="en-US" sz="4400" dirty="0"/>
              </a:p>
            </p:txBody>
          </p:sp>
          <p:sp>
            <p:nvSpPr>
              <p:cNvPr id="24" name="角丸四角形 23"/>
              <p:cNvSpPr/>
              <p:nvPr/>
            </p:nvSpPr>
            <p:spPr>
              <a:xfrm>
                <a:off x="3524899" y="5050587"/>
                <a:ext cx="1551157" cy="525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写真</a:t>
                </a:r>
                <a:endParaRPr kumimoji="1" lang="ja-JP" altLang="en-US" sz="4400" dirty="0"/>
              </a:p>
            </p:txBody>
          </p:sp>
          <p:sp>
            <p:nvSpPr>
              <p:cNvPr id="25" name="角丸四角形 24"/>
              <p:cNvSpPr/>
              <p:nvPr/>
            </p:nvSpPr>
            <p:spPr>
              <a:xfrm>
                <a:off x="186673" y="5625928"/>
                <a:ext cx="1551157" cy="525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学校</a:t>
                </a:r>
                <a:endParaRPr kumimoji="1" lang="ja-JP" altLang="en-US" sz="4400" dirty="0"/>
              </a:p>
            </p:txBody>
          </p:sp>
          <p:sp>
            <p:nvSpPr>
              <p:cNvPr id="26" name="角丸四角形 25"/>
              <p:cNvSpPr/>
              <p:nvPr/>
            </p:nvSpPr>
            <p:spPr>
              <a:xfrm>
                <a:off x="1819041" y="5625928"/>
                <a:ext cx="1551157" cy="525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家族</a:t>
                </a:r>
                <a:endParaRPr kumimoji="1" lang="ja-JP" altLang="en-US" sz="4400" dirty="0"/>
              </a:p>
            </p:txBody>
          </p:sp>
          <p:sp>
            <p:nvSpPr>
              <p:cNvPr id="27" name="角丸四角形 26"/>
              <p:cNvSpPr/>
              <p:nvPr/>
            </p:nvSpPr>
            <p:spPr>
              <a:xfrm>
                <a:off x="3524898" y="5656117"/>
                <a:ext cx="1551157" cy="52507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t>友人</a:t>
                </a:r>
                <a:endParaRPr kumimoji="1" lang="ja-JP" altLang="en-US" sz="4400" dirty="0"/>
              </a:p>
            </p:txBody>
          </p:sp>
        </p:grpSp>
        <p:sp>
          <p:nvSpPr>
            <p:cNvPr id="17" name="角丸四角形 16"/>
            <p:cNvSpPr/>
            <p:nvPr/>
          </p:nvSpPr>
          <p:spPr>
            <a:xfrm>
              <a:off x="313484" y="4434277"/>
              <a:ext cx="4554632" cy="83707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個人情報特定</a:t>
              </a:r>
              <a:endParaRPr kumimoji="1" lang="ja-JP" altLang="en-US" sz="5400" dirty="0"/>
            </a:p>
          </p:txBody>
        </p:sp>
      </p:grpSp>
      <p:sp>
        <p:nvSpPr>
          <p:cNvPr id="31" name="角丸四角形 30"/>
          <p:cNvSpPr/>
          <p:nvPr/>
        </p:nvSpPr>
        <p:spPr>
          <a:xfrm rot="21187730">
            <a:off x="4197140" y="4275584"/>
            <a:ext cx="4655776" cy="2144673"/>
          </a:xfrm>
          <a:prstGeom prst="roundRect">
            <a:avLst/>
          </a:prstGeom>
          <a:solidFill>
            <a:schemeClr val="tx1"/>
          </a:solidFill>
          <a:ln>
            <a:noFill/>
          </a:ln>
          <a:effectLst>
            <a:outerShdw blurRad="114300" dist="88900" dir="2700000" algn="tl" rotWithShape="0">
              <a:prstClr val="black">
                <a:alpha val="40000"/>
              </a:prstClr>
            </a:outerShdw>
          </a:effectLst>
          <a:scene3d>
            <a:camera prst="orthographicFront"/>
            <a:lightRig rig="threePt" dir="t"/>
          </a:scene3d>
          <a:sp3d>
            <a:bevelT w="114300" h="1143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　・ネット上から消せない</a:t>
            </a:r>
            <a:endParaRPr kumimoji="1" lang="en-US" altLang="ja-JP" sz="3200" dirty="0" smtClean="0"/>
          </a:p>
          <a:p>
            <a:r>
              <a:rPr kumimoji="1" lang="ja-JP" altLang="en-US" sz="3200" dirty="0" smtClean="0"/>
              <a:t>　・性犯罪の被害</a:t>
            </a:r>
            <a:endParaRPr kumimoji="1" lang="en-US" altLang="ja-JP" sz="3200" dirty="0" smtClean="0"/>
          </a:p>
          <a:p>
            <a:r>
              <a:rPr kumimoji="1" lang="ja-JP" altLang="en-US" sz="3200" dirty="0" smtClean="0"/>
              <a:t>　・周囲に大きな迷惑</a:t>
            </a:r>
            <a:endParaRPr kumimoji="1" lang="en-US" altLang="ja-JP" sz="3200" dirty="0" smtClean="0"/>
          </a:p>
        </p:txBody>
      </p:sp>
    </p:spTree>
    <p:extLst>
      <p:ext uri="{BB962C8B-B14F-4D97-AF65-F5344CB8AC3E}">
        <p14:creationId xmlns:p14="http://schemas.microsoft.com/office/powerpoint/2010/main" val="1330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0-#ppt_w/2"/>
                                          </p:val>
                                        </p:tav>
                                        <p:tav tm="100000">
                                          <p:val>
                                            <p:strVal val="#ppt_x"/>
                                          </p:val>
                                        </p:tav>
                                      </p:tavLst>
                                    </p:anim>
                                    <p:anim calcmode="lin" valueType="num">
                                      <p:cBhvr additive="base">
                                        <p:cTn id="1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5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 calcmode="lin" valueType="num">
                                      <p:cBhvr>
                                        <p:cTn id="38" dur="500" fill="hold"/>
                                        <p:tgtEl>
                                          <p:spTgt spid="31"/>
                                        </p:tgtEl>
                                        <p:attrNameLst>
                                          <p:attrName>style.rotation</p:attrName>
                                        </p:attrNameLst>
                                      </p:cBhvr>
                                      <p:tavLst>
                                        <p:tav tm="0">
                                          <p:val>
                                            <p:fltVal val="360"/>
                                          </p:val>
                                        </p:tav>
                                        <p:tav tm="100000">
                                          <p:val>
                                            <p:fltVal val="0"/>
                                          </p:val>
                                        </p:tav>
                                      </p:tavLst>
                                    </p:anim>
                                    <p:animEffect transition="in" filter="fade">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p:bldP spid="28" grpId="0" animBg="1"/>
      <p:bldP spid="3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888</Words>
  <Application>Microsoft Office PowerPoint</Application>
  <PresentationFormat>画面に合わせる (4:3)</PresentationFormat>
  <Paragraphs>116</Paragraphs>
  <Slides>6</Slides>
  <Notes>6</Notes>
  <HiddenSlides>1</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県立教育研修所</dc:creator>
  <cp:lastModifiedBy>兵庫県</cp:lastModifiedBy>
  <cp:revision>105</cp:revision>
  <cp:lastPrinted>2017-10-18T04:22:03Z</cp:lastPrinted>
  <dcterms:created xsi:type="dcterms:W3CDTF">2017-05-26T04:29:09Z</dcterms:created>
  <dcterms:modified xsi:type="dcterms:W3CDTF">2019-01-07T01:58:01Z</dcterms:modified>
</cp:coreProperties>
</file>