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handoutMasterIdLst>
    <p:handoutMasterId r:id="rId11"/>
  </p:handoutMasterIdLst>
  <p:sldIdLst>
    <p:sldId id="283" r:id="rId2"/>
    <p:sldId id="281" r:id="rId3"/>
    <p:sldId id="284" r:id="rId4"/>
    <p:sldId id="257" r:id="rId5"/>
    <p:sldId id="285" r:id="rId6"/>
    <p:sldId id="280" r:id="rId7"/>
    <p:sldId id="269" r:id="rId8"/>
    <p:sldId id="270" r:id="rId9"/>
  </p:sldIdLst>
  <p:sldSz cx="9144000" cy="6858000" type="screen4x3"/>
  <p:notesSz cx="6734175" cy="98679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505" autoAdjust="0"/>
  </p:normalViewPr>
  <p:slideViewPr>
    <p:cSldViewPr>
      <p:cViewPr>
        <p:scale>
          <a:sx n="75" d="100"/>
          <a:sy n="75" d="100"/>
        </p:scale>
        <p:origin x="-840" y="534"/>
      </p:cViewPr>
      <p:guideLst>
        <p:guide orient="horz" pos="2160"/>
        <p:guide pos="2880"/>
      </p:guideLst>
    </p:cSldViewPr>
  </p:slideViewPr>
  <p:notesTextViewPr>
    <p:cViewPr>
      <p:scale>
        <a:sx n="1" d="1"/>
        <a:sy n="1" d="1"/>
      </p:scale>
      <p:origin x="0" y="0"/>
    </p:cViewPr>
  </p:notesTextViewPr>
  <p:notesViewPr>
    <p:cSldViewPr>
      <p:cViewPr varScale="1">
        <p:scale>
          <a:sx n="43" d="100"/>
          <a:sy n="43" d="100"/>
        </p:scale>
        <p:origin x="-2736" y="-108"/>
      </p:cViewPr>
      <p:guideLst>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7825" cy="493713"/>
          </a:xfrm>
          <a:prstGeom prst="rect">
            <a:avLst/>
          </a:prstGeom>
        </p:spPr>
        <p:txBody>
          <a:bodyPr vert="horz" lIns="91440" tIns="45720" rIns="91440" bIns="45720"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0" y="9372600"/>
            <a:ext cx="2917825" cy="49371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2600"/>
            <a:ext cx="2917825" cy="493713"/>
          </a:xfrm>
          <a:prstGeom prst="rect">
            <a:avLst/>
          </a:prstGeom>
        </p:spPr>
        <p:txBody>
          <a:bodyPr vert="horz" lIns="91440" tIns="45720" rIns="91440" bIns="45720" rtlCol="0" anchor="b"/>
          <a:lstStyle>
            <a:lvl1pPr algn="r">
              <a:defRPr sz="1200"/>
            </a:lvl1pPr>
          </a:lstStyle>
          <a:p>
            <a:fld id="{6B543AF6-63A3-4E89-998E-06A74106082D}" type="slidenum">
              <a:rPr kumimoji="1" lang="ja-JP" altLang="en-US" smtClean="0"/>
              <a:t>‹#›</a:t>
            </a:fld>
            <a:endParaRPr kumimoji="1" lang="ja-JP" altLang="en-US"/>
          </a:p>
        </p:txBody>
      </p:sp>
    </p:spTree>
    <p:extLst>
      <p:ext uri="{BB962C8B-B14F-4D97-AF65-F5344CB8AC3E}">
        <p14:creationId xmlns:p14="http://schemas.microsoft.com/office/powerpoint/2010/main" val="32054940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143" cy="49339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474" y="0"/>
            <a:ext cx="2918143" cy="493395"/>
          </a:xfrm>
          <a:prstGeom prst="rect">
            <a:avLst/>
          </a:prstGeom>
        </p:spPr>
        <p:txBody>
          <a:bodyPr vert="horz" lIns="91440" tIns="45720" rIns="91440" bIns="45720" rtlCol="0"/>
          <a:lstStyle>
            <a:lvl1pPr algn="r">
              <a:defRPr sz="1200"/>
            </a:lvl1pPr>
          </a:lstStyle>
          <a:p>
            <a:fld id="{9AA2FA4B-D7F2-4711-BDA0-B1628BCE6DFB}" type="datetimeFigureOut">
              <a:rPr kumimoji="1" lang="ja-JP" altLang="en-US" smtClean="0"/>
              <a:pPr/>
              <a:t>2019/1/7</a:t>
            </a:fld>
            <a:endParaRPr kumimoji="1" lang="ja-JP" altLang="en-US"/>
          </a:p>
        </p:txBody>
      </p:sp>
      <p:sp>
        <p:nvSpPr>
          <p:cNvPr id="4" name="スライド イメージ プレースホルダー 3"/>
          <p:cNvSpPr>
            <a:spLocks noGrp="1" noRot="1" noChangeAspect="1"/>
          </p:cNvSpPr>
          <p:nvPr>
            <p:ph type="sldImg" idx="2"/>
          </p:nvPr>
        </p:nvSpPr>
        <p:spPr>
          <a:xfrm>
            <a:off x="900113" y="739775"/>
            <a:ext cx="4933950"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418" y="4687253"/>
            <a:ext cx="5387340" cy="4440555"/>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2792"/>
            <a:ext cx="2918143" cy="49339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474" y="9372792"/>
            <a:ext cx="2918143" cy="493395"/>
          </a:xfrm>
          <a:prstGeom prst="rect">
            <a:avLst/>
          </a:prstGeom>
        </p:spPr>
        <p:txBody>
          <a:bodyPr vert="horz" lIns="91440" tIns="45720" rIns="91440" bIns="45720" rtlCol="0" anchor="b"/>
          <a:lstStyle>
            <a:lvl1pPr algn="r">
              <a:defRPr sz="1200"/>
            </a:lvl1pPr>
          </a:lstStyle>
          <a:p>
            <a:fld id="{EF8B68EB-B165-4D69-8EE3-FE43EB4E0E56}" type="slidenum">
              <a:rPr kumimoji="1" lang="ja-JP" altLang="en-US" smtClean="0"/>
              <a:pPr/>
              <a:t>‹#›</a:t>
            </a:fld>
            <a:endParaRPr kumimoji="1" lang="ja-JP" altLang="en-US"/>
          </a:p>
        </p:txBody>
      </p:sp>
    </p:spTree>
    <p:extLst>
      <p:ext uri="{BB962C8B-B14F-4D97-AF65-F5344CB8AC3E}">
        <p14:creationId xmlns:p14="http://schemas.microsoft.com/office/powerpoint/2010/main" val="185859595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現在インターネット上には無数の動画が投稿され視聴されています。</a:t>
            </a:r>
            <a:endParaRPr kumimoji="1" lang="en-US" altLang="ja-JP" dirty="0" smtClean="0"/>
          </a:p>
          <a:p>
            <a:r>
              <a:rPr kumimoji="1" lang="ja-JP" altLang="en-US" dirty="0" smtClean="0"/>
              <a:t>動画投稿サイト大手の</a:t>
            </a:r>
            <a:r>
              <a:rPr kumimoji="1" lang="en-US" altLang="ja-JP" smtClean="0"/>
              <a:t>YouTube</a:t>
            </a:r>
            <a:r>
              <a:rPr kumimoji="1" lang="ja-JP" altLang="en-US" dirty="0" smtClean="0"/>
              <a:t>を例に挙げて紹介します。</a:t>
            </a:r>
            <a:endParaRPr kumimoji="1" lang="ja-JP" altLang="en-US" dirty="0"/>
          </a:p>
        </p:txBody>
      </p:sp>
      <p:sp>
        <p:nvSpPr>
          <p:cNvPr id="4" name="スライド番号プレースホルダー 3"/>
          <p:cNvSpPr>
            <a:spLocks noGrp="1"/>
          </p:cNvSpPr>
          <p:nvPr>
            <p:ph type="sldNum" sz="quarter" idx="10"/>
          </p:nvPr>
        </p:nvSpPr>
        <p:spPr/>
        <p:txBody>
          <a:bodyPr/>
          <a:lstStyle/>
          <a:p>
            <a:fld id="{EF8B68EB-B165-4D69-8EE3-FE43EB4E0E56}" type="slidenum">
              <a:rPr kumimoji="1" lang="ja-JP" altLang="en-US" smtClean="0"/>
              <a:pPr/>
              <a:t>1</a:t>
            </a:fld>
            <a:endParaRPr kumimoji="1" lang="ja-JP" altLang="en-US"/>
          </a:p>
        </p:txBody>
      </p:sp>
    </p:spTree>
    <p:extLst>
      <p:ext uri="{BB962C8B-B14F-4D97-AF65-F5344CB8AC3E}">
        <p14:creationId xmlns:p14="http://schemas.microsoft.com/office/powerpoint/2010/main" val="2144066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平成</a:t>
            </a:r>
            <a:r>
              <a:rPr kumimoji="1" lang="en-US" altLang="ja-JP" dirty="0" smtClean="0"/>
              <a:t>28</a:t>
            </a:r>
            <a:r>
              <a:rPr kumimoji="1" lang="ja-JP" altLang="en-US" dirty="0" smtClean="0"/>
              <a:t>年度青少年のインターネット利用環境実態調査 の調査結果によると</a:t>
            </a:r>
            <a:endParaRPr kumimoji="1" lang="en-US" altLang="ja-JP" dirty="0" smtClean="0"/>
          </a:p>
          <a:p>
            <a:endParaRPr kumimoji="1" lang="en-US" altLang="ja-JP" dirty="0" smtClean="0"/>
          </a:p>
          <a:p>
            <a:r>
              <a:rPr kumimoji="1" lang="ja-JP" altLang="en-US" dirty="0" smtClean="0"/>
              <a:t>小・中・高等学校の各段階においてインターネットの利用内容の上位に「動画視聴」がランクインしており</a:t>
            </a:r>
            <a:endParaRPr kumimoji="1" lang="en-US" altLang="ja-JP" dirty="0" smtClean="0"/>
          </a:p>
          <a:p>
            <a:r>
              <a:rPr kumimoji="1" lang="ja-JP" altLang="en-US" dirty="0" smtClean="0"/>
              <a:t>いかにネット上の動画が青少年にとって身近であるかがうかがえます</a:t>
            </a:r>
            <a:endParaRPr kumimoji="1" lang="ja-JP" altLang="en-US" dirty="0"/>
          </a:p>
        </p:txBody>
      </p:sp>
      <p:sp>
        <p:nvSpPr>
          <p:cNvPr id="4" name="スライド番号プレースホルダー 3"/>
          <p:cNvSpPr>
            <a:spLocks noGrp="1"/>
          </p:cNvSpPr>
          <p:nvPr>
            <p:ph type="sldNum" sz="quarter" idx="10"/>
          </p:nvPr>
        </p:nvSpPr>
        <p:spPr/>
        <p:txBody>
          <a:bodyPr/>
          <a:lstStyle/>
          <a:p>
            <a:fld id="{EF8B68EB-B165-4D69-8EE3-FE43EB4E0E56}" type="slidenum">
              <a:rPr kumimoji="1" lang="ja-JP" altLang="en-US" smtClean="0"/>
              <a:pPr/>
              <a:t>2</a:t>
            </a:fld>
            <a:endParaRPr kumimoji="1" lang="ja-JP" altLang="en-US"/>
          </a:p>
        </p:txBody>
      </p:sp>
    </p:spTree>
    <p:extLst>
      <p:ext uri="{BB962C8B-B14F-4D97-AF65-F5344CB8AC3E}">
        <p14:creationId xmlns:p14="http://schemas.microsoft.com/office/powerpoint/2010/main" val="2453376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大手動画投稿サイトの</a:t>
            </a:r>
            <a:r>
              <a:rPr kumimoji="1" lang="en-US" altLang="ja-JP" dirty="0" smtClean="0"/>
              <a:t>YouTube</a:t>
            </a:r>
            <a:r>
              <a:rPr kumimoji="1" lang="ja-JP" altLang="en-US" dirty="0" smtClean="0"/>
              <a:t>です。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Youは「あなた」、Tubeは</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「ブラウン管」（すなわち「テレビ」）と</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いう意味</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だそうです</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dirty="0" smtClean="0"/>
          </a:p>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この</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YouTube</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は、アメリカ</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Google</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社の動画共有サービスです</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dirty="0" smtClean="0"/>
              <a:t>Google</a:t>
            </a:r>
            <a:r>
              <a:rPr kumimoji="1" lang="ja-JP" altLang="en-US" dirty="0" smtClean="0"/>
              <a:t>検索で単語を検索すると検索結果として</a:t>
            </a:r>
            <a:r>
              <a:rPr kumimoji="1" lang="en-US" altLang="ja-JP" dirty="0" smtClean="0"/>
              <a:t>YouTube</a:t>
            </a:r>
            <a:r>
              <a:rPr kumimoji="1" lang="ja-JP" altLang="en-US" dirty="0" smtClean="0"/>
              <a:t>の動画が表示されることがあります</a:t>
            </a:r>
            <a:endParaRPr kumimoji="1" lang="en-US" altLang="ja-JP" dirty="0" smtClean="0"/>
          </a:p>
          <a:p>
            <a:r>
              <a:rPr kumimoji="1" lang="ja-JP" altLang="en-US" dirty="0" smtClean="0"/>
              <a:t>また、アカウントは共通となっており</a:t>
            </a:r>
            <a:r>
              <a:rPr kumimoji="1" lang="en-US" altLang="ja-JP" dirty="0" smtClean="0"/>
              <a:t>google</a:t>
            </a:r>
            <a:r>
              <a:rPr kumimoji="1" lang="ja-JP" altLang="en-US" dirty="0" smtClean="0"/>
              <a:t>アカウントで</a:t>
            </a:r>
            <a:r>
              <a:rPr kumimoji="1" lang="en-US" altLang="ja-JP" dirty="0" smtClean="0"/>
              <a:t>YouTube</a:t>
            </a:r>
            <a:r>
              <a:rPr kumimoji="1" lang="ja-JP" altLang="en-US" dirty="0" smtClean="0"/>
              <a:t>にログインすることができます。</a:t>
            </a:r>
            <a:endParaRPr kumimoji="1" lang="en-US" altLang="ja-JP" dirty="0" smtClean="0"/>
          </a:p>
          <a:p>
            <a:r>
              <a:rPr kumimoji="1" lang="ja-JP" altLang="en-US" dirty="0" smtClean="0"/>
              <a:t>（ログインしなくても動画を検索して視聴することは可能です）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2E36E9E7-7490-4BCB-8863-A93B00C2AFC2}" type="slidenum">
              <a:rPr kumimoji="1" lang="ja-JP" altLang="en-US" smtClean="0"/>
              <a:pPr/>
              <a:t>3</a:t>
            </a:fld>
            <a:endParaRPr kumimoji="1" lang="ja-JP" altLang="en-US"/>
          </a:p>
        </p:txBody>
      </p:sp>
    </p:spTree>
    <p:extLst>
      <p:ext uri="{BB962C8B-B14F-4D97-AF65-F5344CB8AC3E}">
        <p14:creationId xmlns:p14="http://schemas.microsoft.com/office/powerpoint/2010/main" val="3814084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YouTube</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のサイトを開き、検索フォームに単語を入力すると、それに関連した動画が表示されます</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試しに文部科学省と入力し、検索すると</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文部科学省のチャンネルが表示され、文部科学省が提供する動画だけが表示されました</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一般的な単語を入力すると、様々な動画が表示されます</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表示された動画の中には著作権法をはじめとする法律に違反した動画も含まれる可能性があるため注意が必要です</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fld id="{EF8B68EB-B165-4D69-8EE3-FE43EB4E0E56}" type="slidenum">
              <a:rPr kumimoji="1" lang="ja-JP" altLang="en-US" smtClean="0"/>
              <a:pPr/>
              <a:t>4</a:t>
            </a:fld>
            <a:endParaRPr kumimoji="1" lang="ja-JP" altLang="en-US"/>
          </a:p>
        </p:txBody>
      </p:sp>
    </p:spTree>
    <p:extLst>
      <p:ext uri="{BB962C8B-B14F-4D97-AF65-F5344CB8AC3E}">
        <p14:creationId xmlns:p14="http://schemas.microsoft.com/office/powerpoint/2010/main" val="1343461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平成</a:t>
            </a:r>
            <a:r>
              <a:rPr kumimoji="1" lang="en-US" altLang="ja-JP" dirty="0" smtClean="0"/>
              <a:t>29</a:t>
            </a:r>
            <a:r>
              <a:rPr kumimoji="1" lang="ja-JP" altLang="en-US" dirty="0" smtClean="0"/>
              <a:t>年</a:t>
            </a:r>
            <a:r>
              <a:rPr kumimoji="1" lang="en-US" altLang="ja-JP" dirty="0" smtClean="0"/>
              <a:t>4</a:t>
            </a:r>
            <a:r>
              <a:rPr kumimoji="1" lang="ja-JP" altLang="en-US" dirty="0" smtClean="0"/>
              <a:t>月にソニー生命保険が発表した調査結果において</a:t>
            </a:r>
            <a:endParaRPr kumimoji="1" lang="en-US" altLang="ja-JP" dirty="0" smtClean="0"/>
          </a:p>
          <a:p>
            <a:r>
              <a:rPr kumimoji="1" lang="ja-JP" altLang="en-US" dirty="0" smtClean="0"/>
              <a:t>中学生の「将来なりたい職業」の上位に聞き慣れない職業でてきました。</a:t>
            </a:r>
            <a:endParaRPr kumimoji="1" lang="en-US" altLang="ja-JP" dirty="0" smtClean="0"/>
          </a:p>
          <a:p>
            <a:r>
              <a:rPr kumimoji="1" lang="ja-JP" altLang="en-US" dirty="0" smtClean="0"/>
              <a:t>中学生男子の将来なりたい職業、なんと３位に</a:t>
            </a:r>
            <a:endParaRPr kumimoji="1" lang="en-US" altLang="ja-JP" dirty="0" smtClean="0"/>
          </a:p>
          <a:p>
            <a:r>
              <a:rPr lang="en-US" altLang="ja-JP" dirty="0" smtClean="0"/>
              <a:t>You</a:t>
            </a:r>
            <a:r>
              <a:rPr lang="ja-JP" altLang="en-US" dirty="0" smtClean="0"/>
              <a:t>Ｔ</a:t>
            </a:r>
            <a:r>
              <a:rPr lang="en-US" altLang="ja-JP" dirty="0" err="1" smtClean="0"/>
              <a:t>uber</a:t>
            </a:r>
            <a:r>
              <a:rPr kumimoji="1" lang="ja-JP" altLang="en-US" dirty="0" smtClean="0"/>
              <a:t>がランクインしました。</a:t>
            </a:r>
            <a:endParaRPr kumimoji="1" lang="en-US" altLang="ja-JP" dirty="0" smtClean="0"/>
          </a:p>
          <a:p>
            <a:endParaRPr kumimoji="1" lang="en-US" altLang="ja-JP" dirty="0" smtClean="0"/>
          </a:p>
          <a:p>
            <a:r>
              <a:rPr kumimoji="1" lang="ja-JP" altLang="en-US" dirty="0" smtClean="0"/>
              <a:t>中学生女子の将来なりたい職業では</a:t>
            </a:r>
            <a:r>
              <a:rPr kumimoji="1" lang="en-US" altLang="ja-JP" dirty="0" smtClean="0"/>
              <a:t>10</a:t>
            </a:r>
            <a:r>
              <a:rPr kumimoji="1" lang="ja-JP" altLang="en-US" dirty="0" smtClean="0"/>
              <a:t>位に</a:t>
            </a:r>
            <a:endParaRPr kumimoji="1" lang="en-US" altLang="ja-JP" dirty="0" smtClean="0"/>
          </a:p>
          <a:p>
            <a:r>
              <a:rPr kumimoji="1" lang="en-US" altLang="ja-JP" dirty="0" smtClean="0"/>
              <a:t>YouTuber</a:t>
            </a:r>
            <a:r>
              <a:rPr kumimoji="1" lang="ja-JP" altLang="en-US" dirty="0" smtClean="0"/>
              <a:t>がランクインしました。</a:t>
            </a:r>
            <a:endParaRPr kumimoji="1" lang="en-US" altLang="ja-JP" dirty="0" smtClean="0"/>
          </a:p>
          <a:p>
            <a:endParaRPr kumimoji="1" lang="en-US" altLang="ja-JP" dirty="0" smtClean="0"/>
          </a:p>
          <a:p>
            <a:r>
              <a:rPr kumimoji="1" lang="en-US" altLang="ja-JP" dirty="0" smtClean="0"/>
              <a:t>YouTube</a:t>
            </a:r>
            <a:r>
              <a:rPr kumimoji="1" lang="ja-JP" altLang="en-US" dirty="0" smtClean="0"/>
              <a:t>が動画の再生回数に応じて報酬を支払う仕組みを作ったことにより</a:t>
            </a:r>
            <a:endParaRPr kumimoji="1" lang="en-US" altLang="ja-JP" dirty="0" smtClean="0"/>
          </a:p>
          <a:p>
            <a:r>
              <a:rPr kumimoji="1" lang="ja-JP" altLang="en-US" dirty="0" smtClean="0"/>
              <a:t>視聴回数が桁外れの動画投稿者には多額の報酬が支払われることが話題となり</a:t>
            </a:r>
            <a:endParaRPr kumimoji="1" lang="en-US" altLang="ja-JP" dirty="0" smtClean="0"/>
          </a:p>
          <a:p>
            <a:r>
              <a:rPr kumimoji="1" lang="ja-JP" altLang="en-US" dirty="0" smtClean="0"/>
              <a:t>「職業」として捉えられるようになりました</a:t>
            </a:r>
            <a:endParaRPr kumimoji="1" lang="en-US" altLang="ja-JP" dirty="0" smtClean="0"/>
          </a:p>
          <a:p>
            <a:r>
              <a:rPr kumimoji="1" lang="ja-JP" altLang="en-US" dirty="0" smtClean="0"/>
              <a:t>「すきなことで生きていく」というフレーズで</a:t>
            </a:r>
            <a:r>
              <a:rPr kumimoji="1" lang="en-US" altLang="ja-JP" dirty="0" smtClean="0"/>
              <a:t>CM</a:t>
            </a:r>
            <a:r>
              <a:rPr kumimoji="1" lang="ja-JP" altLang="en-US" dirty="0" smtClean="0"/>
              <a:t>が放映されたこともあります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EF8B68EB-B165-4D69-8EE3-FE43EB4E0E56}" type="slidenum">
              <a:rPr kumimoji="1" lang="ja-JP" altLang="en-US" smtClean="0"/>
              <a:pPr/>
              <a:t>5</a:t>
            </a:fld>
            <a:endParaRPr kumimoji="1" lang="ja-JP" altLang="en-US"/>
          </a:p>
        </p:txBody>
      </p:sp>
    </p:spTree>
    <p:extLst>
      <p:ext uri="{BB962C8B-B14F-4D97-AF65-F5344CB8AC3E}">
        <p14:creationId xmlns:p14="http://schemas.microsoft.com/office/powerpoint/2010/main" val="2453376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小中学生に人気の</a:t>
            </a:r>
            <a:r>
              <a:rPr lang="en-US" altLang="ja-JP" dirty="0" err="1" smtClean="0"/>
              <a:t>YouTuber</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たち、知っていますか？　</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見たことありますか？　</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200" b="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b="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ヒカキン　　（おもちゃなどの商品紹介、面白いことに挑戦する動画などを投稿して人気）</a:t>
            </a:r>
            <a:endParaRPr kumimoji="1" lang="en-US" altLang="ja-JP" sz="1200" b="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b="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ピコ太郎　　（</a:t>
            </a:r>
            <a:r>
              <a:rPr kumimoji="1" lang="en-US" altLang="ja-JP" sz="1200" b="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PPAP</a:t>
            </a:r>
            <a:r>
              <a:rPr kumimoji="1" lang="ja-JP" altLang="en-US" sz="1200" b="0" kern="1200" dirty="0" err="1"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だけで</a:t>
            </a:r>
            <a:r>
              <a:rPr kumimoji="1" lang="ja-JP" altLang="en-US" sz="1200" b="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一躍有名なユーチューバーに）</a:t>
            </a:r>
            <a:endParaRPr kumimoji="1" lang="en-US" altLang="ja-JP" sz="1200" b="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b="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などが有名です</a:t>
            </a:r>
            <a:endParaRPr kumimoji="1" lang="en-US" altLang="ja-JP" sz="1200" b="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200" b="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b="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ブームによる移り変わりはありますが、</a:t>
            </a:r>
            <a:endParaRPr kumimoji="1" lang="en-US" altLang="ja-JP" sz="1200" b="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b="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子どもたちは、インターネットがつながる環境があれば、このような人たちが作った動画を喜んで見ています</a:t>
            </a:r>
            <a:endParaRPr kumimoji="1" lang="en-US" altLang="ja-JP" sz="1200" b="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fld id="{EF8B68EB-B165-4D69-8EE3-FE43EB4E0E56}" type="slidenum">
              <a:rPr kumimoji="1" lang="ja-JP" altLang="en-US" smtClean="0"/>
              <a:pPr/>
              <a:t>6</a:t>
            </a:fld>
            <a:endParaRPr kumimoji="1" lang="ja-JP" altLang="en-US"/>
          </a:p>
        </p:txBody>
      </p:sp>
    </p:spTree>
    <p:extLst>
      <p:ext uri="{BB962C8B-B14F-4D97-AF65-F5344CB8AC3E}">
        <p14:creationId xmlns:p14="http://schemas.microsoft.com/office/powerpoint/2010/main" val="3670184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u="none" dirty="0" smtClean="0">
                <a:solidFill>
                  <a:schemeClr val="tx1"/>
                </a:solidFill>
                <a:effectLst/>
              </a:rPr>
              <a:t>You</a:t>
            </a:r>
            <a:r>
              <a:rPr lang="ja-JP" altLang="en-US" u="none" dirty="0" smtClean="0">
                <a:solidFill>
                  <a:schemeClr val="tx1"/>
                </a:solidFill>
                <a:effectLst/>
              </a:rPr>
              <a:t>Ｔ</a:t>
            </a:r>
            <a:r>
              <a:rPr lang="en-US" altLang="ja-JP" u="none" dirty="0" err="1" smtClean="0">
                <a:solidFill>
                  <a:schemeClr val="tx1"/>
                </a:solidFill>
                <a:effectLst/>
              </a:rPr>
              <a:t>uber</a:t>
            </a:r>
            <a:r>
              <a:rPr lang="ja-JP" altLang="en-US" u="none" dirty="0" smtClean="0">
                <a:solidFill>
                  <a:schemeClr val="tx1"/>
                </a:solidFill>
                <a:effectLst/>
              </a:rPr>
              <a:t>は撮影した動画を投稿し、それを見てもらう事によって、同時に表示される広告表示回数が増える</a:t>
            </a:r>
            <a:endParaRPr lang="en-US" altLang="ja-JP" u="none"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u="none" dirty="0" smtClean="0">
                <a:solidFill>
                  <a:schemeClr val="tx1"/>
                </a:solidFill>
                <a:effectLst/>
              </a:rPr>
              <a:t>という考え方から、報酬を得ています。</a:t>
            </a:r>
            <a:endParaRPr lang="en-US" altLang="ja-JP" u="none"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u="none"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u="none" dirty="0" smtClean="0">
                <a:solidFill>
                  <a:schemeClr val="tx1"/>
                </a:solidFill>
                <a:effectLst/>
              </a:rPr>
              <a:t>当然、動画の再生回数が増えれば企業の宣伝に協力していることになり</a:t>
            </a:r>
            <a:endParaRPr lang="en-US" altLang="ja-JP" u="none"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u="none" dirty="0" smtClean="0">
                <a:solidFill>
                  <a:schemeClr val="tx1"/>
                </a:solidFill>
                <a:effectLst/>
              </a:rPr>
              <a:t>報酬が増えると言う仕組みです。</a:t>
            </a:r>
            <a:endParaRPr lang="en-US" altLang="ja-JP" u="none"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u="none"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smtClean="0"/>
              <a:t>YouTube</a:t>
            </a:r>
            <a:r>
              <a:rPr lang="ja-JP" altLang="en-US" dirty="0" err="1" smtClean="0">
                <a:latin typeface="メイリオ" panose="020B0604030504040204" pitchFamily="50" charset="-128"/>
                <a:ea typeface="メイリオ" panose="020B0604030504040204" pitchFamily="50" charset="-128"/>
                <a:cs typeface="メイリオ" panose="020B0604030504040204" pitchFamily="50" charset="-128"/>
              </a:rPr>
              <a:t>での</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収入は非公開ですが、視聴回数１万回以上さらにチャンネル審査を通った人では、</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動画の再生回数や人気により、</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再生</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0.1</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円から</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0.025</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円と個人により差があるといわれており、</a:t>
            </a:r>
            <a:endParaRPr lang="en-US" altLang="ja-JP" u="none"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u="none" dirty="0" smtClean="0">
                <a:solidFill>
                  <a:schemeClr val="tx1"/>
                </a:solidFill>
                <a:effectLst/>
              </a:rPr>
              <a:t>日本でのトップユーチューバ－の年収は・・・　１億円から数千万円とも言われています</a:t>
            </a:r>
            <a:endParaRPr lang="en-US" altLang="ja-JP" u="none" dirty="0" smtClean="0">
              <a:solidFill>
                <a:schemeClr val="tx1"/>
              </a:solidFill>
              <a:effectLst/>
            </a:endParaRPr>
          </a:p>
        </p:txBody>
      </p:sp>
      <p:sp>
        <p:nvSpPr>
          <p:cNvPr id="4" name="スライド番号プレースホルダー 3"/>
          <p:cNvSpPr>
            <a:spLocks noGrp="1"/>
          </p:cNvSpPr>
          <p:nvPr>
            <p:ph type="sldNum" sz="quarter" idx="10"/>
          </p:nvPr>
        </p:nvSpPr>
        <p:spPr/>
        <p:txBody>
          <a:bodyPr/>
          <a:lstStyle/>
          <a:p>
            <a:fld id="{EF8B68EB-B165-4D69-8EE3-FE43EB4E0E56}" type="slidenum">
              <a:rPr kumimoji="1" lang="ja-JP" altLang="en-US" smtClean="0"/>
              <a:pPr/>
              <a:t>7</a:t>
            </a:fld>
            <a:endParaRPr kumimoji="1" lang="ja-JP" altLang="en-US"/>
          </a:p>
        </p:txBody>
      </p:sp>
    </p:spTree>
    <p:extLst>
      <p:ext uri="{BB962C8B-B14F-4D97-AF65-F5344CB8AC3E}">
        <p14:creationId xmlns:p14="http://schemas.microsoft.com/office/powerpoint/2010/main" val="2693959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fld id="{EF8B68EB-B165-4D69-8EE3-FE43EB4E0E56}" type="slidenum">
              <a:rPr kumimoji="1" lang="ja-JP" altLang="en-US" smtClean="0"/>
              <a:pPr/>
              <a:t>8</a:t>
            </a:fld>
            <a:endParaRPr kumimoji="1" lang="ja-JP" altLang="en-US"/>
          </a:p>
        </p:txBody>
      </p:sp>
    </p:spTree>
    <p:extLst>
      <p:ext uri="{BB962C8B-B14F-4D97-AF65-F5344CB8AC3E}">
        <p14:creationId xmlns:p14="http://schemas.microsoft.com/office/powerpoint/2010/main" val="1599656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4A8FAD48-F297-4AC5-A715-637845E81B79}" type="datetimeFigureOut">
              <a:rPr kumimoji="1" lang="ja-JP" altLang="en-US" smtClean="0"/>
              <a:pPr/>
              <a:t>2019/1/7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5F7141A-C706-4063-8FC1-EAD4012EA947}"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A8FAD48-F297-4AC5-A715-637845E81B79}" type="datetimeFigureOut">
              <a:rPr kumimoji="1" lang="ja-JP" altLang="en-US" smtClean="0"/>
              <a:pPr/>
              <a:t>2019/1/7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5F7141A-C706-4063-8FC1-EAD4012EA947}"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A8FAD48-F297-4AC5-A715-637845E81B79}" type="datetimeFigureOut">
              <a:rPr kumimoji="1" lang="ja-JP" altLang="en-US" smtClean="0"/>
              <a:pPr/>
              <a:t>2019/1/7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5F7141A-C706-4063-8FC1-EAD4012EA947}"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A8FAD48-F297-4AC5-A715-637845E81B79}" type="datetimeFigureOut">
              <a:rPr kumimoji="1" lang="ja-JP" altLang="en-US" smtClean="0"/>
              <a:pPr/>
              <a:t>2019/1/7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5F7141A-C706-4063-8FC1-EAD4012EA947}"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4A8FAD48-F297-4AC5-A715-637845E81B79}" type="datetimeFigureOut">
              <a:rPr kumimoji="1" lang="ja-JP" altLang="en-US" smtClean="0"/>
              <a:pPr/>
              <a:t>2019/1/7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5F7141A-C706-4063-8FC1-EAD4012EA947}"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4A8FAD48-F297-4AC5-A715-637845E81B79}" type="datetimeFigureOut">
              <a:rPr kumimoji="1" lang="ja-JP" altLang="en-US" smtClean="0"/>
              <a:pPr/>
              <a:t>2019/1/7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5F7141A-C706-4063-8FC1-EAD4012EA947}"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4A8FAD48-F297-4AC5-A715-637845E81B79}" type="datetimeFigureOut">
              <a:rPr kumimoji="1" lang="ja-JP" altLang="en-US" smtClean="0"/>
              <a:pPr/>
              <a:t>2019/1/7</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E5F7141A-C706-4063-8FC1-EAD4012EA947}"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4A8FAD48-F297-4AC5-A715-637845E81B79}" type="datetimeFigureOut">
              <a:rPr kumimoji="1" lang="ja-JP" altLang="en-US" smtClean="0"/>
              <a:pPr/>
              <a:t>2019/1/7</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E5F7141A-C706-4063-8FC1-EAD4012EA947}"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A8FAD48-F297-4AC5-A715-637845E81B79}" type="datetimeFigureOut">
              <a:rPr kumimoji="1" lang="ja-JP" altLang="en-US" smtClean="0"/>
              <a:pPr/>
              <a:t>2019/1/7</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E5F7141A-C706-4063-8FC1-EAD4012EA947}"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A8FAD48-F297-4AC5-A715-637845E81B79}" type="datetimeFigureOut">
              <a:rPr kumimoji="1" lang="ja-JP" altLang="en-US" smtClean="0"/>
              <a:pPr/>
              <a:t>2019/1/7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5F7141A-C706-4063-8FC1-EAD4012EA947}"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A8FAD48-F297-4AC5-A715-637845E81B79}" type="datetimeFigureOut">
              <a:rPr kumimoji="1" lang="ja-JP" altLang="en-US" smtClean="0"/>
              <a:pPr/>
              <a:t>2019/1/7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5F7141A-C706-4063-8FC1-EAD4012EA947}"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8FAD48-F297-4AC5-A715-637845E81B79}" type="datetimeFigureOut">
              <a:rPr kumimoji="1" lang="ja-JP" altLang="en-US" smtClean="0"/>
              <a:pPr/>
              <a:t>2019/1/7</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F7141A-C706-4063-8FC1-EAD4012EA947}"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4.bp.blogspot.com/-n3ZFzyJiTW0/V_GegQvA9kI/AAAAAAAA-l4/RBe1hrb-UP8-HVVTYUE3msigaFKhnaV9gCLcB/s800/tv_screen_black.pn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2.bp.blogspot.com/-Yw1cQqSGQXo/V8jqeDqFfDI/AAAAAAAA9gQ/E2ta92QXyiso694qkbDjjaTYf4coRbNwQCLcB/s800/pose_syourai_woman.png"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755576" y="2924944"/>
            <a:ext cx="7632848" cy="1368152"/>
          </a:xfrm>
          <a:prstGeom prst="roundRect">
            <a:avLst/>
          </a:prstGeom>
          <a:solidFill>
            <a:srgbClr val="FF0000"/>
          </a:solidFill>
          <a:ln w="63500">
            <a:noFill/>
          </a:ln>
          <a:scene3d>
            <a:camera prst="orthographicFront"/>
            <a:lightRig rig="threePt" dir="t"/>
          </a:scene3d>
          <a:sp3d>
            <a:bevelT w="2032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556384" y="1268760"/>
            <a:ext cx="8084264" cy="3108543"/>
          </a:xfrm>
          <a:prstGeom prst="rect">
            <a:avLst/>
          </a:prstGeom>
          <a:noFill/>
          <a:effectLst>
            <a:outerShdw blurRad="139700" dist="152400" dir="2700000" algn="tl" rotWithShape="0">
              <a:prstClr val="black">
                <a:alpha val="40000"/>
              </a:prstClr>
            </a:outerShdw>
          </a:effectLst>
        </p:spPr>
        <p:txBody>
          <a:bodyPr wrap="none" rtlCol="0">
            <a:spAutoFit/>
          </a:bodyPr>
          <a:lstStyle/>
          <a:p>
            <a:pPr algn="ctr"/>
            <a:r>
              <a:rPr lang="ja-JP" altLang="en-US" sz="8800" dirty="0" smtClean="0">
                <a:latin typeface="HG創英角ｺﾞｼｯｸUB" pitchFamily="49" charset="-128"/>
                <a:ea typeface="HG創英角ｺﾞｼｯｸUB" pitchFamily="49" charset="-128"/>
              </a:rPr>
              <a:t>動画投稿サイト</a:t>
            </a:r>
            <a:endParaRPr lang="en-US" altLang="ja-JP" sz="7200" dirty="0" smtClean="0">
              <a:solidFill>
                <a:schemeClr val="bg1"/>
              </a:solidFill>
              <a:latin typeface="HG創英角ｺﾞｼｯｸUB" pitchFamily="49" charset="-128"/>
              <a:ea typeface="HG創英角ｺﾞｼｯｸUB" pitchFamily="49" charset="-128"/>
            </a:endParaRPr>
          </a:p>
          <a:p>
            <a:pPr algn="ctr">
              <a:lnSpc>
                <a:spcPct val="150000"/>
              </a:lnSpc>
            </a:pPr>
            <a:r>
              <a:rPr kumimoji="1" lang="ja-JP" altLang="en-US" sz="7200" b="1" dirty="0" smtClean="0">
                <a:solidFill>
                  <a:schemeClr val="bg1"/>
                </a:solidFill>
                <a:latin typeface="ＭＳ ゴシック" pitchFamily="49" charset="-128"/>
                <a:ea typeface="ＭＳ ゴシック" pitchFamily="49" charset="-128"/>
              </a:rPr>
              <a:t>～</a:t>
            </a:r>
            <a:r>
              <a:rPr kumimoji="1" lang="en-US" altLang="ja-JP" sz="7200" b="1" dirty="0" smtClean="0">
                <a:solidFill>
                  <a:schemeClr val="bg1"/>
                </a:solidFill>
                <a:latin typeface="ＭＳ ゴシック" pitchFamily="49" charset="-128"/>
                <a:ea typeface="ＭＳ ゴシック" pitchFamily="49" charset="-128"/>
              </a:rPr>
              <a:t>YouTube</a:t>
            </a:r>
            <a:r>
              <a:rPr kumimoji="1" lang="ja-JP" altLang="en-US" sz="7200" b="1" dirty="0" smtClean="0">
                <a:solidFill>
                  <a:schemeClr val="bg1"/>
                </a:solidFill>
                <a:latin typeface="ＭＳ ゴシック" pitchFamily="49" charset="-128"/>
                <a:ea typeface="ＭＳ ゴシック" pitchFamily="49" charset="-128"/>
              </a:rPr>
              <a:t>～</a:t>
            </a:r>
            <a:endParaRPr kumimoji="1" lang="ja-JP" altLang="en-US" sz="7200" b="1" dirty="0">
              <a:solidFill>
                <a:schemeClr val="bg1"/>
              </a:solidFill>
              <a:latin typeface="ＭＳ ゴシック" pitchFamily="49" charset="-128"/>
              <a:ea typeface="ＭＳ ゴシック" pitchFamily="49" charset="-128"/>
            </a:endParaRPr>
          </a:p>
        </p:txBody>
      </p:sp>
      <p:pic>
        <p:nvPicPr>
          <p:cNvPr id="4" name="Picture 4" descr="何も映っていないテレビのイラスト（黒）">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88224" y="4653136"/>
            <a:ext cx="2016224" cy="18448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衣装を着て踊る家族のイラスト"/>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67544" y="4581128"/>
            <a:ext cx="2016224" cy="20162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179512" y="260648"/>
            <a:ext cx="8784976" cy="6048672"/>
          </a:xfrm>
          <a:prstGeom prst="roundRect">
            <a:avLst>
              <a:gd name="adj" fmla="val 5549"/>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683568" y="620688"/>
            <a:ext cx="7776864" cy="79208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827584" y="620688"/>
            <a:ext cx="7488832" cy="707886"/>
          </a:xfrm>
          <a:prstGeom prst="rect">
            <a:avLst/>
          </a:prstGeom>
          <a:effectLst>
            <a:outerShdw blurRad="63500" dist="88900" dir="2700000" algn="tl" rotWithShape="0">
              <a:prstClr val="black">
                <a:alpha val="40000"/>
              </a:prstClr>
            </a:outerShdw>
          </a:effectLst>
        </p:spPr>
        <p:txBody>
          <a:bodyPr wrap="square">
            <a:spAutoFit/>
          </a:bodyPr>
          <a:lstStyle/>
          <a:p>
            <a:pPr>
              <a:spcBef>
                <a:spcPct val="0"/>
              </a:spcBef>
            </a:pPr>
            <a:r>
              <a:rPr lang="ja-JP" altLang="en-US" sz="4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青少年のインターネットの利用内容</a:t>
            </a:r>
            <a:endParaRPr lang="en-US" altLang="ja-JP" sz="4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45639785"/>
              </p:ext>
            </p:extLst>
          </p:nvPr>
        </p:nvGraphicFramePr>
        <p:xfrm>
          <a:off x="467544" y="1916832"/>
          <a:ext cx="8077200" cy="3566160"/>
        </p:xfrm>
        <a:graphic>
          <a:graphicData uri="http://schemas.openxmlformats.org/drawingml/2006/table">
            <a:tbl>
              <a:tblPr firstRow="1" bandRow="1">
                <a:tableStyleId>{2D5ABB26-0587-4C30-8999-92F81FD0307C}</a:tableStyleId>
              </a:tblPr>
              <a:tblGrid>
                <a:gridCol w="1414984"/>
                <a:gridCol w="2166415"/>
                <a:gridCol w="2255410"/>
                <a:gridCol w="2240391"/>
              </a:tblGrid>
              <a:tr h="1066800">
                <a:tc>
                  <a:txBody>
                    <a:bodyPr/>
                    <a:lstStyle/>
                    <a:p>
                      <a:pPr algn="ctr"/>
                      <a:r>
                        <a:rPr kumimoji="1" lang="ja-JP" altLang="en-US" sz="2800" dirty="0" smtClean="0">
                          <a:latin typeface="HG丸ｺﾞｼｯｸM-PRO" panose="020F0600000000000000" pitchFamily="50" charset="-128"/>
                          <a:ea typeface="HG丸ｺﾞｼｯｸM-PRO" panose="020F0600000000000000" pitchFamily="50" charset="-128"/>
                        </a:rPr>
                        <a:t>小学生</a:t>
                      </a:r>
                      <a:endParaRPr kumimoji="1" lang="ja-JP" altLang="en-US" sz="280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800" dirty="0" smtClean="0">
                          <a:latin typeface="HG丸ｺﾞｼｯｸM-PRO" panose="020F0600000000000000" pitchFamily="50" charset="-128"/>
                          <a:ea typeface="HG丸ｺﾞｼｯｸM-PRO" panose="020F0600000000000000" pitchFamily="50" charset="-128"/>
                        </a:rPr>
                        <a:t>ゲーム</a:t>
                      </a:r>
                      <a:endParaRPr kumimoji="1" lang="en-US" altLang="ja-JP" sz="2800" dirty="0" smtClean="0">
                        <a:latin typeface="HG丸ｺﾞｼｯｸM-PRO" panose="020F0600000000000000" pitchFamily="50" charset="-128"/>
                        <a:ea typeface="HG丸ｺﾞｼｯｸM-PRO" panose="020F0600000000000000" pitchFamily="50" charset="-128"/>
                      </a:endParaRPr>
                    </a:p>
                    <a:p>
                      <a:pPr algn="ctr"/>
                      <a:r>
                        <a:rPr kumimoji="1" lang="ja-JP" altLang="en-US" sz="2000" dirty="0" smtClean="0">
                          <a:latin typeface="HG丸ｺﾞｼｯｸM-PRO" panose="020F0600000000000000" pitchFamily="50" charset="-128"/>
                          <a:ea typeface="HG丸ｺﾞｼｯｸM-PRO" panose="020F0600000000000000" pitchFamily="50" charset="-128"/>
                        </a:rPr>
                        <a:t>（７８．１％）</a:t>
                      </a:r>
                      <a:endParaRPr kumimoji="1" lang="ja-JP" altLang="en-US" sz="200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800" dirty="0" smtClean="0">
                          <a:latin typeface="HG丸ｺﾞｼｯｸM-PRO" panose="020F0600000000000000" pitchFamily="50" charset="-128"/>
                          <a:ea typeface="HG丸ｺﾞｼｯｸM-PRO" panose="020F0600000000000000" pitchFamily="50" charset="-128"/>
                        </a:rPr>
                        <a:t>動画視聴</a:t>
                      </a:r>
                      <a:endParaRPr kumimoji="1" lang="en-US" altLang="ja-JP" sz="2800" dirty="0" smtClean="0">
                        <a:latin typeface="HG丸ｺﾞｼｯｸM-PRO" panose="020F0600000000000000" pitchFamily="50" charset="-128"/>
                        <a:ea typeface="HG丸ｺﾞｼｯｸM-PRO" panose="020F0600000000000000" pitchFamily="50" charset="-128"/>
                      </a:endParaRPr>
                    </a:p>
                    <a:p>
                      <a:pPr algn="ctr"/>
                      <a:r>
                        <a:rPr kumimoji="1" lang="ja-JP" altLang="en-US" sz="2000" dirty="0" smtClean="0">
                          <a:latin typeface="HG丸ｺﾞｼｯｸM-PRO" panose="020F0600000000000000" pitchFamily="50" charset="-128"/>
                          <a:ea typeface="HG丸ｺﾞｼｯｸM-PRO" panose="020F0600000000000000" pitchFamily="50" charset="-128"/>
                        </a:rPr>
                        <a:t>（６０．５％）</a:t>
                      </a:r>
                      <a:endParaRPr kumimoji="1" lang="ja-JP" altLang="en-US" sz="200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280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43000">
                <a:tc>
                  <a:txBody>
                    <a:bodyPr/>
                    <a:lstStyle/>
                    <a:p>
                      <a:pPr algn="ctr"/>
                      <a:r>
                        <a:rPr kumimoji="1" lang="ja-JP" altLang="en-US" sz="2800" dirty="0" smtClean="0">
                          <a:latin typeface="HG丸ｺﾞｼｯｸM-PRO" panose="020F0600000000000000" pitchFamily="50" charset="-128"/>
                          <a:ea typeface="HG丸ｺﾞｼｯｸM-PRO" panose="020F0600000000000000" pitchFamily="50" charset="-128"/>
                        </a:rPr>
                        <a:t>中学生</a:t>
                      </a:r>
                      <a:endParaRPr kumimoji="1" lang="en-US" altLang="ja-JP" sz="2800" dirty="0" smtClean="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800" dirty="0" smtClean="0">
                          <a:latin typeface="HG丸ｺﾞｼｯｸM-PRO" panose="020F0600000000000000" pitchFamily="50" charset="-128"/>
                          <a:ea typeface="HG丸ｺﾞｼｯｸM-PRO" panose="020F0600000000000000" pitchFamily="50" charset="-128"/>
                        </a:rPr>
                        <a:t>動画視聴</a:t>
                      </a:r>
                      <a:endParaRPr kumimoji="1" lang="en-US" altLang="ja-JP" sz="2800" dirty="0" smtClean="0">
                        <a:latin typeface="HG丸ｺﾞｼｯｸM-PRO" panose="020F0600000000000000" pitchFamily="50" charset="-128"/>
                        <a:ea typeface="HG丸ｺﾞｼｯｸM-PRO" panose="020F0600000000000000" pitchFamily="50" charset="-128"/>
                      </a:endParaRPr>
                    </a:p>
                    <a:p>
                      <a:pPr algn="ctr"/>
                      <a:r>
                        <a:rPr kumimoji="1" lang="ja-JP" altLang="en-US" sz="2000" dirty="0" smtClean="0">
                          <a:latin typeface="HG丸ｺﾞｼｯｸM-PRO" panose="020F0600000000000000" pitchFamily="50" charset="-128"/>
                          <a:ea typeface="HG丸ｺﾞｼｯｸM-PRO" panose="020F0600000000000000" pitchFamily="50" charset="-128"/>
                        </a:rPr>
                        <a:t>（７４．０％）</a:t>
                      </a:r>
                      <a:endParaRPr kumimoji="1" lang="en-US" altLang="ja-JP" sz="2400" dirty="0" smtClean="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800" dirty="0" smtClean="0">
                          <a:latin typeface="HG丸ｺﾞｼｯｸM-PRO" panose="020F0600000000000000" pitchFamily="50" charset="-128"/>
                          <a:ea typeface="HG丸ｺﾞｼｯｸM-PRO" panose="020F0600000000000000" pitchFamily="50" charset="-128"/>
                        </a:rPr>
                        <a:t>ゲーム</a:t>
                      </a:r>
                      <a:endParaRPr kumimoji="1" lang="en-US" altLang="ja-JP" sz="2800" dirty="0" smtClean="0">
                        <a:latin typeface="HG丸ｺﾞｼｯｸM-PRO" panose="020F0600000000000000" pitchFamily="50" charset="-128"/>
                        <a:ea typeface="HG丸ｺﾞｼｯｸM-PRO" panose="020F0600000000000000" pitchFamily="50" charset="-128"/>
                      </a:endParaRPr>
                    </a:p>
                    <a:p>
                      <a:pPr algn="ctr"/>
                      <a:r>
                        <a:rPr kumimoji="1" lang="ja-JP" altLang="en-US" sz="2000" dirty="0" smtClean="0">
                          <a:latin typeface="HG丸ｺﾞｼｯｸM-PRO" panose="020F0600000000000000" pitchFamily="50" charset="-128"/>
                          <a:ea typeface="HG丸ｺﾞｼｯｸM-PRO" panose="020F0600000000000000" pitchFamily="50" charset="-128"/>
                        </a:rPr>
                        <a:t>（７２．８％）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800" dirty="0" smtClean="0">
                          <a:latin typeface="HG丸ｺﾞｼｯｸM-PRO" panose="020F0600000000000000" pitchFamily="50" charset="-128"/>
                          <a:ea typeface="HG丸ｺﾞｼｯｸM-PRO" panose="020F0600000000000000" pitchFamily="50" charset="-128"/>
                        </a:rPr>
                        <a:t>コミュニケーション</a:t>
                      </a:r>
                      <a:endParaRPr kumimoji="1" lang="en-US" altLang="ja-JP" sz="2800" dirty="0" smtClean="0">
                        <a:latin typeface="HG丸ｺﾞｼｯｸM-PRO" panose="020F0600000000000000" pitchFamily="50" charset="-128"/>
                        <a:ea typeface="HG丸ｺﾞｼｯｸM-PRO" panose="020F0600000000000000" pitchFamily="50" charset="-128"/>
                      </a:endParaRPr>
                    </a:p>
                    <a:p>
                      <a:pPr algn="ctr"/>
                      <a:r>
                        <a:rPr kumimoji="1" lang="ja-JP" altLang="en-US" sz="2000" dirty="0" smtClean="0">
                          <a:latin typeface="HG丸ｺﾞｼｯｸM-PRO" panose="020F0600000000000000" pitchFamily="50" charset="-128"/>
                          <a:ea typeface="HG丸ｺﾞｼｯｸM-PRO" panose="020F0600000000000000" pitchFamily="50" charset="-128"/>
                        </a:rPr>
                        <a:t>（６７．２％）</a:t>
                      </a:r>
                      <a:endParaRPr kumimoji="1" lang="ja-JP" altLang="en-US" sz="2800" dirty="0" smtClean="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66800">
                <a:tc>
                  <a:txBody>
                    <a:bodyPr/>
                    <a:lstStyle/>
                    <a:p>
                      <a:pPr algn="ctr"/>
                      <a:r>
                        <a:rPr kumimoji="1" lang="ja-JP" altLang="en-US" sz="2800" dirty="0" smtClean="0">
                          <a:latin typeface="HG丸ｺﾞｼｯｸM-PRO" panose="020F0600000000000000" pitchFamily="50" charset="-128"/>
                          <a:ea typeface="HG丸ｺﾞｼｯｸM-PRO" panose="020F0600000000000000" pitchFamily="50" charset="-128"/>
                        </a:rPr>
                        <a:t>高校生</a:t>
                      </a:r>
                      <a:endParaRPr kumimoji="1" lang="ja-JP" altLang="en-US" sz="280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800" dirty="0" smtClean="0">
                          <a:latin typeface="HG丸ｺﾞｼｯｸM-PRO" panose="020F0600000000000000" pitchFamily="50" charset="-128"/>
                          <a:ea typeface="HG丸ｺﾞｼｯｸM-PRO" panose="020F0600000000000000" pitchFamily="50" charset="-128"/>
                        </a:rPr>
                        <a:t>コミュニケーション</a:t>
                      </a:r>
                      <a:endParaRPr kumimoji="1" lang="en-US" altLang="ja-JP" sz="2800" dirty="0" smtClean="0">
                        <a:latin typeface="HG丸ｺﾞｼｯｸM-PRO" panose="020F0600000000000000" pitchFamily="50" charset="-128"/>
                        <a:ea typeface="HG丸ｺﾞｼｯｸM-PRO" panose="020F0600000000000000" pitchFamily="50" charset="-128"/>
                      </a:endParaRPr>
                    </a:p>
                    <a:p>
                      <a:pPr algn="ctr"/>
                      <a:r>
                        <a:rPr kumimoji="1" lang="ja-JP" altLang="en-US" sz="2000" dirty="0" smtClean="0">
                          <a:latin typeface="HG丸ｺﾞｼｯｸM-PRO" panose="020F0600000000000000" pitchFamily="50" charset="-128"/>
                          <a:ea typeface="HG丸ｺﾞｼｯｸM-PRO" panose="020F0600000000000000" pitchFamily="50" charset="-128"/>
                        </a:rPr>
                        <a:t>（９０．６％）</a:t>
                      </a:r>
                      <a:endParaRPr kumimoji="1" lang="ja-JP" altLang="en-US" sz="2800" dirty="0" smtClean="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800" dirty="0" smtClean="0">
                          <a:latin typeface="HG丸ｺﾞｼｯｸM-PRO" panose="020F0600000000000000" pitchFamily="50" charset="-128"/>
                          <a:ea typeface="HG丸ｺﾞｼｯｸM-PRO" panose="020F0600000000000000" pitchFamily="50" charset="-128"/>
                        </a:rPr>
                        <a:t>動画視聴</a:t>
                      </a:r>
                      <a:endParaRPr kumimoji="1" lang="en-US" altLang="ja-JP" sz="2800" dirty="0" smtClean="0">
                        <a:latin typeface="HG丸ｺﾞｼｯｸM-PRO" panose="020F0600000000000000" pitchFamily="50" charset="-128"/>
                        <a:ea typeface="HG丸ｺﾞｼｯｸM-PRO" panose="020F0600000000000000"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HG丸ｺﾞｼｯｸM-PRO" panose="020F0600000000000000" pitchFamily="50" charset="-128"/>
                          <a:ea typeface="HG丸ｺﾞｼｯｸM-PRO" panose="020F0600000000000000" pitchFamily="50" charset="-128"/>
                        </a:rPr>
                        <a:t>（８４．１％）</a:t>
                      </a:r>
                      <a:endParaRPr kumimoji="1" lang="ja-JP" altLang="en-US" sz="280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800" dirty="0" smtClean="0">
                          <a:latin typeface="HG丸ｺﾞｼｯｸM-PRO" panose="020F0600000000000000" pitchFamily="50" charset="-128"/>
                          <a:ea typeface="HG丸ｺﾞｼｯｸM-PRO" panose="020F0600000000000000" pitchFamily="50" charset="-128"/>
                        </a:rPr>
                        <a:t>音楽視聴</a:t>
                      </a:r>
                      <a:endParaRPr kumimoji="1" lang="en-US" altLang="ja-JP" sz="2800" dirty="0" smtClean="0">
                        <a:latin typeface="HG丸ｺﾞｼｯｸM-PRO" panose="020F0600000000000000" pitchFamily="50" charset="-128"/>
                        <a:ea typeface="HG丸ｺﾞｼｯｸM-PRO" panose="020F0600000000000000" pitchFamily="50" charset="-128"/>
                      </a:endParaRPr>
                    </a:p>
                    <a:p>
                      <a:pPr algn="ctr"/>
                      <a:r>
                        <a:rPr kumimoji="1" lang="ja-JP" altLang="en-US" sz="2000" dirty="0" smtClean="0">
                          <a:latin typeface="HG丸ｺﾞｼｯｸM-PRO" panose="020F0600000000000000" pitchFamily="50" charset="-128"/>
                          <a:ea typeface="HG丸ｺﾞｼｯｸM-PRO" panose="020F0600000000000000" pitchFamily="50" charset="-128"/>
                        </a:rPr>
                        <a:t>（８２．８％）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4" name="角丸四角形 13"/>
          <p:cNvSpPr/>
          <p:nvPr/>
        </p:nvSpPr>
        <p:spPr>
          <a:xfrm>
            <a:off x="4427984" y="1988840"/>
            <a:ext cx="1524000"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2204120" y="3059528"/>
            <a:ext cx="1538064" cy="59949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4436368" y="4379100"/>
            <a:ext cx="1524000"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6"/>
          <p:cNvSpPr txBox="1">
            <a:spLocks noChangeArrowheads="1"/>
          </p:cNvSpPr>
          <p:nvPr/>
        </p:nvSpPr>
        <p:spPr bwMode="auto">
          <a:xfrm>
            <a:off x="1043608" y="6381328"/>
            <a:ext cx="7837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平成</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２８年度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青少年のインターネット利用環境実態調査 調査結果</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（速報）</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平成２９年２月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内閣府</a:t>
            </a:r>
          </a:p>
        </p:txBody>
      </p:sp>
    </p:spTree>
    <p:extLst>
      <p:ext uri="{BB962C8B-B14F-4D97-AF65-F5344CB8AC3E}">
        <p14:creationId xmlns:p14="http://schemas.microsoft.com/office/powerpoint/2010/main" val="1016955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14"/>
                                        </p:tgtEl>
                                      </p:cBhvr>
                                    </p:animEffect>
                                    <p:set>
                                      <p:cBhvr>
                                        <p:cTn id="7" dur="1" fill="hold">
                                          <p:stCondLst>
                                            <p:cond delay="999"/>
                                          </p:stCondLst>
                                        </p:cTn>
                                        <p:tgtEl>
                                          <p:spTgt spid="1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15"/>
                                        </p:tgtEl>
                                      </p:cBhvr>
                                    </p:animEffect>
                                    <p:set>
                                      <p:cBhvr>
                                        <p:cTn id="10" dur="1" fill="hold">
                                          <p:stCondLst>
                                            <p:cond delay="999"/>
                                          </p:stCondLst>
                                        </p:cTn>
                                        <p:tgtEl>
                                          <p:spTgt spid="15"/>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1000"/>
                                        <p:tgtEl>
                                          <p:spTgt spid="16"/>
                                        </p:tgtEl>
                                      </p:cBhvr>
                                    </p:animEffect>
                                    <p:set>
                                      <p:cBhvr>
                                        <p:cTn id="13" dur="1" fill="hold">
                                          <p:stCondLst>
                                            <p:cond delay="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552" y="404664"/>
            <a:ext cx="7956216" cy="5949280"/>
          </a:xfrm>
          <a:prstGeom prst="rect">
            <a:avLst/>
          </a:prstGeom>
          <a:noFill/>
          <a:ln w="41275">
            <a:solidFill>
              <a:schemeClr val="tx1"/>
            </a:solidFill>
            <a:miter lim="800000"/>
            <a:headEnd/>
            <a:tailEnd/>
          </a:ln>
          <a:effectLst>
            <a:outerShdw blurRad="50800" dist="38100" dir="2700000" algn="tl" rotWithShape="0">
              <a:prstClr val="black">
                <a:alpha val="40000"/>
              </a:prstClr>
            </a:outerShdw>
          </a:effectLst>
        </p:spPr>
      </p:pic>
      <p:pic>
        <p:nvPicPr>
          <p:cNvPr id="3" name="Picture 4" descr="「youtube」の画像検索結果"/>
          <p:cNvPicPr>
            <a:picLocks noChangeAspect="1" noChangeArrowheads="1"/>
          </p:cNvPicPr>
          <p:nvPr/>
        </p:nvPicPr>
        <p:blipFill>
          <a:blip r:embed="rId4" cstate="email">
            <a:extLst>
              <a:ext uri="{28A0092B-C50C-407E-A947-70E740481C1C}">
                <a14:useLocalDpi xmlns:a14="http://schemas.microsoft.com/office/drawing/2010/main"/>
              </a:ext>
            </a:extLst>
          </a:blip>
          <a:srcRect l="12763" t="34427" r="11512" b="34092"/>
          <a:stretch>
            <a:fillRect/>
          </a:stretch>
        </p:blipFill>
        <p:spPr bwMode="auto">
          <a:xfrm>
            <a:off x="1403648" y="1988840"/>
            <a:ext cx="6408712" cy="2664296"/>
          </a:xfrm>
          <a:prstGeom prst="rect">
            <a:avLst/>
          </a:prstGeom>
          <a:ln>
            <a:noFill/>
          </a:ln>
          <a:effectLst>
            <a:softEdge rad="127000"/>
          </a:effectLst>
        </p:spPr>
      </p:pic>
    </p:spTree>
    <p:extLst>
      <p:ext uri="{BB962C8B-B14F-4D97-AF65-F5344CB8AC3E}">
        <p14:creationId xmlns:p14="http://schemas.microsoft.com/office/powerpoint/2010/main" val="27108561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fade">
                                      <p:cBhvr>
                                        <p:cTn id="7" dur="2000"/>
                                        <p:tgtEl>
                                          <p:spTgt spid="36866"/>
                                        </p:tgtEl>
                                      </p:cBhvr>
                                    </p:animEffect>
                                  </p:childTnLst>
                                </p:cTn>
                              </p:par>
                            </p:childTnLst>
                          </p:cTn>
                        </p:par>
                        <p:par>
                          <p:cTn id="8" fill="hold">
                            <p:stCondLst>
                              <p:cond delay="2000"/>
                            </p:stCondLst>
                            <p:childTnLst>
                              <p:par>
                                <p:cTn id="9" presetID="10" presetClass="exit" presetSubtype="0" fill="hold" nodeType="afterEffect">
                                  <p:stCondLst>
                                    <p:cond delay="0"/>
                                  </p:stCondLst>
                                  <p:childTnLst>
                                    <p:animEffect transition="out" filter="fade">
                                      <p:cBhvr>
                                        <p:cTn id="10" dur="2000"/>
                                        <p:tgtEl>
                                          <p:spTgt spid="3"/>
                                        </p:tgtEl>
                                      </p:cBhvr>
                                    </p:animEffect>
                                    <p:set>
                                      <p:cBhvr>
                                        <p:cTn id="11"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AutoShape 2" descr="「youtube」の画像検索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pic>
        <p:nvPicPr>
          <p:cNvPr id="7"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5576" y="1628800"/>
            <a:ext cx="7848872" cy="4854972"/>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22532" name="Picture 4" descr="「youtube」の画像検索結果"/>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3528" y="260648"/>
            <a:ext cx="3168352" cy="1293977"/>
          </a:xfrm>
          <a:prstGeom prst="rect">
            <a:avLst/>
          </a:prstGeom>
          <a:noFill/>
        </p:spPr>
      </p:pic>
      <p:pic>
        <p:nvPicPr>
          <p:cNvPr id="8" name="Picture 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3529" y="2492896"/>
            <a:ext cx="8515728" cy="205090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6617461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179512" y="260648"/>
            <a:ext cx="8784976" cy="6048672"/>
          </a:xfrm>
          <a:prstGeom prst="roundRect">
            <a:avLst>
              <a:gd name="adj" fmla="val 5549"/>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6"/>
          <p:cNvSpPr txBox="1">
            <a:spLocks noChangeArrowheads="1"/>
          </p:cNvSpPr>
          <p:nvPr/>
        </p:nvSpPr>
        <p:spPr bwMode="auto">
          <a:xfrm>
            <a:off x="5436096" y="6381328"/>
            <a:ext cx="34392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400" dirty="0">
                <a:latin typeface="Meiryo UI" panose="020B0604030504040204" pitchFamily="50" charset="-128"/>
                <a:ea typeface="Meiryo UI" panose="020B0604030504040204" pitchFamily="50" charset="-128"/>
              </a:rPr>
              <a:t>平成</a:t>
            </a:r>
            <a:r>
              <a:rPr lang="ja-JP" altLang="en-US" sz="1400" dirty="0" smtClean="0">
                <a:latin typeface="Meiryo UI" panose="020B0604030504040204" pitchFamily="50" charset="-128"/>
                <a:ea typeface="Meiryo UI" panose="020B0604030504040204" pitchFamily="50" charset="-128"/>
              </a:rPr>
              <a:t>２９年４月２５日　ソニー生命保険</a:t>
            </a:r>
            <a:endParaRPr lang="ja-JP" altLang="en-US" sz="1400" dirty="0">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070666816"/>
              </p:ext>
            </p:extLst>
          </p:nvPr>
        </p:nvGraphicFramePr>
        <p:xfrm>
          <a:off x="323528" y="1772816"/>
          <a:ext cx="3672408" cy="3890842"/>
        </p:xfrm>
        <a:graphic>
          <a:graphicData uri="http://schemas.openxmlformats.org/drawingml/2006/table">
            <a:tbl>
              <a:tblPr firstRow="1" bandRow="1">
                <a:tableStyleId>{5C22544A-7EE6-4342-B048-85BDC9FD1C3A}</a:tableStyleId>
              </a:tblPr>
              <a:tblGrid>
                <a:gridCol w="496273"/>
                <a:gridCol w="2415070"/>
                <a:gridCol w="761065"/>
              </a:tblGrid>
              <a:tr h="398731">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１位</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200" b="0" dirty="0" smtClean="0">
                          <a:solidFill>
                            <a:schemeClr val="tx1"/>
                          </a:solidFill>
                          <a:latin typeface="Meiryo UI" panose="020B0604030504040204" pitchFamily="50" charset="-128"/>
                          <a:ea typeface="Meiryo UI" panose="020B0604030504040204" pitchFamily="50" charset="-128"/>
                        </a:rPr>
                        <a:t>IT</a:t>
                      </a:r>
                      <a:r>
                        <a:rPr kumimoji="1" lang="ja-JP" altLang="en-US" sz="1200" b="0" dirty="0" smtClean="0">
                          <a:solidFill>
                            <a:schemeClr val="tx1"/>
                          </a:solidFill>
                          <a:latin typeface="Meiryo UI" panose="020B0604030504040204" pitchFamily="50" charset="-128"/>
                          <a:ea typeface="Meiryo UI" panose="020B0604030504040204" pitchFamily="50" charset="-128"/>
                        </a:rPr>
                        <a:t>エンジニア・プログラマー</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200" b="0" dirty="0" smtClean="0">
                          <a:solidFill>
                            <a:schemeClr val="tx1"/>
                          </a:solidFill>
                          <a:latin typeface="Meiryo UI" panose="020B0604030504040204" pitchFamily="50" charset="-128"/>
                          <a:ea typeface="Meiryo UI" panose="020B0604030504040204" pitchFamily="50" charset="-128"/>
                        </a:rPr>
                        <a:t>24.0%</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8731">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２位</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b="0" dirty="0" smtClean="0">
                          <a:solidFill>
                            <a:schemeClr val="tx1"/>
                          </a:solidFill>
                          <a:latin typeface="Meiryo UI" panose="020B0604030504040204" pitchFamily="50" charset="-128"/>
                          <a:ea typeface="Meiryo UI" panose="020B0604030504040204" pitchFamily="50" charset="-128"/>
                        </a:rPr>
                        <a:t>ゲームクリエイター</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200" b="0" dirty="0" smtClean="0">
                          <a:solidFill>
                            <a:schemeClr val="tx1"/>
                          </a:solidFill>
                          <a:latin typeface="Meiryo UI" panose="020B0604030504040204" pitchFamily="50" charset="-128"/>
                          <a:ea typeface="Meiryo UI" panose="020B0604030504040204" pitchFamily="50" charset="-128"/>
                        </a:rPr>
                        <a:t>20.0%</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6674">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３位</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200" b="0" dirty="0" smtClean="0">
                          <a:solidFill>
                            <a:schemeClr val="tx1"/>
                          </a:solidFill>
                          <a:latin typeface="Meiryo UI" panose="020B0604030504040204" pitchFamily="50" charset="-128"/>
                          <a:ea typeface="Meiryo UI" panose="020B0604030504040204" pitchFamily="50" charset="-128"/>
                        </a:rPr>
                        <a:t>YouTuber</a:t>
                      </a:r>
                      <a:r>
                        <a:rPr kumimoji="1" lang="ja-JP" altLang="en-US" sz="1200" b="0" dirty="0" smtClean="0">
                          <a:solidFill>
                            <a:schemeClr val="tx1"/>
                          </a:solidFill>
                          <a:latin typeface="Meiryo UI" panose="020B0604030504040204" pitchFamily="50" charset="-128"/>
                          <a:ea typeface="Meiryo UI" panose="020B0604030504040204" pitchFamily="50" charset="-128"/>
                        </a:rPr>
                        <a:t>などの動画投稿者</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kumimoji="1" lang="en-US" altLang="ja-JP" sz="1200" b="0" dirty="0" smtClean="0">
                          <a:solidFill>
                            <a:schemeClr val="tx1"/>
                          </a:solidFill>
                          <a:latin typeface="Meiryo UI" panose="020B0604030504040204" pitchFamily="50" charset="-128"/>
                          <a:ea typeface="Meiryo UI" panose="020B0604030504040204" pitchFamily="50" charset="-128"/>
                        </a:rPr>
                        <a:t>17.0%</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8731">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４位</a:t>
                      </a:r>
                      <a:endParaRPr kumimoji="1" lang="en-US" altLang="ja-JP" sz="1200" b="0" dirty="0" smtClean="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b="0" dirty="0" smtClean="0">
                          <a:solidFill>
                            <a:schemeClr val="tx1"/>
                          </a:solidFill>
                          <a:latin typeface="Meiryo UI" panose="020B0604030504040204" pitchFamily="50" charset="-128"/>
                          <a:ea typeface="Meiryo UI" panose="020B0604030504040204" pitchFamily="50" charset="-128"/>
                        </a:rPr>
                        <a:t>プロスポーツ選手</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200" b="0" dirty="0" smtClean="0">
                          <a:solidFill>
                            <a:schemeClr val="tx1"/>
                          </a:solidFill>
                          <a:latin typeface="Meiryo UI" panose="020B0604030504040204" pitchFamily="50" charset="-128"/>
                          <a:ea typeface="Meiryo UI" panose="020B0604030504040204" pitchFamily="50" charset="-128"/>
                        </a:rPr>
                        <a:t>16.0%</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8731">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５位</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b="0" dirty="0" smtClean="0">
                          <a:solidFill>
                            <a:schemeClr val="tx1"/>
                          </a:solidFill>
                          <a:latin typeface="Meiryo UI" panose="020B0604030504040204" pitchFamily="50" charset="-128"/>
                          <a:ea typeface="Meiryo UI" panose="020B0604030504040204" pitchFamily="50" charset="-128"/>
                        </a:rPr>
                        <a:t>ものづくりエンジニア</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200" b="0" dirty="0" smtClean="0">
                          <a:solidFill>
                            <a:schemeClr val="tx1"/>
                          </a:solidFill>
                          <a:latin typeface="Meiryo UI" panose="020B0604030504040204" pitchFamily="50" charset="-128"/>
                          <a:ea typeface="Meiryo UI" panose="020B0604030504040204" pitchFamily="50" charset="-128"/>
                        </a:rPr>
                        <a:t>13.0%</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8731">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６位</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b="0" dirty="0" smtClean="0">
                          <a:solidFill>
                            <a:schemeClr val="tx1"/>
                          </a:solidFill>
                          <a:latin typeface="Meiryo UI" panose="020B0604030504040204" pitchFamily="50" charset="-128"/>
                          <a:ea typeface="Meiryo UI" panose="020B0604030504040204" pitchFamily="50" charset="-128"/>
                        </a:rPr>
                        <a:t>公務員</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200" b="0" dirty="0" smtClean="0">
                          <a:solidFill>
                            <a:schemeClr val="tx1"/>
                          </a:solidFill>
                          <a:latin typeface="Meiryo UI" panose="020B0604030504040204" pitchFamily="50" charset="-128"/>
                          <a:ea typeface="Meiryo UI" panose="020B0604030504040204" pitchFamily="50" charset="-128"/>
                        </a:rPr>
                        <a:t>11.0%</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7846">
                <a:tc rowSpan="2">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７位</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b="0" dirty="0" smtClean="0">
                          <a:solidFill>
                            <a:schemeClr val="tx1"/>
                          </a:solidFill>
                          <a:latin typeface="Meiryo UI" panose="020B0604030504040204" pitchFamily="50" charset="-128"/>
                          <a:ea typeface="Meiryo UI" panose="020B0604030504040204" pitchFamily="50" charset="-128"/>
                        </a:rPr>
                        <a:t>学者・研究者</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200" b="0" dirty="0" smtClean="0">
                          <a:solidFill>
                            <a:schemeClr val="tx1"/>
                          </a:solidFill>
                          <a:latin typeface="Meiryo UI" panose="020B0604030504040204" pitchFamily="50" charset="-128"/>
                          <a:ea typeface="Meiryo UI" panose="020B0604030504040204" pitchFamily="50" charset="-128"/>
                        </a:rPr>
                        <a:t>10.0%</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8731">
                <a:tc vMerge="1">
                  <a:txBody>
                    <a:bodyPr/>
                    <a:lstStyle/>
                    <a:p>
                      <a:pPr algn="ctr"/>
                      <a:endParaRPr kumimoji="1" lang="ja-JP" altLang="en-US"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b="0" dirty="0" smtClean="0">
                          <a:solidFill>
                            <a:schemeClr val="tx1"/>
                          </a:solidFill>
                          <a:latin typeface="Meiryo UI" panose="020B0604030504040204" pitchFamily="50" charset="-128"/>
                          <a:ea typeface="Meiryo UI" panose="020B0604030504040204" pitchFamily="50" charset="-128"/>
                        </a:rPr>
                        <a:t>社長などの会社経営者・起業家</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200" b="0" dirty="0" smtClean="0">
                          <a:solidFill>
                            <a:schemeClr val="tx1"/>
                          </a:solidFill>
                          <a:latin typeface="Meiryo UI" panose="020B0604030504040204" pitchFamily="50" charset="-128"/>
                          <a:ea typeface="Meiryo UI" panose="020B0604030504040204" pitchFamily="50" charset="-128"/>
                        </a:rPr>
                        <a:t>10.0%</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8731">
                <a:tc rowSpan="2">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９位</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b="0" dirty="0" smtClean="0">
                          <a:solidFill>
                            <a:schemeClr val="tx1"/>
                          </a:solidFill>
                          <a:latin typeface="Meiryo UI" panose="020B0604030504040204" pitchFamily="50" charset="-128"/>
                          <a:ea typeface="Meiryo UI" panose="020B0604030504040204" pitchFamily="50" charset="-128"/>
                        </a:rPr>
                        <a:t>教師・教員</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200" b="0" dirty="0" smtClean="0">
                          <a:solidFill>
                            <a:schemeClr val="tx1"/>
                          </a:solidFill>
                          <a:latin typeface="Meiryo UI" panose="020B0604030504040204" pitchFamily="50" charset="-128"/>
                          <a:ea typeface="Meiryo UI" panose="020B0604030504040204" pitchFamily="50" charset="-128"/>
                        </a:rPr>
                        <a:t>  9.0%</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8731">
                <a:tc vMerge="1">
                  <a:txBody>
                    <a:bodyPr/>
                    <a:lstStyle/>
                    <a:p>
                      <a:pPr algn="ctr"/>
                      <a:endParaRPr kumimoji="1" lang="ja-JP" altLang="en-US"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b="0" dirty="0" smtClean="0">
                          <a:solidFill>
                            <a:schemeClr val="tx1"/>
                          </a:solidFill>
                          <a:latin typeface="Meiryo UI" panose="020B0604030504040204" pitchFamily="50" charset="-128"/>
                          <a:ea typeface="Meiryo UI" panose="020B0604030504040204" pitchFamily="50" charset="-128"/>
                        </a:rPr>
                        <a:t>医者</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200" b="0" dirty="0" smtClean="0">
                          <a:solidFill>
                            <a:schemeClr val="tx1"/>
                          </a:solidFill>
                          <a:latin typeface="Meiryo UI" panose="020B0604030504040204" pitchFamily="50" charset="-128"/>
                          <a:ea typeface="Meiryo UI" panose="020B0604030504040204" pitchFamily="50" charset="-128"/>
                        </a:rPr>
                        <a:t>  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角丸四角形 5"/>
          <p:cNvSpPr/>
          <p:nvPr/>
        </p:nvSpPr>
        <p:spPr>
          <a:xfrm>
            <a:off x="827584" y="2564904"/>
            <a:ext cx="2401648" cy="43204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7" name="表 6"/>
          <p:cNvGraphicFramePr>
            <a:graphicFrameLocks noGrp="1"/>
          </p:cNvGraphicFramePr>
          <p:nvPr>
            <p:extLst>
              <p:ext uri="{D42A27DB-BD31-4B8C-83A1-F6EECF244321}">
                <p14:modId xmlns:p14="http://schemas.microsoft.com/office/powerpoint/2010/main" val="849876911"/>
              </p:ext>
            </p:extLst>
          </p:nvPr>
        </p:nvGraphicFramePr>
        <p:xfrm>
          <a:off x="4139952" y="1772816"/>
          <a:ext cx="4608511" cy="4392488"/>
        </p:xfrm>
        <a:graphic>
          <a:graphicData uri="http://schemas.openxmlformats.org/drawingml/2006/table">
            <a:tbl>
              <a:tblPr firstRow="1" bandRow="1">
                <a:tableStyleId>{5C22544A-7EE6-4342-B048-85BDC9FD1C3A}</a:tableStyleId>
              </a:tblPr>
              <a:tblGrid>
                <a:gridCol w="593752"/>
                <a:gridCol w="3056399"/>
                <a:gridCol w="958360"/>
              </a:tblGrid>
              <a:tr h="381127">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１位</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b="0" dirty="0" smtClean="0">
                          <a:solidFill>
                            <a:schemeClr val="tx1"/>
                          </a:solidFill>
                          <a:latin typeface="Meiryo UI" panose="020B0604030504040204" pitchFamily="50" charset="-128"/>
                          <a:ea typeface="Meiryo UI" panose="020B0604030504040204" pitchFamily="50" charset="-128"/>
                        </a:rPr>
                        <a:t>歌手・俳優・声優などの芸能人</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400" b="0" dirty="0" smtClean="0">
                          <a:solidFill>
                            <a:schemeClr val="tx1"/>
                          </a:solidFill>
                          <a:latin typeface="Meiryo UI" panose="020B0604030504040204" pitchFamily="50" charset="-128"/>
                          <a:ea typeface="Meiryo UI" panose="020B0604030504040204" pitchFamily="50" charset="-128"/>
                        </a:rPr>
                        <a:t>19.0%</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1218">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２位</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b="0" dirty="0" smtClean="0">
                          <a:solidFill>
                            <a:schemeClr val="tx1"/>
                          </a:solidFill>
                          <a:latin typeface="Meiryo UI" panose="020B0604030504040204" pitchFamily="50" charset="-128"/>
                          <a:ea typeface="Meiryo UI" panose="020B0604030504040204" pitchFamily="50" charset="-128"/>
                        </a:rPr>
                        <a:t>絵を描く職業</a:t>
                      </a:r>
                      <a:endParaRPr kumimoji="1" lang="en-US" altLang="ja-JP" sz="1400" b="0" dirty="0" smtClean="0">
                        <a:solidFill>
                          <a:schemeClr val="tx1"/>
                        </a:solidFill>
                        <a:latin typeface="Meiryo UI" panose="020B0604030504040204" pitchFamily="50" charset="-128"/>
                        <a:ea typeface="Meiryo UI" panose="020B0604030504040204" pitchFamily="50" charset="-128"/>
                      </a:endParaRPr>
                    </a:p>
                    <a:p>
                      <a:r>
                        <a:rPr kumimoji="1" lang="en-US" altLang="ja-JP" sz="1050" b="0" dirty="0" smtClean="0">
                          <a:solidFill>
                            <a:schemeClr val="tx1"/>
                          </a:solidFill>
                          <a:latin typeface="Meiryo UI" panose="020B0604030504040204" pitchFamily="50" charset="-128"/>
                          <a:ea typeface="Meiryo UI" panose="020B0604030504040204" pitchFamily="50" charset="-128"/>
                        </a:rPr>
                        <a:t>(</a:t>
                      </a:r>
                      <a:r>
                        <a:rPr kumimoji="1" lang="ja-JP" altLang="en-US" sz="1050" b="0" dirty="0" smtClean="0">
                          <a:solidFill>
                            <a:schemeClr val="tx1"/>
                          </a:solidFill>
                          <a:latin typeface="Meiryo UI" panose="020B0604030504040204" pitchFamily="50" charset="-128"/>
                          <a:ea typeface="Meiryo UI" panose="020B0604030504040204" pitchFamily="50" charset="-128"/>
                        </a:rPr>
                        <a:t>漫画家・イラストレーター・アニメーター</a:t>
                      </a:r>
                      <a:r>
                        <a:rPr kumimoji="1" lang="en-US" altLang="ja-JP" sz="1050" b="0" dirty="0" smtClean="0">
                          <a:solidFill>
                            <a:schemeClr val="tx1"/>
                          </a:solidFill>
                          <a:latin typeface="Meiryo UI" panose="020B0604030504040204" pitchFamily="50" charset="-128"/>
                          <a:ea typeface="Meiryo UI" panose="020B0604030504040204" pitchFamily="50" charset="-128"/>
                        </a:rPr>
                        <a:t>)</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400" b="0" dirty="0" smtClean="0">
                          <a:solidFill>
                            <a:schemeClr val="tx1"/>
                          </a:solidFill>
                          <a:latin typeface="Meiryo UI" panose="020B0604030504040204" pitchFamily="50" charset="-128"/>
                          <a:ea typeface="Meiryo UI" panose="020B0604030504040204" pitchFamily="50" charset="-128"/>
                        </a:rPr>
                        <a:t>14.0%</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1127">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３位</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b="0" dirty="0" smtClean="0">
                          <a:solidFill>
                            <a:schemeClr val="tx1"/>
                          </a:solidFill>
                          <a:latin typeface="Meiryo UI" panose="020B0604030504040204" pitchFamily="50" charset="-128"/>
                          <a:ea typeface="Meiryo UI" panose="020B0604030504040204" pitchFamily="50" charset="-128"/>
                        </a:rPr>
                        <a:t>医師</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400" b="0" dirty="0" smtClean="0">
                          <a:solidFill>
                            <a:schemeClr val="tx1"/>
                          </a:solidFill>
                          <a:latin typeface="Meiryo UI" panose="020B0604030504040204" pitchFamily="50" charset="-128"/>
                          <a:ea typeface="Meiryo UI" panose="020B0604030504040204" pitchFamily="50" charset="-128"/>
                        </a:rPr>
                        <a:t>13.0%</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1127">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４位</a:t>
                      </a:r>
                      <a:endParaRPr kumimoji="1" lang="en-US" altLang="ja-JP" sz="1400" b="0" dirty="0" smtClean="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b="0" dirty="0" smtClean="0">
                          <a:solidFill>
                            <a:schemeClr val="tx1"/>
                          </a:solidFill>
                          <a:latin typeface="Meiryo UI" panose="020B0604030504040204" pitchFamily="50" charset="-128"/>
                          <a:ea typeface="Meiryo UI" panose="020B0604030504040204" pitchFamily="50" charset="-128"/>
                        </a:rPr>
                        <a:t>公務員</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400" b="0" dirty="0" smtClean="0">
                          <a:solidFill>
                            <a:schemeClr val="tx1"/>
                          </a:solidFill>
                          <a:latin typeface="Meiryo UI" panose="020B0604030504040204" pitchFamily="50" charset="-128"/>
                          <a:ea typeface="Meiryo UI" panose="020B0604030504040204" pitchFamily="50" charset="-128"/>
                        </a:rPr>
                        <a:t>11.0%</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1127">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５位</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b="0" dirty="0" smtClean="0">
                          <a:solidFill>
                            <a:schemeClr val="tx1"/>
                          </a:solidFill>
                          <a:latin typeface="Meiryo UI" panose="020B0604030504040204" pitchFamily="50" charset="-128"/>
                          <a:ea typeface="Meiryo UI" panose="020B0604030504040204" pitchFamily="50" charset="-128"/>
                        </a:rPr>
                        <a:t>文書を書く職業</a:t>
                      </a:r>
                      <a:r>
                        <a:rPr kumimoji="1" lang="en-US" altLang="ja-JP" sz="1400" b="0" dirty="0" smtClean="0">
                          <a:solidFill>
                            <a:schemeClr val="tx1"/>
                          </a:solidFill>
                          <a:latin typeface="Meiryo UI" panose="020B0604030504040204" pitchFamily="50" charset="-128"/>
                          <a:ea typeface="Meiryo UI" panose="020B0604030504040204" pitchFamily="50" charset="-128"/>
                        </a:rPr>
                        <a:t>(</a:t>
                      </a:r>
                      <a:r>
                        <a:rPr kumimoji="1" lang="ja-JP" altLang="en-US" sz="1400" b="0" dirty="0" smtClean="0">
                          <a:solidFill>
                            <a:schemeClr val="tx1"/>
                          </a:solidFill>
                          <a:latin typeface="Meiryo UI" panose="020B0604030504040204" pitchFamily="50" charset="-128"/>
                          <a:ea typeface="Meiryo UI" panose="020B0604030504040204" pitchFamily="50" charset="-128"/>
                        </a:rPr>
                        <a:t>作家・ライターなど</a:t>
                      </a:r>
                      <a:r>
                        <a:rPr kumimoji="1" lang="en-US" altLang="ja-JP" sz="1400" b="0" dirty="0" smtClean="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400" b="0" dirty="0" smtClean="0">
                          <a:solidFill>
                            <a:schemeClr val="tx1"/>
                          </a:solidFill>
                          <a:latin typeface="Meiryo UI" panose="020B0604030504040204" pitchFamily="50" charset="-128"/>
                          <a:ea typeface="Meiryo UI" panose="020B0604030504040204" pitchFamily="50" charset="-128"/>
                        </a:rPr>
                        <a:t>10.0%</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1127">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６位</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b="0" dirty="0" smtClean="0">
                          <a:solidFill>
                            <a:schemeClr val="tx1"/>
                          </a:solidFill>
                          <a:latin typeface="Meiryo UI" panose="020B0604030504040204" pitchFamily="50" charset="-128"/>
                          <a:ea typeface="Meiryo UI" panose="020B0604030504040204" pitchFamily="50" charset="-128"/>
                        </a:rPr>
                        <a:t>保育士・幼稚園教諭</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400" b="0" dirty="0" smtClean="0">
                          <a:solidFill>
                            <a:schemeClr val="tx1"/>
                          </a:solidFill>
                          <a:latin typeface="Meiryo UI" panose="020B0604030504040204" pitchFamily="50" charset="-128"/>
                          <a:ea typeface="Meiryo UI" panose="020B0604030504040204" pitchFamily="50" charset="-128"/>
                        </a:rPr>
                        <a:t>  9.0%</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1127">
                <a:tc rowSpan="2">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７位</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b="0" dirty="0" smtClean="0">
                          <a:solidFill>
                            <a:schemeClr val="tx1"/>
                          </a:solidFill>
                          <a:latin typeface="Meiryo UI" panose="020B0604030504040204" pitchFamily="50" charset="-128"/>
                          <a:ea typeface="Meiryo UI" panose="020B0604030504040204" pitchFamily="50" charset="-128"/>
                        </a:rPr>
                        <a:t>教師・教員</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400" b="0" dirty="0" smtClean="0">
                          <a:solidFill>
                            <a:schemeClr val="tx1"/>
                          </a:solidFill>
                          <a:latin typeface="Meiryo UI" panose="020B0604030504040204" pitchFamily="50" charset="-128"/>
                          <a:ea typeface="Meiryo UI" panose="020B0604030504040204" pitchFamily="50" charset="-128"/>
                        </a:rPr>
                        <a:t>  8.0%</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1127">
                <a:tc vMerge="1">
                  <a:txBody>
                    <a:bodyPr/>
                    <a:lstStyle/>
                    <a:p>
                      <a:pPr algn="ctr"/>
                      <a:endParaRPr kumimoji="1" lang="ja-JP" altLang="en-US"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b="0" dirty="0" smtClean="0">
                          <a:solidFill>
                            <a:schemeClr val="tx1"/>
                          </a:solidFill>
                          <a:latin typeface="Meiryo UI" panose="020B0604030504040204" pitchFamily="50" charset="-128"/>
                          <a:ea typeface="Meiryo UI" panose="020B0604030504040204" pitchFamily="50" charset="-128"/>
                        </a:rPr>
                        <a:t>ゲームクリエーター</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400" b="0" dirty="0" smtClean="0">
                          <a:solidFill>
                            <a:schemeClr val="tx1"/>
                          </a:solidFill>
                          <a:latin typeface="Meiryo UI" panose="020B0604030504040204" pitchFamily="50" charset="-128"/>
                          <a:ea typeface="Meiryo UI" panose="020B0604030504040204" pitchFamily="50" charset="-128"/>
                        </a:rPr>
                        <a:t>  8.0%</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1127">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９位</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latin typeface="Meiryo UI" panose="020B0604030504040204" pitchFamily="50" charset="-128"/>
                          <a:ea typeface="Meiryo UI" panose="020B0604030504040204" pitchFamily="50" charset="-128"/>
                        </a:rPr>
                        <a:t>デザイナー</a:t>
                      </a:r>
                      <a:r>
                        <a:rPr kumimoji="1" lang="en-US" altLang="ja-JP" sz="1400" b="0" dirty="0" smtClean="0">
                          <a:solidFill>
                            <a:schemeClr val="tx1"/>
                          </a:solidFill>
                          <a:latin typeface="Meiryo UI" panose="020B0604030504040204" pitchFamily="50" charset="-128"/>
                          <a:ea typeface="Meiryo UI" panose="020B0604030504040204" pitchFamily="50" charset="-128"/>
                        </a:rPr>
                        <a:t>(</a:t>
                      </a:r>
                      <a:r>
                        <a:rPr kumimoji="1" lang="ja-JP" altLang="en-US" sz="1400" b="0" dirty="0" smtClean="0">
                          <a:solidFill>
                            <a:schemeClr val="tx1"/>
                          </a:solidFill>
                          <a:latin typeface="Meiryo UI" panose="020B0604030504040204" pitchFamily="50" charset="-128"/>
                          <a:ea typeface="Meiryo UI" panose="020B0604030504040204" pitchFamily="50" charset="-128"/>
                        </a:rPr>
                        <a:t>ファッション・インテイリアなど</a:t>
                      </a:r>
                      <a:r>
                        <a:rPr kumimoji="1" lang="en-US" altLang="ja-JP" sz="1400" b="0" dirty="0" smtClean="0">
                          <a:solidFill>
                            <a:schemeClr val="tx1"/>
                          </a:solidFill>
                          <a:latin typeface="Meiryo UI" panose="020B0604030504040204" pitchFamily="50" charset="-128"/>
                          <a:ea typeface="Meiryo UI" panose="020B0604030504040204" pitchFamily="50" charset="-128"/>
                        </a:rPr>
                        <a:t>)</a:t>
                      </a:r>
                      <a:endParaRPr kumimoji="1" lang="ja-JP" altLang="en-US" sz="1400" b="0" dirty="0" smtClean="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400" b="0" dirty="0" smtClean="0">
                          <a:solidFill>
                            <a:schemeClr val="tx1"/>
                          </a:solidFill>
                          <a:latin typeface="Meiryo UI" panose="020B0604030504040204" pitchFamily="50" charset="-128"/>
                          <a:ea typeface="Meiryo UI" panose="020B0604030504040204" pitchFamily="50" charset="-128"/>
                        </a:rPr>
                        <a:t>  7.0%</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1127">
                <a:tc rowSpan="2">
                  <a:txBody>
                    <a:bodyPr/>
                    <a:lstStyle/>
                    <a:p>
                      <a:pPr algn="ctr"/>
                      <a:r>
                        <a:rPr kumimoji="1" lang="en-US" altLang="ja-JP" sz="1400" b="0" dirty="0" smtClean="0">
                          <a:solidFill>
                            <a:schemeClr val="tx1"/>
                          </a:solidFill>
                          <a:latin typeface="Meiryo UI" panose="020B0604030504040204" pitchFamily="50" charset="-128"/>
                          <a:ea typeface="Meiryo UI" panose="020B0604030504040204" pitchFamily="50" charset="-128"/>
                        </a:rPr>
                        <a:t>10</a:t>
                      </a:r>
                      <a:r>
                        <a:rPr kumimoji="1" lang="ja-JP" altLang="en-US" sz="1400" b="0" dirty="0" smtClean="0">
                          <a:solidFill>
                            <a:schemeClr val="tx1"/>
                          </a:solidFill>
                          <a:latin typeface="Meiryo UI" panose="020B0604030504040204" pitchFamily="50" charset="-128"/>
                          <a:ea typeface="Meiryo UI" panose="020B0604030504040204" pitchFamily="50" charset="-128"/>
                        </a:rPr>
                        <a:t>位</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smtClean="0">
                          <a:solidFill>
                            <a:schemeClr val="tx1"/>
                          </a:solidFill>
                          <a:latin typeface="Meiryo UI" panose="020B0604030504040204" pitchFamily="50" charset="-128"/>
                          <a:ea typeface="Meiryo UI" panose="020B0604030504040204" pitchFamily="50" charset="-128"/>
                        </a:rPr>
                        <a:t>YouTuber</a:t>
                      </a:r>
                      <a:r>
                        <a:rPr kumimoji="1" lang="ja-JP" altLang="en-US" sz="1400" b="0" dirty="0" smtClean="0">
                          <a:solidFill>
                            <a:schemeClr val="tx1"/>
                          </a:solidFill>
                          <a:latin typeface="Meiryo UI" panose="020B0604030504040204" pitchFamily="50" charset="-128"/>
                          <a:ea typeface="Meiryo UI" panose="020B0604030504040204" pitchFamily="50" charset="-128"/>
                        </a:rPr>
                        <a:t>などの動画投稿者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kumimoji="1" lang="en-US" altLang="ja-JP" sz="1400" b="0" dirty="0" smtClean="0">
                          <a:solidFill>
                            <a:schemeClr val="tx1"/>
                          </a:solidFill>
                          <a:latin typeface="Meiryo UI" panose="020B0604030504040204" pitchFamily="50" charset="-128"/>
                          <a:ea typeface="Meiryo UI" panose="020B0604030504040204" pitchFamily="50" charset="-128"/>
                        </a:rPr>
                        <a:t>  6.0%</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1127">
                <a:tc vMerge="1">
                  <a:txBody>
                    <a:bodyPr/>
                    <a:lstStyle/>
                    <a:p>
                      <a:pPr algn="ctr"/>
                      <a:endParaRPr kumimoji="1" lang="ja-JP" altLang="en-US"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b="0" dirty="0" smtClean="0">
                          <a:solidFill>
                            <a:schemeClr val="tx1"/>
                          </a:solidFill>
                          <a:latin typeface="Meiryo UI" panose="020B0604030504040204" pitchFamily="50" charset="-128"/>
                          <a:ea typeface="Meiryo UI" panose="020B0604030504040204" pitchFamily="50" charset="-128"/>
                        </a:rPr>
                        <a:t>マスコミ関係</a:t>
                      </a:r>
                      <a:r>
                        <a:rPr kumimoji="1" lang="en-US" altLang="ja-JP" sz="1400" b="0" dirty="0" smtClean="0">
                          <a:solidFill>
                            <a:schemeClr val="tx1"/>
                          </a:solidFill>
                          <a:latin typeface="Meiryo UI" panose="020B0604030504040204" pitchFamily="50" charset="-128"/>
                          <a:ea typeface="Meiryo UI" panose="020B0604030504040204" pitchFamily="50" charset="-128"/>
                        </a:rPr>
                        <a:t>(</a:t>
                      </a:r>
                      <a:r>
                        <a:rPr kumimoji="1" lang="ja-JP" altLang="en-US" sz="1400" b="0" dirty="0" smtClean="0">
                          <a:solidFill>
                            <a:schemeClr val="tx1"/>
                          </a:solidFill>
                          <a:latin typeface="Meiryo UI" panose="020B0604030504040204" pitchFamily="50" charset="-128"/>
                          <a:ea typeface="Meiryo UI" panose="020B0604030504040204" pitchFamily="50" charset="-128"/>
                        </a:rPr>
                        <a:t>記者・</a:t>
                      </a:r>
                      <a:r>
                        <a:rPr kumimoji="1" lang="en-US" altLang="ja-JP" sz="1400" b="0" dirty="0" smtClean="0">
                          <a:solidFill>
                            <a:schemeClr val="tx1"/>
                          </a:solidFill>
                          <a:latin typeface="Meiryo UI" panose="020B0604030504040204" pitchFamily="50" charset="-128"/>
                          <a:ea typeface="Meiryo UI" panose="020B0604030504040204" pitchFamily="50" charset="-128"/>
                        </a:rPr>
                        <a:t>TV</a:t>
                      </a:r>
                      <a:r>
                        <a:rPr kumimoji="1" lang="ja-JP" altLang="en-US" sz="1400" b="0" dirty="0" smtClean="0">
                          <a:solidFill>
                            <a:schemeClr val="tx1"/>
                          </a:solidFill>
                          <a:latin typeface="Meiryo UI" panose="020B0604030504040204" pitchFamily="50" charset="-128"/>
                          <a:ea typeface="Meiryo UI" panose="020B0604030504040204" pitchFamily="50" charset="-128"/>
                        </a:rPr>
                        <a:t>局スタッフなど</a:t>
                      </a:r>
                      <a:r>
                        <a:rPr kumimoji="1" lang="en-US" altLang="ja-JP" sz="1400" b="0" dirty="0" smtClean="0">
                          <a:solidFill>
                            <a:schemeClr val="tx1"/>
                          </a:solidFill>
                          <a:latin typeface="Meiryo UI" panose="020B0604030504040204" pitchFamily="50" charset="-128"/>
                          <a:ea typeface="Meiryo UI" panose="020B0604030504040204" pitchFamily="50" charset="-128"/>
                        </a:rPr>
                        <a:t>)</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400" b="0" dirty="0" smtClean="0">
                          <a:solidFill>
                            <a:schemeClr val="tx1"/>
                          </a:solidFill>
                          <a:latin typeface="Meiryo UI" panose="020B0604030504040204" pitchFamily="50" charset="-128"/>
                          <a:ea typeface="Meiryo UI" panose="020B0604030504040204" pitchFamily="50" charset="-128"/>
                        </a:rPr>
                        <a:t>  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角丸四角形 7"/>
          <p:cNvSpPr/>
          <p:nvPr/>
        </p:nvSpPr>
        <p:spPr>
          <a:xfrm>
            <a:off x="4716016" y="5373216"/>
            <a:ext cx="3096344" cy="43204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323528" y="1268760"/>
            <a:ext cx="3672408" cy="523220"/>
          </a:xfrm>
          <a:prstGeom prst="rect">
            <a:avLst/>
          </a:prstGeom>
          <a:effectLst>
            <a:outerShdw blurRad="63500" dist="88900" dir="2700000" algn="tl" rotWithShape="0">
              <a:prstClr val="black">
                <a:alpha val="40000"/>
              </a:prstClr>
            </a:outerShdw>
          </a:effectLst>
        </p:spPr>
        <p:txBody>
          <a:bodyPr wrap="square">
            <a:spAutoFit/>
          </a:bodyPr>
          <a:lstStyle/>
          <a:p>
            <a:pPr algn="ctr"/>
            <a:r>
              <a:rPr lang="ja-JP" altLang="en-US" sz="28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男子</a:t>
            </a:r>
            <a:endParaRPr lang="ja-JP" altLang="en-US" sz="28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角丸四角形 11"/>
          <p:cNvSpPr/>
          <p:nvPr/>
        </p:nvSpPr>
        <p:spPr>
          <a:xfrm>
            <a:off x="1691680" y="332656"/>
            <a:ext cx="5976664" cy="79208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4067944" y="1268760"/>
            <a:ext cx="4680520" cy="523220"/>
          </a:xfrm>
          <a:prstGeom prst="rect">
            <a:avLst/>
          </a:prstGeom>
          <a:effectLst>
            <a:outerShdw blurRad="63500" dist="88900" dir="2700000" algn="tl" rotWithShape="0">
              <a:prstClr val="black">
                <a:alpha val="40000"/>
              </a:prstClr>
            </a:outerShdw>
          </a:effectLst>
        </p:spPr>
        <p:txBody>
          <a:bodyPr wrap="square">
            <a:spAutoFit/>
          </a:bodyPr>
          <a:lstStyle/>
          <a:p>
            <a:pPr algn="ctr"/>
            <a:r>
              <a:rPr lang="ja-JP" altLang="en-US" sz="28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女子</a:t>
            </a:r>
            <a:endParaRPr lang="ja-JP" altLang="en-US" sz="4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正方形/長方形 1"/>
          <p:cNvSpPr/>
          <p:nvPr/>
        </p:nvSpPr>
        <p:spPr>
          <a:xfrm>
            <a:off x="1043608" y="404664"/>
            <a:ext cx="7488832" cy="707886"/>
          </a:xfrm>
          <a:prstGeom prst="rect">
            <a:avLst/>
          </a:prstGeom>
          <a:effectLst>
            <a:outerShdw blurRad="63500" dist="88900" dir="2700000" algn="tl" rotWithShape="0">
              <a:prstClr val="black">
                <a:alpha val="40000"/>
              </a:prstClr>
            </a:outerShdw>
          </a:effectLst>
        </p:spPr>
        <p:txBody>
          <a:bodyPr wrap="square">
            <a:spAutoFit/>
          </a:bodyPr>
          <a:lstStyle/>
          <a:p>
            <a:pPr algn="ctr"/>
            <a:r>
              <a:rPr lang="ja-JP" altLang="en-US" sz="4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将来なりたい職業</a:t>
            </a:r>
            <a:r>
              <a:rPr lang="en-US" altLang="ja-JP" sz="2400" b="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中学生</a:t>
            </a:r>
            <a:r>
              <a:rPr lang="en-US" altLang="ja-JP" sz="2400" b="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40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016955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6"/>
                                        </p:tgtEl>
                                      </p:cBhvr>
                                    </p:animEffect>
                                    <p:set>
                                      <p:cBhvr>
                                        <p:cTn id="7" dur="1" fill="hold">
                                          <p:stCondLst>
                                            <p:cond delay="999"/>
                                          </p:stCondLst>
                                        </p:cTn>
                                        <p:tgtEl>
                                          <p:spTgt spid="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8"/>
                                        </p:tgtEl>
                                      </p:cBhvr>
                                    </p:animEffect>
                                    <p:set>
                                      <p:cBhvr>
                                        <p:cTn id="10"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995936" y="3330623"/>
            <a:ext cx="5148064" cy="3527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15399" r="8905"/>
          <a:stretch/>
        </p:blipFill>
        <p:spPr bwMode="auto">
          <a:xfrm>
            <a:off x="755576" y="1124744"/>
            <a:ext cx="3941598"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角丸四角形吹き出し 8"/>
          <p:cNvSpPr/>
          <p:nvPr/>
        </p:nvSpPr>
        <p:spPr>
          <a:xfrm>
            <a:off x="5436096" y="1196752"/>
            <a:ext cx="3240360" cy="2304256"/>
          </a:xfrm>
          <a:prstGeom prst="wedgeRoundRectCallout">
            <a:avLst>
              <a:gd name="adj1" fmla="val -73511"/>
              <a:gd name="adj2" fmla="val -27568"/>
              <a:gd name="adj3" fmla="val 16667"/>
            </a:avLst>
          </a:prstGeom>
          <a:solidFill>
            <a:schemeClr val="bg1"/>
          </a:solid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dirty="0" smtClean="0">
                <a:solidFill>
                  <a:schemeClr val="tx1"/>
                </a:solidFill>
              </a:rPr>
              <a:t>HIKAKIN</a:t>
            </a:r>
            <a:r>
              <a:rPr kumimoji="1" lang="ja-JP" altLang="en-US" dirty="0" smtClean="0">
                <a:solidFill>
                  <a:schemeClr val="tx1"/>
                </a:solidFill>
              </a:rPr>
              <a:t>（ヒカキン）</a:t>
            </a:r>
            <a:endParaRPr kumimoji="1" lang="en-US" altLang="ja-JP" dirty="0" smtClean="0">
              <a:solidFill>
                <a:schemeClr val="tx1"/>
              </a:solidFill>
            </a:endParaRPr>
          </a:p>
          <a:p>
            <a:pPr algn="ctr"/>
            <a:r>
              <a:rPr lang="ja-JP" altLang="en-US" dirty="0" smtClean="0">
                <a:solidFill>
                  <a:schemeClr val="tx1"/>
                </a:solidFill>
              </a:rPr>
              <a:t>・商品紹介</a:t>
            </a:r>
            <a:endParaRPr lang="en-US" altLang="ja-JP" dirty="0" smtClean="0">
              <a:solidFill>
                <a:schemeClr val="tx1"/>
              </a:solidFill>
            </a:endParaRPr>
          </a:p>
          <a:p>
            <a:pPr algn="ctr"/>
            <a:r>
              <a:rPr kumimoji="1" lang="ja-JP" altLang="en-US" dirty="0" smtClean="0">
                <a:solidFill>
                  <a:schemeClr val="tx1"/>
                </a:solidFill>
              </a:rPr>
              <a:t>・面白動画</a:t>
            </a:r>
            <a:endParaRPr kumimoji="1" lang="en-US" altLang="ja-JP" dirty="0" smtClean="0">
              <a:solidFill>
                <a:schemeClr val="tx1"/>
              </a:solidFill>
            </a:endParaRPr>
          </a:p>
          <a:p>
            <a:pPr algn="ctr"/>
            <a:r>
              <a:rPr lang="ja-JP" altLang="en-US" dirty="0" smtClean="0">
                <a:solidFill>
                  <a:schemeClr val="tx1"/>
                </a:solidFill>
              </a:rPr>
              <a:t>・ボイスパーカッション</a:t>
            </a:r>
            <a:endParaRPr lang="en-US" altLang="ja-JP" dirty="0" smtClean="0">
              <a:solidFill>
                <a:schemeClr val="tx1"/>
              </a:solidFill>
            </a:endParaRPr>
          </a:p>
          <a:p>
            <a:pPr algn="ctr"/>
            <a:r>
              <a:rPr kumimoji="1" lang="ja-JP" altLang="en-US" dirty="0" smtClean="0">
                <a:solidFill>
                  <a:schemeClr val="tx1"/>
                </a:solidFill>
              </a:rPr>
              <a:t>など</a:t>
            </a:r>
            <a:endParaRPr kumimoji="1" lang="ja-JP" altLang="en-US" dirty="0">
              <a:solidFill>
                <a:schemeClr val="tx1"/>
              </a:solidFill>
            </a:endParaRPr>
          </a:p>
        </p:txBody>
      </p:sp>
      <p:sp>
        <p:nvSpPr>
          <p:cNvPr id="13" name="角丸四角形吹き出し 12"/>
          <p:cNvSpPr/>
          <p:nvPr/>
        </p:nvSpPr>
        <p:spPr>
          <a:xfrm>
            <a:off x="755576" y="4437112"/>
            <a:ext cx="3240360" cy="2304256"/>
          </a:xfrm>
          <a:prstGeom prst="wedgeRoundRectCallout">
            <a:avLst>
              <a:gd name="adj1" fmla="val 95804"/>
              <a:gd name="adj2" fmla="val -30786"/>
              <a:gd name="adj3" fmla="val 16667"/>
            </a:avLst>
          </a:prstGeom>
          <a:solidFill>
            <a:schemeClr val="bg1"/>
          </a:solid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solidFill>
                  <a:schemeClr val="tx1"/>
                </a:solidFill>
              </a:rPr>
              <a:t>ピコ太郎</a:t>
            </a:r>
            <a:endParaRPr kumimoji="1" lang="en-US" altLang="ja-JP" dirty="0" smtClean="0">
              <a:solidFill>
                <a:schemeClr val="tx1"/>
              </a:solidFill>
            </a:endParaRPr>
          </a:p>
          <a:p>
            <a:pPr algn="ctr"/>
            <a:r>
              <a:rPr lang="ja-JP" altLang="en-US" sz="2000" dirty="0" smtClean="0">
                <a:solidFill>
                  <a:schemeClr val="tx1"/>
                </a:solidFill>
              </a:rPr>
              <a:t>・ＰＰＡＰ</a:t>
            </a:r>
            <a:endParaRPr lang="en-US" altLang="ja-JP" sz="2000" dirty="0" smtClean="0">
              <a:solidFill>
                <a:schemeClr val="tx1"/>
              </a:solidFill>
            </a:endParaRPr>
          </a:p>
          <a:p>
            <a:pPr algn="ctr"/>
            <a:r>
              <a:rPr lang="ja-JP" altLang="en-US" dirty="0" smtClean="0">
                <a:solidFill>
                  <a:schemeClr val="tx1"/>
                </a:solidFill>
              </a:rPr>
              <a:t>（</a:t>
            </a:r>
            <a:r>
              <a:rPr lang="ja-JP" altLang="en-US" sz="1600" dirty="0" smtClean="0">
                <a:solidFill>
                  <a:schemeClr val="tx1"/>
                </a:solidFill>
              </a:rPr>
              <a:t>ペンパイナッポーアッポーペン</a:t>
            </a:r>
            <a:r>
              <a:rPr lang="ja-JP" altLang="en-US" dirty="0" smtClean="0">
                <a:solidFill>
                  <a:schemeClr val="tx1"/>
                </a:solidFill>
              </a:rPr>
              <a:t>）</a:t>
            </a:r>
            <a:endParaRPr lang="en-US" altLang="ja-JP" dirty="0" smtClean="0">
              <a:solidFill>
                <a:schemeClr val="tx1"/>
              </a:solidFill>
            </a:endParaRPr>
          </a:p>
          <a:p>
            <a:pPr algn="ctr"/>
            <a:r>
              <a:rPr lang="ja-JP" altLang="en-US" dirty="0" smtClean="0">
                <a:solidFill>
                  <a:schemeClr val="tx1"/>
                </a:solidFill>
              </a:rPr>
              <a:t>など</a:t>
            </a:r>
            <a:endParaRPr lang="en-US" altLang="ja-JP" dirty="0" smtClean="0">
              <a:solidFill>
                <a:schemeClr val="tx1"/>
              </a:solidFill>
            </a:endParaRPr>
          </a:p>
        </p:txBody>
      </p:sp>
      <p:sp>
        <p:nvSpPr>
          <p:cNvPr id="14" name="角丸四角形 13"/>
          <p:cNvSpPr/>
          <p:nvPr/>
        </p:nvSpPr>
        <p:spPr>
          <a:xfrm>
            <a:off x="1043608" y="188640"/>
            <a:ext cx="6984776" cy="792088"/>
          </a:xfrm>
          <a:prstGeom prst="roundRect">
            <a:avLst/>
          </a:prstGeom>
          <a:solidFill>
            <a:srgbClr val="FF0000"/>
          </a:solidFill>
          <a:ln>
            <a:noFill/>
          </a:ln>
          <a:scene3d>
            <a:camera prst="orthographicFront"/>
            <a:lightRig rig="sof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1115616" y="260648"/>
            <a:ext cx="7488832" cy="707886"/>
          </a:xfrm>
          <a:prstGeom prst="rect">
            <a:avLst/>
          </a:prstGeom>
          <a:effectLst>
            <a:outerShdw blurRad="63500" dist="88900" dir="2700000" algn="tl" rotWithShape="0">
              <a:prstClr val="black">
                <a:alpha val="40000"/>
              </a:prstClr>
            </a:outerShdw>
          </a:effectLst>
        </p:spPr>
        <p:txBody>
          <a:bodyPr wrap="square">
            <a:spAutoFit/>
          </a:bodyPr>
          <a:lstStyle/>
          <a:p>
            <a:r>
              <a:rPr lang="ja-JP" altLang="en-US" sz="4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小中学生に人気の</a:t>
            </a:r>
            <a:r>
              <a:rPr lang="en-US" altLang="ja-JP" sz="4000" b="1" dirty="0" err="1"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YouTuber</a:t>
            </a:r>
            <a:endParaRPr lang="ja-JP" altLang="en-US" sz="4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788660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1691680" y="332656"/>
            <a:ext cx="5976664" cy="1368152"/>
          </a:xfrm>
          <a:prstGeom prst="roundRect">
            <a:avLst/>
          </a:prstGeom>
          <a:solidFill>
            <a:srgbClr val="FF0000"/>
          </a:solidFill>
          <a:ln>
            <a:noFill/>
          </a:ln>
          <a:scene3d>
            <a:camera prst="orthographicFront"/>
            <a:lightRig rig="balanced" dir="t"/>
          </a:scene3d>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Picture 2" descr="分厚い札束のイラスト"/>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732240" y="4149080"/>
            <a:ext cx="2088232" cy="2088232"/>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p:cNvSpPr/>
          <p:nvPr/>
        </p:nvSpPr>
        <p:spPr>
          <a:xfrm>
            <a:off x="899592" y="404664"/>
            <a:ext cx="7488832" cy="1323439"/>
          </a:xfrm>
          <a:prstGeom prst="rect">
            <a:avLst/>
          </a:prstGeom>
          <a:effectLst>
            <a:outerShdw blurRad="63500" dist="88900" dir="2700000" algn="tl" rotWithShape="0">
              <a:prstClr val="black">
                <a:alpha val="40000"/>
              </a:prstClr>
            </a:outerShdw>
          </a:effectLst>
        </p:spPr>
        <p:txBody>
          <a:bodyPr wrap="square">
            <a:spAutoFit/>
          </a:bodyPr>
          <a:lstStyle/>
          <a:p>
            <a:pPr algn="ctr"/>
            <a:r>
              <a:rPr lang="en-US" altLang="ja-JP" sz="4000" b="1" dirty="0" err="1"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YouTuber</a:t>
            </a:r>
            <a:endParaRPr lang="en-US" altLang="ja-JP"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4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報酬</a:t>
            </a:r>
            <a:r>
              <a:rPr lang="ja-JP" altLang="en-US"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が</a:t>
            </a:r>
            <a:r>
              <a:rPr lang="ja-JP" altLang="en-US" sz="4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発生</a:t>
            </a:r>
            <a:r>
              <a:rPr lang="ja-JP" altLang="en-US"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する</a:t>
            </a:r>
            <a:r>
              <a:rPr lang="ja-JP" altLang="en-US" sz="4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仕組み</a:t>
            </a:r>
            <a:endParaRPr lang="ja-JP" altLang="en-US" sz="4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098" name="Picture 2" descr="動画配信のイラスト"/>
          <p:cNvPicPr>
            <a:picLocks noChangeAspect="1" noChangeArrowheads="1"/>
          </p:cNvPicPr>
          <p:nvPr/>
        </p:nvPicPr>
        <p:blipFill>
          <a:blip r:embed="rId4" cstate="print"/>
          <a:srcRect/>
          <a:stretch>
            <a:fillRect/>
          </a:stretch>
        </p:blipFill>
        <p:spPr bwMode="auto">
          <a:xfrm>
            <a:off x="2195736" y="3356992"/>
            <a:ext cx="1944216" cy="1944216"/>
          </a:xfrm>
          <a:prstGeom prst="rect">
            <a:avLst/>
          </a:prstGeom>
          <a:noFill/>
        </p:spPr>
      </p:pic>
      <p:pic>
        <p:nvPicPr>
          <p:cNvPr id="4100" name="Picture 4" descr="広告だらけのウェブサイトのイラスト（パソコン）"/>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355976" y="1772816"/>
            <a:ext cx="2332801" cy="2026946"/>
          </a:xfrm>
          <a:prstGeom prst="rect">
            <a:avLst/>
          </a:prstGeom>
          <a:noFill/>
        </p:spPr>
      </p:pic>
      <p:pic>
        <p:nvPicPr>
          <p:cNvPr id="4102" name="Picture 6" descr="ビデオカメラのイラスト"/>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79512" y="2132856"/>
            <a:ext cx="1685174" cy="1541935"/>
          </a:xfrm>
          <a:prstGeom prst="rect">
            <a:avLst/>
          </a:prstGeom>
          <a:noFill/>
        </p:spPr>
      </p:pic>
      <p:sp>
        <p:nvSpPr>
          <p:cNvPr id="14" name="曲折矢印 13"/>
          <p:cNvSpPr/>
          <p:nvPr/>
        </p:nvSpPr>
        <p:spPr>
          <a:xfrm flipV="1">
            <a:off x="899592" y="3645024"/>
            <a:ext cx="1008112" cy="1080120"/>
          </a:xfrm>
          <a:prstGeom prst="bentArrow">
            <a:avLst>
              <a:gd name="adj1" fmla="val 27752"/>
              <a:gd name="adj2" fmla="val 25000"/>
              <a:gd name="adj3" fmla="val 45637"/>
              <a:gd name="adj4" fmla="val 492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曲折矢印 14"/>
          <p:cNvSpPr/>
          <p:nvPr/>
        </p:nvSpPr>
        <p:spPr>
          <a:xfrm flipV="1">
            <a:off x="5436096" y="4437112"/>
            <a:ext cx="1008112" cy="1080120"/>
          </a:xfrm>
          <a:prstGeom prst="bentArrow">
            <a:avLst>
              <a:gd name="adj1" fmla="val 27752"/>
              <a:gd name="adj2" fmla="val 25000"/>
              <a:gd name="adj3" fmla="val 45637"/>
              <a:gd name="adj4" fmla="val 492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曲折矢印 15"/>
          <p:cNvSpPr/>
          <p:nvPr/>
        </p:nvSpPr>
        <p:spPr>
          <a:xfrm rot="10800000" flipH="1" flipV="1">
            <a:off x="3059832" y="2276872"/>
            <a:ext cx="1152128" cy="1080120"/>
          </a:xfrm>
          <a:prstGeom prst="bentArrow">
            <a:avLst>
              <a:gd name="adj1" fmla="val 27752"/>
              <a:gd name="adj2" fmla="val 25000"/>
              <a:gd name="adj3" fmla="val 45637"/>
              <a:gd name="adj4" fmla="val 492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テキスト ボックス 16"/>
          <p:cNvSpPr txBox="1"/>
          <p:nvPr/>
        </p:nvSpPr>
        <p:spPr>
          <a:xfrm>
            <a:off x="395536" y="1916832"/>
            <a:ext cx="1224136" cy="646331"/>
          </a:xfrm>
          <a:prstGeom prst="rect">
            <a:avLst/>
          </a:prstGeom>
          <a:solidFill>
            <a:schemeClr val="bg1"/>
          </a:solidFill>
          <a:effectLst>
            <a:softEdge rad="63500"/>
          </a:effectLst>
        </p:spPr>
        <p:txBody>
          <a:bodyPr wrap="square" rtlCol="0">
            <a:spAutoFit/>
          </a:bodyPr>
          <a:lstStyle/>
          <a:p>
            <a:r>
              <a:rPr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撮影</a:t>
            </a:r>
            <a:endParaRPr kumimoji="1" lang="en-US" altLang="ja-JP" sz="36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2555776" y="4797152"/>
            <a:ext cx="1224136" cy="646331"/>
          </a:xfrm>
          <a:prstGeom prst="rect">
            <a:avLst/>
          </a:prstGeom>
          <a:solidFill>
            <a:schemeClr val="bg1"/>
          </a:solidFill>
          <a:effectLst>
            <a:softEdge rad="63500"/>
          </a:effectLst>
        </p:spPr>
        <p:txBody>
          <a:bodyPr wrap="square" rtlCol="0">
            <a:spAutoFit/>
          </a:bodyPr>
          <a:lstStyle/>
          <a:p>
            <a:r>
              <a:rPr kumimoji="1"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投稿</a:t>
            </a:r>
            <a:endParaRPr kumimoji="1" lang="en-US" altLang="ja-JP" sz="36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4211960" y="3212976"/>
            <a:ext cx="2664296" cy="1200329"/>
          </a:xfrm>
          <a:prstGeom prst="rect">
            <a:avLst/>
          </a:prstGeom>
          <a:solidFill>
            <a:schemeClr val="bg1"/>
          </a:solidFill>
          <a:effectLst>
            <a:softEdge rad="63500"/>
          </a:effectLst>
        </p:spPr>
        <p:txBody>
          <a:bodyPr wrap="square" rtlCol="0">
            <a:spAutoFit/>
          </a:bodyPr>
          <a:lstStyle/>
          <a:p>
            <a:pPr algn="ctr"/>
            <a:r>
              <a:rPr kumimoji="1"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動画視聴と</a:t>
            </a:r>
            <a:r>
              <a:rPr kumimoji="1" lang="ja-JP" altLang="en-US" sz="36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広告表示</a:t>
            </a:r>
            <a:endParaRPr kumimoji="1" lang="en-US" altLang="ja-JP" sz="36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7236296" y="3717032"/>
            <a:ext cx="1224136" cy="646331"/>
          </a:xfrm>
          <a:prstGeom prst="rect">
            <a:avLst/>
          </a:prstGeom>
          <a:solidFill>
            <a:schemeClr val="bg1"/>
          </a:solidFill>
          <a:effectLst>
            <a:softEdge rad="63500"/>
          </a:effectLst>
        </p:spPr>
        <p:txBody>
          <a:bodyPr wrap="square" rtlCol="0">
            <a:spAutoFit/>
          </a:bodyPr>
          <a:lstStyle/>
          <a:p>
            <a:r>
              <a:rPr kumimoji="1"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報酬</a:t>
            </a:r>
            <a:endParaRPr kumimoji="1" lang="en-US" altLang="ja-JP" sz="3600" b="1" dirty="0" smtClean="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4" name="グループ化 23"/>
          <p:cNvGrpSpPr/>
          <p:nvPr/>
        </p:nvGrpSpPr>
        <p:grpSpPr>
          <a:xfrm>
            <a:off x="323528" y="5661248"/>
            <a:ext cx="3888432" cy="1052736"/>
            <a:chOff x="323528" y="5661248"/>
            <a:chExt cx="3888432" cy="1052736"/>
          </a:xfrm>
        </p:grpSpPr>
        <p:sp>
          <p:nvSpPr>
            <p:cNvPr id="21" name="角丸四角形 20"/>
            <p:cNvSpPr/>
            <p:nvPr/>
          </p:nvSpPr>
          <p:spPr>
            <a:xfrm>
              <a:off x="323528" y="5661248"/>
              <a:ext cx="3888432" cy="105273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467544" y="5805264"/>
              <a:ext cx="3528392" cy="830997"/>
            </a:xfrm>
            <a:prstGeom prst="rect">
              <a:avLst/>
            </a:prstGeom>
            <a:effectLst>
              <a:outerShdw blurRad="63500" dist="88900" dir="2700000" algn="tl" rotWithShape="0">
                <a:prstClr val="black">
                  <a:alpha val="40000"/>
                </a:prstClr>
              </a:outerShdw>
            </a:effectLst>
          </p:spPr>
          <p:txBody>
            <a:bodyPr wrap="square">
              <a:spAutoFit/>
            </a:bodyPr>
            <a:lstStyle/>
            <a:p>
              <a:pPr algn="ctr"/>
              <a:r>
                <a:rPr lang="ja-JP" altLang="en-US" sz="2400" b="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動画を見てもらえれば</a:t>
              </a:r>
              <a:endParaRPr lang="en-US" altLang="ja-JP" sz="2400" b="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400" b="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広告表示回数が増える</a:t>
              </a:r>
              <a:endParaRPr lang="ja-JP" altLang="en-US" sz="2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27" name="グループ化 26"/>
          <p:cNvGrpSpPr/>
          <p:nvPr/>
        </p:nvGrpSpPr>
        <p:grpSpPr>
          <a:xfrm>
            <a:off x="4355976" y="5157192"/>
            <a:ext cx="4536504" cy="1988840"/>
            <a:chOff x="4355976" y="5157192"/>
            <a:chExt cx="4536504" cy="1988840"/>
          </a:xfrm>
        </p:grpSpPr>
        <p:sp>
          <p:nvSpPr>
            <p:cNvPr id="25" name="爆発 1 24"/>
            <p:cNvSpPr/>
            <p:nvPr/>
          </p:nvSpPr>
          <p:spPr>
            <a:xfrm>
              <a:off x="4355976" y="5157192"/>
              <a:ext cx="4536504" cy="1988840"/>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5652120" y="5589240"/>
              <a:ext cx="1872208" cy="1077218"/>
            </a:xfrm>
            <a:prstGeom prst="rect">
              <a:avLst/>
            </a:prstGeom>
            <a:noFill/>
            <a:effectLst>
              <a:outerShdw blurRad="152400" dist="114300" dir="2700000" algn="tl" rotWithShape="0">
                <a:prstClr val="black">
                  <a:alpha val="40000"/>
                </a:prstClr>
              </a:outerShdw>
              <a:softEdge rad="63500"/>
            </a:effectLst>
          </p:spPr>
          <p:txBody>
            <a:bodyPr wrap="square" rtlCol="0">
              <a:spAutoFit/>
            </a:bodyPr>
            <a:lstStyle/>
            <a:p>
              <a:pPr algn="ctr"/>
              <a:r>
                <a:rPr kumimoji="1"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報酬</a:t>
              </a:r>
              <a:endParaRPr kumimoji="1" lang="en-US" altLang="ja-JP" sz="2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3600" b="1" dirty="0" smtClean="0">
                  <a:solidFill>
                    <a:srgbClr val="FF0000"/>
                  </a:solidFill>
                  <a:latin typeface="HGP創英角ｺﾞｼｯｸUB" pitchFamily="50" charset="-128"/>
                  <a:ea typeface="HGP創英角ｺﾞｼｯｸUB" pitchFamily="50" charset="-128"/>
                  <a:cs typeface="Meiryo UI" panose="020B0604030504040204" pitchFamily="50" charset="-128"/>
                </a:rPr>
                <a:t>ＵＰ↑</a:t>
              </a:r>
              <a:endParaRPr kumimoji="1" lang="en-US" altLang="ja-JP" sz="3600" b="1" dirty="0" smtClean="0">
                <a:solidFill>
                  <a:srgbClr val="FF0000"/>
                </a:solidFill>
                <a:latin typeface="HGP創英角ｺﾞｼｯｸUB" pitchFamily="50" charset="-128"/>
                <a:ea typeface="HGP創英角ｺﾞｼｯｸUB" pitchFamily="50" charset="-128"/>
                <a:cs typeface="Meiryo UI" panose="020B0604030504040204" pitchFamily="50" charset="-128"/>
              </a:endParaRPr>
            </a:p>
          </p:txBody>
        </p:sp>
      </p:grpSp>
      <p:sp>
        <p:nvSpPr>
          <p:cNvPr id="23" name="右矢印 22"/>
          <p:cNvSpPr/>
          <p:nvPr/>
        </p:nvSpPr>
        <p:spPr>
          <a:xfrm>
            <a:off x="4067944" y="5877272"/>
            <a:ext cx="648072" cy="64807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0287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500"/>
                                        <p:tgtEl>
                                          <p:spTgt spid="410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4098"/>
                                        </p:tgtEl>
                                        <p:attrNameLst>
                                          <p:attrName>style.visibility</p:attrName>
                                        </p:attrNameLst>
                                      </p:cBhvr>
                                      <p:to>
                                        <p:strVal val="visible"/>
                                      </p:to>
                                    </p:set>
                                    <p:animEffect transition="in" filter="fade">
                                      <p:cBhvr>
                                        <p:cTn id="20" dur="500"/>
                                        <p:tgtEl>
                                          <p:spTgt spid="409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4100"/>
                                        </p:tgtEl>
                                        <p:attrNameLst>
                                          <p:attrName>style.visibility</p:attrName>
                                        </p:attrNameLst>
                                      </p:cBhvr>
                                      <p:to>
                                        <p:strVal val="visible"/>
                                      </p:to>
                                    </p:set>
                                    <p:animEffect transition="in" filter="fade">
                                      <p:cBhvr>
                                        <p:cTn id="32" dur="500"/>
                                        <p:tgtEl>
                                          <p:spTgt spid="4100"/>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2050"/>
                                        </p:tgtEl>
                                        <p:attrNameLst>
                                          <p:attrName>style.visibility</p:attrName>
                                        </p:attrNameLst>
                                      </p:cBhvr>
                                      <p:to>
                                        <p:strVal val="visible"/>
                                      </p:to>
                                    </p:set>
                                    <p:animEffect transition="in" filter="fade">
                                      <p:cBhvr>
                                        <p:cTn id="45" dur="500"/>
                                        <p:tgtEl>
                                          <p:spTgt spid="2050"/>
                                        </p:tgtEl>
                                      </p:cBhvr>
                                    </p:animEffect>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left)">
                                      <p:cBhvr>
                                        <p:cTn id="59" dur="500"/>
                                        <p:tgtEl>
                                          <p:spTgt spid="23"/>
                                        </p:tgtEl>
                                      </p:cBhvr>
                                    </p:animEffect>
                                  </p:childTnLst>
                                </p:cTn>
                              </p:par>
                            </p:childTnLst>
                          </p:cTn>
                        </p:par>
                        <p:par>
                          <p:cTn id="60" fill="hold">
                            <p:stCondLst>
                              <p:cond delay="500"/>
                            </p:stCondLst>
                            <p:childTnLst>
                              <p:par>
                                <p:cTn id="61" presetID="23" presetClass="entr" presetSubtype="16"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将来のことを考える人のイラスト（女性）">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12160" y="4149080"/>
            <a:ext cx="2707450" cy="2504392"/>
          </a:xfrm>
          <a:prstGeom prst="rect">
            <a:avLst/>
          </a:prstGeom>
          <a:noFill/>
          <a:extLst>
            <a:ext uri="{909E8E84-426E-40DD-AFC4-6F175D3DCCD1}">
              <a14:hiddenFill xmlns:a14="http://schemas.microsoft.com/office/drawing/2010/main">
                <a:solidFill>
                  <a:srgbClr val="FFFFFF"/>
                </a:solidFill>
              </a14:hiddenFill>
            </a:ext>
          </a:extLst>
        </p:spPr>
      </p:pic>
      <p:sp>
        <p:nvSpPr>
          <p:cNvPr id="11" name="角丸四角形 10"/>
          <p:cNvSpPr/>
          <p:nvPr/>
        </p:nvSpPr>
        <p:spPr>
          <a:xfrm>
            <a:off x="6260545" y="4334798"/>
            <a:ext cx="732842" cy="1094832"/>
          </a:xfrm>
          <a:prstGeom prst="roundRect">
            <a:avLst>
              <a:gd name="adj" fmla="val 2721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467544" y="764704"/>
            <a:ext cx="8496944" cy="237626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755576" y="1052736"/>
            <a:ext cx="7920880" cy="1938992"/>
          </a:xfrm>
          <a:prstGeom prst="rect">
            <a:avLst/>
          </a:prstGeom>
          <a:effectLst>
            <a:outerShdw blurRad="63500" dist="88900" dir="2700000" algn="tl" rotWithShape="0">
              <a:prstClr val="black">
                <a:alpha val="40000"/>
              </a:prstClr>
            </a:outerShdw>
          </a:effectLst>
        </p:spPr>
        <p:txBody>
          <a:bodyPr wrap="square">
            <a:spAutoFit/>
          </a:bodyPr>
          <a:lstStyle/>
          <a:p>
            <a:pPr algn="ctr"/>
            <a:r>
              <a:rPr lang="ja-JP" altLang="en-US" sz="6000" b="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動画を見てもらえれば</a:t>
            </a:r>
            <a:endParaRPr lang="en-US" altLang="ja-JP" sz="6000" b="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6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報酬</a:t>
            </a:r>
            <a:r>
              <a:rPr lang="ja-JP" altLang="en-US" sz="6000" b="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が増える</a:t>
            </a:r>
            <a:endParaRPr lang="ja-JP" altLang="en-US" sz="60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角丸四角形 13"/>
          <p:cNvSpPr/>
          <p:nvPr/>
        </p:nvSpPr>
        <p:spPr>
          <a:xfrm>
            <a:off x="5436096" y="3717032"/>
            <a:ext cx="1800200" cy="22322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雲形吹き出し 12"/>
          <p:cNvSpPr/>
          <p:nvPr/>
        </p:nvSpPr>
        <p:spPr>
          <a:xfrm>
            <a:off x="1187624" y="3356992"/>
            <a:ext cx="4968552" cy="1944216"/>
          </a:xfrm>
          <a:prstGeom prst="cloudCallout">
            <a:avLst>
              <a:gd name="adj1" fmla="val 69889"/>
              <a:gd name="adj2" fmla="val 3666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889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5549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626</TotalTime>
  <Words>845</Words>
  <Application>Microsoft Office PowerPoint</Application>
  <PresentationFormat>画面に合わせる (4:3)</PresentationFormat>
  <Paragraphs>168</Paragraphs>
  <Slides>8</Slides>
  <Notes>8</Notes>
  <HiddenSlides>2</HiddenSlides>
  <MMClips>0</MMClips>
  <ScaleCrop>false</ScaleCrop>
  <HeadingPairs>
    <vt:vector size="4" baseType="variant">
      <vt:variant>
        <vt:lpstr>テーマ</vt:lpstr>
      </vt:variant>
      <vt:variant>
        <vt:i4>1</vt:i4>
      </vt:variant>
      <vt:variant>
        <vt:lpstr>スライド タイトル</vt:lpstr>
      </vt:variant>
      <vt:variant>
        <vt:i4>8</vt:i4>
      </vt:variant>
    </vt:vector>
  </HeadingPairs>
  <TitlesOfParts>
    <vt:vector size="9"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兵庫県教育委員会</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県立教育研修所</dc:creator>
  <cp:lastModifiedBy>兵庫県</cp:lastModifiedBy>
  <cp:revision>79</cp:revision>
  <cp:lastPrinted>2017-10-18T04:35:24Z</cp:lastPrinted>
  <dcterms:created xsi:type="dcterms:W3CDTF">2017-05-26T04:29:09Z</dcterms:created>
  <dcterms:modified xsi:type="dcterms:W3CDTF">2019-01-07T02:05:52Z</dcterms:modified>
</cp:coreProperties>
</file>