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2" r:id="rId2"/>
    <p:sldId id="271" r:id="rId3"/>
    <p:sldId id="263" r:id="rId4"/>
    <p:sldId id="276" r:id="rId5"/>
    <p:sldId id="272" r:id="rId6"/>
    <p:sldId id="273" r:id="rId7"/>
    <p:sldId id="274" r:id="rId8"/>
    <p:sldId id="275" r:id="rId9"/>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FF"/>
    <a:srgbClr val="CCFFCC"/>
    <a:srgbClr val="D9F1FF"/>
    <a:srgbClr val="CCECFF"/>
    <a:srgbClr val="FF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6" autoAdjust="0"/>
    <p:restoredTop sz="85972" autoAdjust="0"/>
  </p:normalViewPr>
  <p:slideViewPr>
    <p:cSldViewPr>
      <p:cViewPr varScale="1">
        <p:scale>
          <a:sx n="51" d="100"/>
          <a:sy n="51" d="100"/>
        </p:scale>
        <p:origin x="-12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3" d="100"/>
          <a:sy n="43" d="100"/>
        </p:scale>
        <p:origin x="-2736" y="-108"/>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小学生</c:v>
                </c:pt>
              </c:strCache>
            </c:strRef>
          </c:tx>
          <c:invertIfNegative val="0"/>
          <c:cat>
            <c:strRef>
              <c:f>Sheet1!$A$2:$A$11</c:f>
              <c:strCache>
                <c:ptCount val="10"/>
                <c:pt idx="0">
                  <c:v>ｺﾐｭﾆｹｰｼｮﾝ</c:v>
                </c:pt>
                <c:pt idx="1">
                  <c:v>動画視聴</c:v>
                </c:pt>
                <c:pt idx="2">
                  <c:v>ゲーム</c:v>
                </c:pt>
                <c:pt idx="3">
                  <c:v>音楽視聴</c:v>
                </c:pt>
                <c:pt idx="4">
                  <c:v>情報検索</c:v>
                </c:pt>
                <c:pt idx="5">
                  <c:v>地図・ナビ</c:v>
                </c:pt>
                <c:pt idx="6">
                  <c:v>ニュース</c:v>
                </c:pt>
                <c:pt idx="7">
                  <c:v>ショッピング</c:v>
                </c:pt>
                <c:pt idx="8">
                  <c:v>電子書籍</c:v>
                </c:pt>
                <c:pt idx="9">
                  <c:v>その他</c:v>
                </c:pt>
              </c:strCache>
            </c:strRef>
          </c:cat>
          <c:val>
            <c:numRef>
              <c:f>Sheet1!$B$2:$B$11</c:f>
              <c:numCache>
                <c:formatCode>0.0%</c:formatCode>
                <c:ptCount val="10"/>
                <c:pt idx="0">
                  <c:v>0.46500000000000002</c:v>
                </c:pt>
                <c:pt idx="1">
                  <c:v>0.60499999999999998</c:v>
                </c:pt>
                <c:pt idx="2">
                  <c:v>0.79</c:v>
                </c:pt>
                <c:pt idx="3">
                  <c:v>0.312</c:v>
                </c:pt>
                <c:pt idx="4">
                  <c:v>0.42699999999999999</c:v>
                </c:pt>
                <c:pt idx="5">
                  <c:v>6.4000000000000001E-2</c:v>
                </c:pt>
                <c:pt idx="6">
                  <c:v>9.6000000000000002E-2</c:v>
                </c:pt>
                <c:pt idx="7">
                  <c:v>1.2999999999999999E-2</c:v>
                </c:pt>
                <c:pt idx="8">
                  <c:v>3.2000000000000001E-2</c:v>
                </c:pt>
                <c:pt idx="9">
                  <c:v>1.2999999999999999E-2</c:v>
                </c:pt>
              </c:numCache>
            </c:numRef>
          </c:val>
        </c:ser>
        <c:ser>
          <c:idx val="1"/>
          <c:order val="1"/>
          <c:tx>
            <c:strRef>
              <c:f>Sheet1!$C$1</c:f>
              <c:strCache>
                <c:ptCount val="1"/>
                <c:pt idx="0">
                  <c:v>中学生</c:v>
                </c:pt>
              </c:strCache>
            </c:strRef>
          </c:tx>
          <c:invertIfNegative val="0"/>
          <c:cat>
            <c:strRef>
              <c:f>Sheet1!$A$2:$A$11</c:f>
              <c:strCache>
                <c:ptCount val="10"/>
                <c:pt idx="0">
                  <c:v>ｺﾐｭﾆｹｰｼｮﾝ</c:v>
                </c:pt>
                <c:pt idx="1">
                  <c:v>動画視聴</c:v>
                </c:pt>
                <c:pt idx="2">
                  <c:v>ゲーム</c:v>
                </c:pt>
                <c:pt idx="3">
                  <c:v>音楽視聴</c:v>
                </c:pt>
                <c:pt idx="4">
                  <c:v>情報検索</c:v>
                </c:pt>
                <c:pt idx="5">
                  <c:v>地図・ナビ</c:v>
                </c:pt>
                <c:pt idx="6">
                  <c:v>ニュース</c:v>
                </c:pt>
                <c:pt idx="7">
                  <c:v>ショッピング</c:v>
                </c:pt>
                <c:pt idx="8">
                  <c:v>電子書籍</c:v>
                </c:pt>
                <c:pt idx="9">
                  <c:v>その他</c:v>
                </c:pt>
              </c:strCache>
            </c:strRef>
          </c:cat>
          <c:val>
            <c:numRef>
              <c:f>Sheet1!$C$2:$C$11</c:f>
              <c:numCache>
                <c:formatCode>0.0%</c:formatCode>
                <c:ptCount val="10"/>
                <c:pt idx="0">
                  <c:v>0.84099999999999997</c:v>
                </c:pt>
                <c:pt idx="1">
                  <c:v>0.75600000000000001</c:v>
                </c:pt>
                <c:pt idx="2">
                  <c:v>0.71899999999999997</c:v>
                </c:pt>
                <c:pt idx="3">
                  <c:v>0.65800000000000003</c:v>
                </c:pt>
                <c:pt idx="4">
                  <c:v>0.63500000000000001</c:v>
                </c:pt>
                <c:pt idx="5">
                  <c:v>0.33</c:v>
                </c:pt>
                <c:pt idx="6">
                  <c:v>0.32200000000000001</c:v>
                </c:pt>
                <c:pt idx="7">
                  <c:v>0.108</c:v>
                </c:pt>
                <c:pt idx="8">
                  <c:v>0.106</c:v>
                </c:pt>
                <c:pt idx="9">
                  <c:v>2.9000000000000001E-2</c:v>
                </c:pt>
              </c:numCache>
            </c:numRef>
          </c:val>
        </c:ser>
        <c:ser>
          <c:idx val="2"/>
          <c:order val="2"/>
          <c:tx>
            <c:strRef>
              <c:f>Sheet1!$D$1</c:f>
              <c:strCache>
                <c:ptCount val="1"/>
                <c:pt idx="0">
                  <c:v>高校生</c:v>
                </c:pt>
              </c:strCache>
            </c:strRef>
          </c:tx>
          <c:invertIfNegative val="0"/>
          <c:cat>
            <c:strRef>
              <c:f>Sheet1!$A$2:$A$11</c:f>
              <c:strCache>
                <c:ptCount val="10"/>
                <c:pt idx="0">
                  <c:v>ｺﾐｭﾆｹｰｼｮﾝ</c:v>
                </c:pt>
                <c:pt idx="1">
                  <c:v>動画視聴</c:v>
                </c:pt>
                <c:pt idx="2">
                  <c:v>ゲーム</c:v>
                </c:pt>
                <c:pt idx="3">
                  <c:v>音楽視聴</c:v>
                </c:pt>
                <c:pt idx="4">
                  <c:v>情報検索</c:v>
                </c:pt>
                <c:pt idx="5">
                  <c:v>地図・ナビ</c:v>
                </c:pt>
                <c:pt idx="6">
                  <c:v>ニュース</c:v>
                </c:pt>
                <c:pt idx="7">
                  <c:v>ショッピング</c:v>
                </c:pt>
                <c:pt idx="8">
                  <c:v>電子書籍</c:v>
                </c:pt>
                <c:pt idx="9">
                  <c:v>その他</c:v>
                </c:pt>
              </c:strCache>
            </c:strRef>
          </c:cat>
          <c:val>
            <c:numRef>
              <c:f>Sheet1!$D$2:$D$11</c:f>
              <c:numCache>
                <c:formatCode>0.0%</c:formatCode>
                <c:ptCount val="10"/>
                <c:pt idx="0">
                  <c:v>0.92300000000000004</c:v>
                </c:pt>
                <c:pt idx="1">
                  <c:v>0.82699999999999996</c:v>
                </c:pt>
                <c:pt idx="2">
                  <c:v>0.71399999999999997</c:v>
                </c:pt>
                <c:pt idx="3">
                  <c:v>0.81699999999999995</c:v>
                </c:pt>
                <c:pt idx="4">
                  <c:v>0.71</c:v>
                </c:pt>
                <c:pt idx="5">
                  <c:v>0.51800000000000002</c:v>
                </c:pt>
                <c:pt idx="6">
                  <c:v>0.50700000000000001</c:v>
                </c:pt>
                <c:pt idx="7">
                  <c:v>0.245</c:v>
                </c:pt>
                <c:pt idx="8">
                  <c:v>0.19900000000000001</c:v>
                </c:pt>
                <c:pt idx="9">
                  <c:v>3.4000000000000002E-2</c:v>
                </c:pt>
              </c:numCache>
            </c:numRef>
          </c:val>
        </c:ser>
        <c:dLbls>
          <c:showLegendKey val="0"/>
          <c:showVal val="0"/>
          <c:showCatName val="0"/>
          <c:showSerName val="0"/>
          <c:showPercent val="0"/>
          <c:showBubbleSize val="0"/>
        </c:dLbls>
        <c:gapWidth val="150"/>
        <c:axId val="163339264"/>
        <c:axId val="164172544"/>
      </c:barChart>
      <c:catAx>
        <c:axId val="163339264"/>
        <c:scaling>
          <c:orientation val="minMax"/>
        </c:scaling>
        <c:delete val="0"/>
        <c:axPos val="b"/>
        <c:majorTickMark val="out"/>
        <c:minorTickMark val="none"/>
        <c:tickLblPos val="nextTo"/>
        <c:crossAx val="164172544"/>
        <c:crosses val="autoZero"/>
        <c:auto val="1"/>
        <c:lblAlgn val="ctr"/>
        <c:lblOffset val="100"/>
        <c:noMultiLvlLbl val="0"/>
      </c:catAx>
      <c:valAx>
        <c:axId val="164172544"/>
        <c:scaling>
          <c:orientation val="minMax"/>
        </c:scaling>
        <c:delete val="0"/>
        <c:axPos val="l"/>
        <c:majorGridlines/>
        <c:numFmt formatCode="0%" sourceLinked="0"/>
        <c:majorTickMark val="out"/>
        <c:minorTickMark val="none"/>
        <c:tickLblPos val="nextTo"/>
        <c:crossAx val="163339264"/>
        <c:crosses val="autoZero"/>
        <c:crossBetween val="between"/>
      </c:valAx>
    </c:plotArea>
    <c:legend>
      <c:legendPos val="l"/>
      <c:layout/>
      <c:overlay val="0"/>
    </c:legend>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918C9423-F867-4383-B1C4-DCD10DFA17CC}" type="slidenum">
              <a:rPr kumimoji="1" lang="ja-JP" altLang="en-US" smtClean="0"/>
              <a:t>‹#›</a:t>
            </a:fld>
            <a:endParaRPr kumimoji="1" lang="ja-JP" altLang="en-US"/>
          </a:p>
        </p:txBody>
      </p:sp>
    </p:spTree>
    <p:extLst>
      <p:ext uri="{BB962C8B-B14F-4D97-AF65-F5344CB8AC3E}">
        <p14:creationId xmlns:p14="http://schemas.microsoft.com/office/powerpoint/2010/main" val="1889221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4B3F6671-D254-4A97-B380-E7920E4EE5C1}" type="datetimeFigureOut">
              <a:rPr kumimoji="1" lang="ja-JP" altLang="en-US" smtClean="0"/>
              <a:t>2019/1/7</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79A4AA53-5861-40F3-BB18-B3629A64220C}" type="slidenum">
              <a:rPr kumimoji="1" lang="ja-JP" altLang="en-US" smtClean="0"/>
              <a:t>‹#›</a:t>
            </a:fld>
            <a:endParaRPr kumimoji="1" lang="ja-JP" altLang="en-US"/>
          </a:p>
        </p:txBody>
      </p:sp>
    </p:spTree>
    <p:extLst>
      <p:ext uri="{BB962C8B-B14F-4D97-AF65-F5344CB8AC3E}">
        <p14:creationId xmlns:p14="http://schemas.microsoft.com/office/powerpoint/2010/main" val="4000708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スマートフォンゲームとお金についてお話しします。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9A4AA53-5861-40F3-BB18-B3629A64220C}" type="slidenum">
              <a:rPr kumimoji="1" lang="ja-JP" altLang="en-US" smtClean="0"/>
              <a:t>1</a:t>
            </a:fld>
            <a:endParaRPr kumimoji="1" lang="ja-JP" altLang="en-US"/>
          </a:p>
        </p:txBody>
      </p:sp>
    </p:spTree>
    <p:extLst>
      <p:ext uri="{BB962C8B-B14F-4D97-AF65-F5344CB8AC3E}">
        <p14:creationId xmlns:p14="http://schemas.microsoft.com/office/powerpoint/2010/main" val="207299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青少年のスマホ利用について内閣府による調査の結果です</a:t>
            </a:r>
            <a:endParaRPr kumimoji="1" lang="en-US" altLang="ja-JP" dirty="0" smtClean="0"/>
          </a:p>
          <a:p>
            <a:endParaRPr kumimoji="1" lang="en-US" altLang="ja-JP" dirty="0" smtClean="0"/>
          </a:p>
          <a:p>
            <a:r>
              <a:rPr kumimoji="1" lang="ja-JP" altLang="en-US" dirty="0" smtClean="0"/>
              <a:t>ＬＩＮＥやインスタグラム、ツィッター等のＳＮＳを含む</a:t>
            </a:r>
            <a:endParaRPr kumimoji="1" lang="en-US" altLang="ja-JP" dirty="0" smtClean="0"/>
          </a:p>
          <a:p>
            <a:r>
              <a:rPr kumimoji="1" lang="ja-JP" altLang="en-US" dirty="0" smtClean="0"/>
              <a:t>コミュニケーション目的で使うのが</a:t>
            </a:r>
            <a:r>
              <a:rPr kumimoji="1" lang="en-US" altLang="ja-JP" dirty="0" smtClean="0"/>
              <a:t>84.9%</a:t>
            </a:r>
            <a:r>
              <a:rPr kumimoji="1" lang="ja-JP" altLang="en-US" dirty="0" smtClean="0"/>
              <a:t>でトップ、</a:t>
            </a:r>
            <a:endParaRPr kumimoji="1" lang="en-US" altLang="ja-JP" dirty="0" smtClean="0"/>
          </a:p>
          <a:p>
            <a:r>
              <a:rPr kumimoji="1" lang="ja-JP" altLang="en-US" dirty="0" smtClean="0"/>
              <a:t>次いで動画視聴</a:t>
            </a:r>
            <a:r>
              <a:rPr kumimoji="1" lang="en-US" altLang="ja-JP" dirty="0" smtClean="0"/>
              <a:t>(78.1%)</a:t>
            </a:r>
          </a:p>
          <a:p>
            <a:r>
              <a:rPr kumimoji="1" lang="ja-JP" altLang="en-US" dirty="0" smtClean="0"/>
              <a:t>ゲーム</a:t>
            </a:r>
            <a:r>
              <a:rPr kumimoji="1" lang="en-US" altLang="ja-JP" dirty="0" smtClean="0"/>
              <a:t>(72.4%)</a:t>
            </a:r>
            <a:r>
              <a:rPr kumimoji="1" lang="ja-JP" altLang="en-US" dirty="0" smtClean="0"/>
              <a:t>と続きます</a:t>
            </a:r>
            <a:endParaRPr kumimoji="1" lang="en-US" altLang="ja-JP" dirty="0" smtClean="0"/>
          </a:p>
          <a:p>
            <a:endParaRPr kumimoji="1" lang="en-US" altLang="ja-JP" dirty="0" smtClean="0"/>
          </a:p>
          <a:p>
            <a:r>
              <a:rPr kumimoji="1" lang="ja-JP" altLang="en-US" dirty="0" smtClean="0"/>
              <a:t>小学生ではゲーム</a:t>
            </a:r>
            <a:r>
              <a:rPr kumimoji="1" lang="en-US" altLang="ja-JP" dirty="0" smtClean="0"/>
              <a:t>(79.0%)</a:t>
            </a:r>
            <a:r>
              <a:rPr kumimoji="1" lang="ja-JP" altLang="en-US" dirty="0" smtClean="0"/>
              <a:t>が利用目的として１位になっているのも特徴です</a:t>
            </a:r>
            <a:endParaRPr kumimoji="1" lang="ja-JP" altLang="en-US" dirty="0"/>
          </a:p>
        </p:txBody>
      </p:sp>
      <p:sp>
        <p:nvSpPr>
          <p:cNvPr id="4" name="スライド番号プレースホルダー 3"/>
          <p:cNvSpPr>
            <a:spLocks noGrp="1"/>
          </p:cNvSpPr>
          <p:nvPr>
            <p:ph type="sldNum" sz="quarter" idx="10"/>
          </p:nvPr>
        </p:nvSpPr>
        <p:spPr/>
        <p:txBody>
          <a:bodyPr/>
          <a:lstStyle/>
          <a:p>
            <a:fld id="{79A4AA53-5861-40F3-BB18-B3629A64220C}" type="slidenum">
              <a:rPr kumimoji="1" lang="ja-JP" altLang="en-US" smtClean="0"/>
              <a:t>2</a:t>
            </a:fld>
            <a:endParaRPr kumimoji="1" lang="ja-JP" altLang="en-US"/>
          </a:p>
        </p:txBody>
      </p:sp>
    </p:spTree>
    <p:extLst>
      <p:ext uri="{BB962C8B-B14F-4D97-AF65-F5344CB8AC3E}">
        <p14:creationId xmlns:p14="http://schemas.microsoft.com/office/powerpoint/2010/main" val="113267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スマートフォンゲームはダウンロード無料、基本プレイ無料と記載されているものもたくさんあります</a:t>
            </a:r>
            <a:endParaRPr kumimoji="1" lang="en-US" altLang="ja-JP" dirty="0" smtClean="0"/>
          </a:p>
          <a:p>
            <a:endParaRPr kumimoji="1" lang="en-US" altLang="ja-JP" dirty="0" smtClean="0"/>
          </a:p>
          <a:p>
            <a:r>
              <a:rPr kumimoji="1" lang="ja-JP" altLang="en-US" dirty="0" smtClean="0"/>
              <a:t>しかし、</a:t>
            </a:r>
            <a:endParaRPr kumimoji="1" lang="en-US" altLang="ja-JP" dirty="0" smtClean="0"/>
          </a:p>
          <a:p>
            <a:r>
              <a:rPr kumimoji="1" lang="ja-JP" altLang="en-US" dirty="0" smtClean="0"/>
              <a:t>●最後までプレイするためにはお金が必要である</a:t>
            </a:r>
            <a:endParaRPr kumimoji="1" lang="en-US" altLang="ja-JP" dirty="0" smtClean="0"/>
          </a:p>
          <a:p>
            <a:r>
              <a:rPr kumimoji="1" lang="ja-JP" altLang="en-US" dirty="0" smtClean="0"/>
              <a:t>●アイテムなどにお金を支払うことでゲームを有利に進めることができる</a:t>
            </a:r>
            <a:endParaRPr kumimoji="1" lang="en-US" altLang="ja-JP" dirty="0" smtClean="0"/>
          </a:p>
          <a:p>
            <a:r>
              <a:rPr kumimoji="1" lang="ja-JP" altLang="en-US" dirty="0" smtClean="0"/>
              <a:t>●「ガチャ」と呼ばれるくじ引きにお金が必要である</a:t>
            </a:r>
            <a:endParaRPr kumimoji="1" lang="en-US" altLang="ja-JP" dirty="0" smtClean="0"/>
          </a:p>
          <a:p>
            <a:endParaRPr kumimoji="1" lang="en-US" altLang="ja-JP" dirty="0" smtClean="0"/>
          </a:p>
          <a:p>
            <a:r>
              <a:rPr kumimoji="1" lang="ja-JP" altLang="en-US" dirty="0" smtClean="0"/>
              <a:t>などお金を支払う仕掛けが用意されているものがほとんどで</a:t>
            </a:r>
            <a:endParaRPr kumimoji="1" lang="en-US" altLang="ja-JP" dirty="0" smtClean="0"/>
          </a:p>
          <a:p>
            <a:r>
              <a:rPr kumimoji="1" lang="ja-JP" altLang="en-US" dirty="0" smtClean="0"/>
              <a:t>そこへお金を支払う行為は</a:t>
            </a:r>
            <a:r>
              <a:rPr kumimoji="1" lang="ja-JP" altLang="en-US" b="1" u="sng" dirty="0" smtClean="0"/>
              <a:t>「課金」</a:t>
            </a:r>
            <a:r>
              <a:rPr kumimoji="1" lang="en-US" altLang="ja-JP" sz="800" b="1" u="sng" baseline="30000" dirty="0" smtClean="0"/>
              <a:t>※</a:t>
            </a:r>
            <a:r>
              <a:rPr kumimoji="1" lang="ja-JP" altLang="en-US" dirty="0" smtClean="0"/>
              <a:t>と呼ばれています</a:t>
            </a:r>
            <a:endParaRPr kumimoji="1" lang="en-US" altLang="ja-JP" dirty="0" smtClean="0"/>
          </a:p>
          <a:p>
            <a:endParaRPr kumimoji="1" lang="en-US" altLang="ja-JP" dirty="0" smtClean="0"/>
          </a:p>
          <a:p>
            <a:r>
              <a:rPr kumimoji="1" lang="en-US" altLang="ja-JP" dirty="0" smtClean="0"/>
              <a:t>※</a:t>
            </a:r>
            <a:r>
              <a:rPr kumimoji="1" lang="ja-JP" altLang="en-US" dirty="0" smtClean="0"/>
              <a:t>本来「課金」というと「価値あるものの対価の</a:t>
            </a:r>
            <a:r>
              <a:rPr kumimoji="1" lang="ja-JP" altLang="en-US" b="1" u="sng" dirty="0" smtClean="0"/>
              <a:t>支払いを求めること</a:t>
            </a:r>
            <a:r>
              <a:rPr kumimoji="1" lang="ja-JP" altLang="en-US" dirty="0" smtClean="0"/>
              <a:t>」ですが、</a:t>
            </a:r>
            <a:endParaRPr kumimoji="1" lang="en-US" altLang="ja-JP" dirty="0" smtClean="0"/>
          </a:p>
          <a:p>
            <a:r>
              <a:rPr kumimoji="1" lang="ja-JP" altLang="en-US" dirty="0" smtClean="0"/>
              <a:t>近年「ネットゲームに課金する」などのように</a:t>
            </a:r>
            <a:r>
              <a:rPr kumimoji="1" lang="ja-JP" altLang="en-US" b="1" u="sng" dirty="0" smtClean="0"/>
              <a:t>「支払う行為」を指して使われる</a:t>
            </a:r>
            <a:r>
              <a:rPr kumimoji="1" lang="ja-JP" altLang="en-US" dirty="0" smtClean="0"/>
              <a:t>ことが増えています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9A4AA53-5861-40F3-BB18-B3629A64220C}" type="slidenum">
              <a:rPr kumimoji="1" lang="ja-JP" altLang="en-US" smtClean="0"/>
              <a:t>3</a:t>
            </a:fld>
            <a:endParaRPr kumimoji="1" lang="ja-JP" altLang="en-US"/>
          </a:p>
        </p:txBody>
      </p:sp>
    </p:spTree>
    <p:extLst>
      <p:ext uri="{BB962C8B-B14F-4D97-AF65-F5344CB8AC3E}">
        <p14:creationId xmlns:p14="http://schemas.microsoft.com/office/powerpoint/2010/main" val="99006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代表的な「課金」のしくみについて説明します</a:t>
            </a:r>
            <a:endParaRPr kumimoji="1" lang="en-US" altLang="ja-JP" dirty="0" smtClean="0"/>
          </a:p>
          <a:p>
            <a:endParaRPr kumimoji="1" lang="en-US" altLang="ja-JP" dirty="0" smtClean="0"/>
          </a:p>
          <a:p>
            <a:r>
              <a:rPr kumimoji="1" lang="ja-JP" altLang="en-US" dirty="0" smtClean="0"/>
              <a:t>あるゲーム内でアイテムを購入するまでの手順です</a:t>
            </a:r>
            <a:endParaRPr kumimoji="1" lang="en-US" altLang="ja-JP" dirty="0" smtClean="0"/>
          </a:p>
          <a:p>
            <a:endParaRPr kumimoji="1" lang="en-US" altLang="ja-JP" dirty="0" smtClean="0"/>
          </a:p>
          <a:p>
            <a:r>
              <a:rPr kumimoji="1" lang="ja-JP" altLang="en-US" dirty="0" smtClean="0"/>
              <a:t>●</a:t>
            </a:r>
            <a:r>
              <a:rPr kumimoji="1" lang="ja-JP" altLang="ja-JP" sz="1200" kern="1200" dirty="0" smtClean="0">
                <a:solidFill>
                  <a:schemeClr val="tx1"/>
                </a:solidFill>
                <a:effectLst/>
                <a:latin typeface="+mn-lt"/>
                <a:ea typeface="+mn-ea"/>
                <a:cs typeface="+mn-cs"/>
              </a:rPr>
              <a:t>まず、コンビニエンスストアなどでカードを購入します。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アップル社の「</a:t>
            </a:r>
            <a:r>
              <a:rPr kumimoji="1" lang="en-US" altLang="ja-JP" sz="1200" kern="1200" dirty="0" err="1" smtClean="0">
                <a:solidFill>
                  <a:schemeClr val="tx1"/>
                </a:solidFill>
                <a:effectLst/>
                <a:latin typeface="+mn-lt"/>
                <a:ea typeface="+mn-ea"/>
                <a:cs typeface="+mn-cs"/>
              </a:rPr>
              <a:t>itunes</a:t>
            </a:r>
            <a:r>
              <a:rPr kumimoji="1" lang="ja-JP" altLang="ja-JP" sz="1200" kern="1200" dirty="0" smtClean="0">
                <a:solidFill>
                  <a:schemeClr val="tx1"/>
                </a:solidFill>
                <a:effectLst/>
                <a:latin typeface="+mn-lt"/>
                <a:ea typeface="+mn-ea"/>
                <a:cs typeface="+mn-cs"/>
              </a:rPr>
              <a:t>カード」、</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社の「</a:t>
            </a:r>
            <a:r>
              <a:rPr kumimoji="1" lang="en-US" altLang="ja-JP" sz="1200" kern="1200" dirty="0" err="1" smtClean="0">
                <a:solidFill>
                  <a:schemeClr val="tx1"/>
                </a:solidFill>
                <a:effectLst/>
                <a:latin typeface="+mn-lt"/>
                <a:ea typeface="+mn-ea"/>
                <a:cs typeface="+mn-cs"/>
              </a:rPr>
              <a:t>googleplay</a:t>
            </a:r>
            <a:r>
              <a:rPr kumimoji="1" lang="ja-JP" altLang="ja-JP" sz="1200" kern="1200" dirty="0" smtClean="0">
                <a:solidFill>
                  <a:schemeClr val="tx1"/>
                </a:solidFill>
                <a:effectLst/>
                <a:latin typeface="+mn-lt"/>
                <a:ea typeface="+mn-ea"/>
                <a:cs typeface="+mn-cs"/>
              </a:rPr>
              <a:t>カード」などが有名です。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ここに印刷されているシリアル番号や</a:t>
            </a:r>
            <a:r>
              <a:rPr kumimoji="1" lang="en-US" altLang="ja-JP" sz="1200" kern="1200" dirty="0" smtClean="0">
                <a:solidFill>
                  <a:schemeClr val="tx1"/>
                </a:solidFill>
                <a:effectLst/>
                <a:latin typeface="+mn-lt"/>
                <a:ea typeface="+mn-ea"/>
                <a:cs typeface="+mn-cs"/>
              </a:rPr>
              <a:t>QR</a:t>
            </a:r>
            <a:r>
              <a:rPr kumimoji="1" lang="ja-JP" altLang="ja-JP" sz="1200" kern="1200" dirty="0" smtClean="0">
                <a:solidFill>
                  <a:schemeClr val="tx1"/>
                </a:solidFill>
                <a:effectLst/>
                <a:latin typeface="+mn-lt"/>
                <a:ea typeface="+mn-ea"/>
                <a:cs typeface="+mn-cs"/>
              </a:rPr>
              <a:t>コードなどを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上に入力すると購入金額に応じたクレジットがアカウントに入金されます。</a:t>
            </a:r>
            <a:endParaRPr kumimoji="1" lang="en-US" altLang="ja-JP" sz="1200" kern="1200" dirty="0" smtClean="0">
              <a:solidFill>
                <a:schemeClr val="tx1"/>
              </a:solidFill>
              <a:effectLst/>
              <a:latin typeface="+mn-lt"/>
              <a:ea typeface="+mn-ea"/>
              <a:cs typeface="+mn-cs"/>
            </a:endParaRPr>
          </a:p>
          <a:p>
            <a:endParaRPr kumimoji="1" lang="en-US" altLang="ja-JP" dirty="0" smtClean="0"/>
          </a:p>
          <a:p>
            <a:r>
              <a:rPr kumimoji="1" lang="ja-JP" altLang="en-US" dirty="0" smtClean="0"/>
              <a:t>●</a:t>
            </a:r>
            <a:r>
              <a:rPr kumimoji="1" lang="ja-JP" altLang="ja-JP" sz="1200" kern="1200" dirty="0" smtClean="0">
                <a:solidFill>
                  <a:schemeClr val="tx1"/>
                </a:solidFill>
                <a:effectLst/>
                <a:latin typeface="+mn-lt"/>
                <a:ea typeface="+mn-ea"/>
                <a:cs typeface="+mn-cs"/>
              </a:rPr>
              <a:t>ゲームの中の購入画面でそのゲームの中だけで通用する</a:t>
            </a:r>
            <a:r>
              <a:rPr kumimoji="1" lang="ja-JP" altLang="ja-JP" sz="1200" b="1" u="sng" kern="1200" dirty="0" smtClean="0">
                <a:solidFill>
                  <a:schemeClr val="tx1"/>
                </a:solidFill>
                <a:effectLst/>
                <a:latin typeface="+mn-lt"/>
                <a:ea typeface="+mn-ea"/>
                <a:cs typeface="+mn-cs"/>
              </a:rPr>
              <a:t>ゲーム内通貨を</a:t>
            </a:r>
            <a:r>
              <a:rPr kumimoji="1" lang="en-US" altLang="ja-JP" sz="1200" b="1" u="sng" kern="1200" dirty="0" smtClean="0">
                <a:solidFill>
                  <a:schemeClr val="tx1"/>
                </a:solidFill>
                <a:effectLst/>
                <a:latin typeface="+mn-lt"/>
                <a:ea typeface="+mn-ea"/>
                <a:cs typeface="+mn-cs"/>
              </a:rPr>
              <a:t>WEB</a:t>
            </a:r>
            <a:r>
              <a:rPr kumimoji="1" lang="ja-JP" altLang="ja-JP" sz="1200" b="1" u="sng" kern="1200" dirty="0" smtClean="0">
                <a:solidFill>
                  <a:schemeClr val="tx1"/>
                </a:solidFill>
                <a:effectLst/>
                <a:latin typeface="+mn-lt"/>
                <a:ea typeface="+mn-ea"/>
                <a:cs typeface="+mn-cs"/>
              </a:rPr>
              <a:t>上の入金残高を使って購入</a:t>
            </a:r>
            <a:r>
              <a:rPr kumimoji="1" lang="ja-JP" altLang="ja-JP" sz="1200" kern="1200" dirty="0" smtClean="0">
                <a:solidFill>
                  <a:schemeClr val="tx1"/>
                </a:solidFill>
                <a:effectLst/>
                <a:latin typeface="+mn-lt"/>
                <a:ea typeface="+mn-ea"/>
                <a:cs typeface="+mn-cs"/>
              </a:rPr>
              <a:t>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ゲーム内通貨は「魔法石」「オーブ」「コイン」などゲームによって様々です。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この時点で元のお金はそのゲームのため以外には使えなくなります。</a:t>
            </a:r>
            <a:endParaRPr kumimoji="1" lang="en-US" altLang="ja-JP" dirty="0" smtClean="0"/>
          </a:p>
          <a:p>
            <a:endParaRPr kumimoji="1" lang="en-US" altLang="ja-JP" dirty="0" smtClean="0"/>
          </a:p>
          <a:p>
            <a:r>
              <a:rPr kumimoji="1" lang="ja-JP" altLang="en-US" dirty="0" smtClean="0"/>
              <a:t>●アイテムに応じて設定された対価としてゲーム内通貨を引き替え</a:t>
            </a:r>
            <a:endParaRPr kumimoji="1" lang="en-US" altLang="ja-JP" dirty="0" smtClean="0"/>
          </a:p>
          <a:p>
            <a:r>
              <a:rPr kumimoji="1" lang="ja-JP" altLang="en-US" dirty="0" smtClean="0"/>
              <a:t>　　アイテムを手に入れます</a:t>
            </a:r>
            <a:endParaRPr kumimoji="1" lang="en-US" altLang="ja-JP" dirty="0" smtClean="0"/>
          </a:p>
          <a:p>
            <a:endParaRPr kumimoji="1" lang="en-US" altLang="ja-JP" dirty="0" smtClean="0"/>
          </a:p>
          <a:p>
            <a:r>
              <a:rPr kumimoji="1" lang="en-US" altLang="ja-JP" dirty="0" smtClean="0"/>
              <a:t>※</a:t>
            </a:r>
            <a:r>
              <a:rPr kumimoji="1" lang="ja-JP" altLang="en-US" dirty="0" smtClean="0"/>
              <a:t>スマートフォンなどでクレジット支払いが可能な設定をすることで</a:t>
            </a:r>
            <a:endParaRPr kumimoji="1" lang="en-US" altLang="ja-JP" dirty="0" smtClean="0"/>
          </a:p>
          <a:p>
            <a:r>
              <a:rPr kumimoji="1" lang="ja-JP" altLang="en-US" dirty="0" smtClean="0"/>
              <a:t>１番の手順を省いて、直接クレジット支払いでゲーム内通貨を購入することもできます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9A4AA53-5861-40F3-BB18-B3629A64220C}" type="slidenum">
              <a:rPr kumimoji="1" lang="ja-JP" altLang="en-US" smtClean="0"/>
              <a:t>4</a:t>
            </a:fld>
            <a:endParaRPr kumimoji="1" lang="ja-JP" altLang="en-US"/>
          </a:p>
        </p:txBody>
      </p:sp>
    </p:spTree>
    <p:extLst>
      <p:ext uri="{BB962C8B-B14F-4D97-AF65-F5344CB8AC3E}">
        <p14:creationId xmlns:p14="http://schemas.microsoft.com/office/powerpoint/2010/main" val="99006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この仕組みを図で説明すると</a:t>
            </a:r>
            <a:endParaRPr kumimoji="1" lang="en-US" altLang="ja-JP" dirty="0" smtClean="0"/>
          </a:p>
          <a:p>
            <a:r>
              <a:rPr kumimoji="1" lang="ja-JP" altLang="en-US" dirty="0" smtClean="0"/>
              <a:t>●ゲーム内のアイテムを手に入れるために</a:t>
            </a:r>
            <a:endParaRPr kumimoji="1" lang="en-US" altLang="ja-JP" dirty="0" smtClean="0"/>
          </a:p>
          <a:p>
            <a:r>
              <a:rPr kumimoji="1" lang="ja-JP" altLang="en-US" dirty="0" smtClean="0"/>
              <a:t>●ゲーム内で１０コインという対価を払わなければなりません</a:t>
            </a:r>
            <a:endParaRPr kumimoji="1" lang="en-US" altLang="ja-JP" dirty="0" smtClean="0"/>
          </a:p>
          <a:p>
            <a:endParaRPr kumimoji="1" lang="en-US" altLang="ja-JP" dirty="0" smtClean="0"/>
          </a:p>
          <a:p>
            <a:r>
              <a:rPr kumimoji="1" lang="ja-JP" altLang="en-US" dirty="0" smtClean="0"/>
              <a:t>●１０コインを手に入れるためには</a:t>
            </a:r>
            <a:r>
              <a:rPr kumimoji="1" lang="en-US" altLang="ja-JP" dirty="0" smtClean="0"/>
              <a:t>WEB</a:t>
            </a:r>
            <a:r>
              <a:rPr kumimoji="1" lang="ja-JP" altLang="en-US" dirty="0" smtClean="0"/>
              <a:t>上で９８０円を支払わなければなりません</a:t>
            </a:r>
            <a:endParaRPr kumimoji="1" lang="en-US" altLang="ja-JP" dirty="0" smtClean="0"/>
          </a:p>
          <a:p>
            <a:endParaRPr kumimoji="1" lang="en-US" altLang="ja-JP" dirty="0" smtClean="0"/>
          </a:p>
          <a:p>
            <a:r>
              <a:rPr kumimoji="1" lang="ja-JP" altLang="en-US" dirty="0" smtClean="0"/>
              <a:t>●</a:t>
            </a:r>
            <a:r>
              <a:rPr kumimoji="1" lang="en-US" altLang="ja-JP" dirty="0" smtClean="0"/>
              <a:t>WEB</a:t>
            </a:r>
            <a:r>
              <a:rPr kumimoji="1" lang="ja-JP" altLang="en-US" dirty="0" smtClean="0"/>
              <a:t>上で９８０円を支払うためには</a:t>
            </a:r>
            <a:endParaRPr kumimoji="1" lang="en-US" altLang="ja-JP" dirty="0" smtClean="0"/>
          </a:p>
          <a:p>
            <a:endParaRPr kumimoji="1" lang="en-US" altLang="ja-JP" dirty="0" smtClean="0"/>
          </a:p>
          <a:p>
            <a:r>
              <a:rPr kumimoji="1" lang="ja-JP" altLang="en-US" dirty="0" smtClean="0"/>
              <a:t>●</a:t>
            </a:r>
            <a:r>
              <a:rPr kumimoji="1" lang="ja-JP" altLang="ja-JP" sz="1200" kern="1200" dirty="0" smtClean="0">
                <a:solidFill>
                  <a:schemeClr val="tx1"/>
                </a:solidFill>
                <a:effectLst/>
                <a:latin typeface="+mn-lt"/>
                <a:ea typeface="+mn-ea"/>
                <a:cs typeface="+mn-cs"/>
              </a:rPr>
              <a:t>クレジット支払いを設定するかコンビニエンスストアで各社に対応したカードを購入し、</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上に入金しなければなりません。</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現金に換算するとこのアイテムをゲットするためには約１０００円の出費が必要だったと言うことがわかります</a:t>
            </a:r>
            <a:endParaRPr kumimoji="1" lang="en-US" altLang="ja-JP" dirty="0" smtClean="0"/>
          </a:p>
          <a:p>
            <a:r>
              <a:rPr kumimoji="1" lang="ja-JP" altLang="en-US" dirty="0" smtClean="0"/>
              <a:t>しかし、アイテムを手に入れるまでに元の現金が何度も形をかえているため、</a:t>
            </a:r>
            <a:endParaRPr kumimoji="1" lang="en-US" altLang="ja-JP" dirty="0" smtClean="0"/>
          </a:p>
          <a:p>
            <a:r>
              <a:rPr kumimoji="1" lang="ja-JP" altLang="en-US" dirty="0" smtClean="0"/>
              <a:t>最終的なアイテムの価値が分かりにくくなりがちであることには注意が必要です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9A4AA53-5861-40F3-BB18-B3629A64220C}" type="slidenum">
              <a:rPr kumimoji="1" lang="ja-JP" altLang="en-US" smtClean="0"/>
              <a:t>5</a:t>
            </a:fld>
            <a:endParaRPr kumimoji="1" lang="ja-JP" altLang="en-US"/>
          </a:p>
        </p:txBody>
      </p:sp>
    </p:spTree>
    <p:extLst>
      <p:ext uri="{BB962C8B-B14F-4D97-AF65-F5344CB8AC3E}">
        <p14:creationId xmlns:p14="http://schemas.microsoft.com/office/powerpoint/2010/main" val="99006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その他の課金のしくみとして</a:t>
            </a:r>
            <a:endParaRPr kumimoji="1" lang="en-US" altLang="ja-JP" dirty="0" smtClean="0"/>
          </a:p>
          <a:p>
            <a:r>
              <a:rPr kumimoji="1" lang="ja-JP" altLang="en-US" dirty="0" smtClean="0"/>
              <a:t>「ガチャをまわす」ための課金があります</a:t>
            </a:r>
            <a:endParaRPr kumimoji="1" lang="en-US" altLang="ja-JP" dirty="0" smtClean="0"/>
          </a:p>
          <a:p>
            <a:endParaRPr kumimoji="1" lang="en-US" altLang="ja-JP" dirty="0" smtClean="0"/>
          </a:p>
          <a:p>
            <a:r>
              <a:rPr kumimoji="1" lang="ja-JP" altLang="en-US" dirty="0" smtClean="0"/>
              <a:t>●</a:t>
            </a:r>
            <a:r>
              <a:rPr kumimoji="1" lang="en-US" altLang="ja-JP" dirty="0" smtClean="0"/>
              <a:t>WEB</a:t>
            </a:r>
            <a:r>
              <a:rPr kumimoji="1" lang="ja-JP" altLang="en-US" dirty="0" smtClean="0"/>
              <a:t>上での支払い方法を決めたら</a:t>
            </a:r>
            <a:endParaRPr kumimoji="1" lang="en-US" altLang="ja-JP" dirty="0" smtClean="0"/>
          </a:p>
          <a:p>
            <a:r>
              <a:rPr kumimoji="1" lang="ja-JP" altLang="en-US" dirty="0" smtClean="0"/>
              <a:t>●ゲーム内通貨を購入します</a:t>
            </a:r>
            <a:endParaRPr kumimoji="1" lang="en-US" altLang="ja-JP" dirty="0" smtClean="0"/>
          </a:p>
          <a:p>
            <a:r>
              <a:rPr kumimoji="1" lang="ja-JP" altLang="en-US" dirty="0" smtClean="0"/>
              <a:t>●ゲーム内通貨を消費して「ガチャをまわす」のです</a:t>
            </a:r>
            <a:endParaRPr kumimoji="1" lang="en-US" altLang="ja-JP" dirty="0" smtClean="0"/>
          </a:p>
          <a:p>
            <a:r>
              <a:rPr kumimoji="1" lang="ja-JP" altLang="en-US" dirty="0" smtClean="0"/>
              <a:t>　このガチャというのはゲーム内のキャラクターやアイテムを手に入れるためのくじ引きです</a:t>
            </a:r>
            <a:endParaRPr kumimoji="1" lang="en-US" altLang="ja-JP" dirty="0" smtClean="0"/>
          </a:p>
          <a:p>
            <a:r>
              <a:rPr kumimoji="1" lang="ja-JP" altLang="en-US" dirty="0" smtClean="0"/>
              <a:t>　駄菓子屋の前によく置かれていた「ガチャガチャ」とよばれるくじ引きをイメージしてそう呼ばれています</a:t>
            </a:r>
            <a:endParaRPr kumimoji="1" lang="en-US" altLang="ja-JP" dirty="0" smtClean="0"/>
          </a:p>
          <a:p>
            <a:r>
              <a:rPr kumimoji="1" lang="ja-JP" altLang="en-US" dirty="0" smtClean="0"/>
              <a:t>　くじ引きですから目当てのアイテムなどが手に入るとは限らず、価値の低いアイテムなどが出現する可能性もあります</a:t>
            </a:r>
            <a:endParaRPr kumimoji="1" lang="en-US" altLang="ja-JP" dirty="0" smtClean="0"/>
          </a:p>
          <a:p>
            <a:r>
              <a:rPr kumimoji="1" lang="ja-JP" altLang="en-US" dirty="0" smtClean="0"/>
              <a:t>　目当てのアイテムを手に入れるにはもう一度「ガチャを回す」しかありませんが、このときゲーム内通貨の消費量が</a:t>
            </a:r>
            <a:endParaRPr kumimoji="1" lang="en-US" altLang="ja-JP" dirty="0" smtClean="0"/>
          </a:p>
          <a:p>
            <a:r>
              <a:rPr kumimoji="1" lang="ja-JP" altLang="en-US" dirty="0" smtClean="0"/>
              <a:t>　企業のマーケティング等により絶妙に設定されていることが多く、より多くの課金をしたくなる工夫がなされています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9A4AA53-5861-40F3-BB18-B3629A64220C}" type="slidenum">
              <a:rPr kumimoji="1" lang="ja-JP" altLang="en-US" smtClean="0"/>
              <a:t>6</a:t>
            </a:fld>
            <a:endParaRPr kumimoji="1" lang="ja-JP" altLang="en-US"/>
          </a:p>
        </p:txBody>
      </p:sp>
    </p:spTree>
    <p:extLst>
      <p:ext uri="{BB962C8B-B14F-4D97-AF65-F5344CB8AC3E}">
        <p14:creationId xmlns:p14="http://schemas.microsoft.com/office/powerpoint/2010/main" val="99006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その他の課金のしくみとして</a:t>
            </a:r>
            <a:endParaRPr kumimoji="1" lang="en-US" altLang="ja-JP" dirty="0" smtClean="0"/>
          </a:p>
          <a:p>
            <a:r>
              <a:rPr kumimoji="1" lang="ja-JP" altLang="en-US" dirty="0" smtClean="0"/>
              <a:t>「ガチャをまわす」ための課金があります</a:t>
            </a:r>
            <a:endParaRPr kumimoji="1" lang="en-US" altLang="ja-JP" dirty="0" smtClean="0"/>
          </a:p>
          <a:p>
            <a:endParaRPr kumimoji="1" lang="en-US" altLang="ja-JP" dirty="0" smtClean="0"/>
          </a:p>
          <a:p>
            <a:r>
              <a:rPr kumimoji="1" lang="ja-JP" altLang="en-US" dirty="0" smtClean="0"/>
              <a:t>●</a:t>
            </a:r>
            <a:r>
              <a:rPr kumimoji="1" lang="en-US" altLang="ja-JP" dirty="0" smtClean="0"/>
              <a:t>WEB</a:t>
            </a:r>
            <a:r>
              <a:rPr kumimoji="1" lang="ja-JP" altLang="en-US" dirty="0" smtClean="0"/>
              <a:t>上での支払い方法を決めたら</a:t>
            </a:r>
            <a:endParaRPr kumimoji="1" lang="en-US" altLang="ja-JP" dirty="0" smtClean="0"/>
          </a:p>
          <a:p>
            <a:r>
              <a:rPr kumimoji="1" lang="ja-JP" altLang="en-US" dirty="0" smtClean="0"/>
              <a:t>●ゲーム内通貨を購入します</a:t>
            </a:r>
            <a:endParaRPr kumimoji="1" lang="en-US" altLang="ja-JP" dirty="0" smtClean="0"/>
          </a:p>
          <a:p>
            <a:r>
              <a:rPr kumimoji="1" lang="ja-JP" altLang="en-US" dirty="0" smtClean="0"/>
              <a:t>●ゲーム内通貨を消費して「ガチャをまわす」のです</a:t>
            </a:r>
            <a:endParaRPr kumimoji="1" lang="en-US" altLang="ja-JP" dirty="0" smtClean="0"/>
          </a:p>
          <a:p>
            <a:r>
              <a:rPr kumimoji="1" lang="ja-JP" altLang="en-US" dirty="0" smtClean="0"/>
              <a:t>　このガチャというのはゲーム内のキャラクターやアイテムを手に入れるためのくじ引きです</a:t>
            </a:r>
            <a:endParaRPr kumimoji="1" lang="en-US" altLang="ja-JP" dirty="0" smtClean="0"/>
          </a:p>
          <a:p>
            <a:r>
              <a:rPr kumimoji="1" lang="ja-JP" altLang="en-US" dirty="0" smtClean="0"/>
              <a:t>　駄菓子屋の前によく置かれていた「ガチャガチャ」とよばれるくじ引きをイメージしてそう呼ばれています</a:t>
            </a:r>
            <a:endParaRPr kumimoji="1" lang="en-US" altLang="ja-JP" dirty="0" smtClean="0"/>
          </a:p>
          <a:p>
            <a:r>
              <a:rPr kumimoji="1" lang="ja-JP" altLang="en-US" dirty="0" smtClean="0"/>
              <a:t>　くじ引きですから目当てのアイテムなどが手に入るとは限らず、価値の低いアイテムなどが出現する可能性もあります</a:t>
            </a:r>
            <a:endParaRPr kumimoji="1" lang="en-US" altLang="ja-JP" dirty="0" smtClean="0"/>
          </a:p>
          <a:p>
            <a:r>
              <a:rPr kumimoji="1" lang="ja-JP" altLang="en-US" dirty="0" smtClean="0"/>
              <a:t>　目当てのアイテムを手に入れるにはもう一度「ガチャを回す」しかありませんが、このときゲーム内通貨の消費量が</a:t>
            </a:r>
            <a:endParaRPr kumimoji="1" lang="en-US" altLang="ja-JP" dirty="0" smtClean="0"/>
          </a:p>
          <a:p>
            <a:r>
              <a:rPr kumimoji="1" lang="ja-JP" altLang="en-US" dirty="0" smtClean="0"/>
              <a:t>　企業のマーケティング等により絶妙に設定されていることが多く、より多くの課金をしたくなる工夫がなされています</a:t>
            </a:r>
            <a:endParaRPr kumimoji="1" lang="en-US" altLang="ja-JP" dirty="0" smtClean="0"/>
          </a:p>
          <a:p>
            <a:endParaRPr kumimoji="1" lang="en-US" altLang="ja-JP" dirty="0" smtClean="0"/>
          </a:p>
          <a:p>
            <a:r>
              <a:rPr kumimoji="1" lang="ja-JP" altLang="en-US" dirty="0" smtClean="0"/>
              <a:t>さらに確率設定等の影響でハズレ続ければ目当てのアイテムが最後まで手に入らないこともあります</a:t>
            </a:r>
            <a:endParaRPr kumimoji="1" lang="en-US" altLang="ja-JP" dirty="0" smtClean="0"/>
          </a:p>
          <a:p>
            <a:endParaRPr kumimoji="1" lang="en-US" altLang="ja-JP" dirty="0" smtClean="0"/>
          </a:p>
          <a:p>
            <a:r>
              <a:rPr kumimoji="1" lang="ja-JP" altLang="en-US" dirty="0" smtClean="0"/>
              <a:t>このように「課金」とは現金が形を変える毎に使い道が限定されていき</a:t>
            </a:r>
            <a:endParaRPr kumimoji="1" lang="en-US" altLang="ja-JP" dirty="0" smtClean="0"/>
          </a:p>
          <a:p>
            <a:r>
              <a:rPr kumimoji="1" lang="ja-JP" altLang="en-US" dirty="0" smtClean="0"/>
              <a:t>最終的にゲームを楽しむ様々な要素のために現金を支払う行為です。</a:t>
            </a:r>
            <a:endParaRPr kumimoji="1" lang="en-US" altLang="ja-JP" dirty="0" smtClean="0"/>
          </a:p>
          <a:p>
            <a:r>
              <a:rPr kumimoji="1" lang="ja-JP" altLang="en-US" dirty="0" smtClean="0"/>
              <a:t>近年、子ども達による高額な課金のトラブル事例も多数報告されています。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9A4AA53-5861-40F3-BB18-B3629A64220C}" type="slidenum">
              <a:rPr kumimoji="1" lang="ja-JP" altLang="en-US" smtClean="0"/>
              <a:t>7</a:t>
            </a:fld>
            <a:endParaRPr kumimoji="1" lang="ja-JP" altLang="en-US"/>
          </a:p>
        </p:txBody>
      </p:sp>
    </p:spTree>
    <p:extLst>
      <p:ext uri="{BB962C8B-B14F-4D97-AF65-F5344CB8AC3E}">
        <p14:creationId xmlns:p14="http://schemas.microsoft.com/office/powerpoint/2010/main" val="99006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その他の課金のしくみとして</a:t>
            </a:r>
            <a:endParaRPr kumimoji="1" lang="en-US" altLang="ja-JP" dirty="0" smtClean="0"/>
          </a:p>
          <a:p>
            <a:r>
              <a:rPr kumimoji="1" lang="ja-JP" altLang="en-US" dirty="0" smtClean="0"/>
              <a:t>「ガチャをまわす」ための課金があります</a:t>
            </a:r>
            <a:endParaRPr kumimoji="1" lang="en-US" altLang="ja-JP" dirty="0" smtClean="0"/>
          </a:p>
          <a:p>
            <a:endParaRPr kumimoji="1" lang="en-US" altLang="ja-JP" dirty="0" smtClean="0"/>
          </a:p>
          <a:p>
            <a:r>
              <a:rPr kumimoji="1" lang="ja-JP" altLang="en-US" dirty="0" smtClean="0"/>
              <a:t>●</a:t>
            </a:r>
            <a:r>
              <a:rPr kumimoji="1" lang="en-US" altLang="ja-JP" dirty="0" smtClean="0"/>
              <a:t>WEB</a:t>
            </a:r>
            <a:r>
              <a:rPr kumimoji="1" lang="ja-JP" altLang="en-US" dirty="0" smtClean="0"/>
              <a:t>上での支払い方法を決めたら</a:t>
            </a:r>
            <a:endParaRPr kumimoji="1" lang="en-US" altLang="ja-JP" dirty="0" smtClean="0"/>
          </a:p>
          <a:p>
            <a:r>
              <a:rPr kumimoji="1" lang="ja-JP" altLang="en-US" dirty="0" smtClean="0"/>
              <a:t>●ゲーム内通貨を購入します</a:t>
            </a:r>
            <a:endParaRPr kumimoji="1" lang="en-US" altLang="ja-JP" dirty="0" smtClean="0"/>
          </a:p>
          <a:p>
            <a:r>
              <a:rPr kumimoji="1" lang="ja-JP" altLang="en-US" dirty="0" smtClean="0"/>
              <a:t>●ゲーム内通貨を消費して「ガチャをまわす」のです</a:t>
            </a:r>
            <a:endParaRPr kumimoji="1" lang="en-US" altLang="ja-JP" dirty="0" smtClean="0"/>
          </a:p>
          <a:p>
            <a:r>
              <a:rPr kumimoji="1" lang="ja-JP" altLang="en-US" dirty="0" smtClean="0"/>
              <a:t>　このガチャというのはゲーム内のキャラクターやアイテムを手に入れるためのくじ引きです</a:t>
            </a:r>
            <a:endParaRPr kumimoji="1" lang="en-US" altLang="ja-JP" dirty="0" smtClean="0"/>
          </a:p>
          <a:p>
            <a:r>
              <a:rPr kumimoji="1" lang="ja-JP" altLang="en-US" dirty="0" smtClean="0"/>
              <a:t>　駄菓子屋の前によく置かれていた「ガチャガチャ」とよばれるくじ引きをイメージしてそう呼ばれています</a:t>
            </a:r>
            <a:endParaRPr kumimoji="1" lang="en-US" altLang="ja-JP" dirty="0" smtClean="0"/>
          </a:p>
          <a:p>
            <a:r>
              <a:rPr kumimoji="1" lang="ja-JP" altLang="en-US" dirty="0" smtClean="0"/>
              <a:t>　くじ引きですから目当てのアイテムなどが手に入るとは限らず、価値の低いアイテムなどが出現する可能性もあります</a:t>
            </a:r>
            <a:endParaRPr kumimoji="1" lang="en-US" altLang="ja-JP" dirty="0" smtClean="0"/>
          </a:p>
          <a:p>
            <a:r>
              <a:rPr kumimoji="1" lang="ja-JP" altLang="en-US" dirty="0" smtClean="0"/>
              <a:t>　目当てのアイテムを手に入れるにはもう一度「ガチャを回す」しかありませんが、このときゲーム内通貨の消費量が</a:t>
            </a:r>
            <a:endParaRPr kumimoji="1" lang="en-US" altLang="ja-JP" dirty="0" smtClean="0"/>
          </a:p>
          <a:p>
            <a:r>
              <a:rPr kumimoji="1" lang="ja-JP" altLang="en-US" dirty="0" smtClean="0"/>
              <a:t>　企業のマーケティング等により絶妙に設定されていることが多く、より多くの課金をしたくなる工夫がなされています</a:t>
            </a:r>
            <a:endParaRPr kumimoji="1" lang="en-US" altLang="ja-JP" dirty="0" smtClean="0"/>
          </a:p>
          <a:p>
            <a:endParaRPr kumimoji="1" lang="en-US" altLang="ja-JP" dirty="0" smtClean="0"/>
          </a:p>
          <a:p>
            <a:r>
              <a:rPr kumimoji="1" lang="ja-JP" altLang="en-US" dirty="0" smtClean="0"/>
              <a:t>さらに確率設定等の影響でハズレ続ければ目当てのアイテムが最後まで手に入らないこともあります</a:t>
            </a:r>
            <a:endParaRPr kumimoji="1" lang="en-US" altLang="ja-JP" dirty="0" smtClean="0"/>
          </a:p>
          <a:p>
            <a:r>
              <a:rPr kumimoji="1" lang="ja-JP" altLang="en-US" dirty="0" smtClean="0"/>
              <a:t>この場合は運良くアイテムをゲットできたようです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9A4AA53-5861-40F3-BB18-B3629A64220C}" type="slidenum">
              <a:rPr kumimoji="1" lang="ja-JP" altLang="en-US" smtClean="0"/>
              <a:t>8</a:t>
            </a:fld>
            <a:endParaRPr kumimoji="1" lang="ja-JP" altLang="en-US"/>
          </a:p>
        </p:txBody>
      </p:sp>
    </p:spTree>
    <p:extLst>
      <p:ext uri="{BB962C8B-B14F-4D97-AF65-F5344CB8AC3E}">
        <p14:creationId xmlns:p14="http://schemas.microsoft.com/office/powerpoint/2010/main" val="99006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120704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230671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157356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90701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368325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588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170595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220504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258037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163986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E268437-866F-4BE0-9ADE-09D0552FA2B4}" type="datetimeFigureOut">
              <a:rPr kumimoji="1" lang="ja-JP" altLang="en-US" smtClean="0"/>
              <a:t>2019/1/7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429432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68437-866F-4BE0-9ADE-09D0552FA2B4}" type="datetimeFigureOut">
              <a:rPr kumimoji="1" lang="ja-JP" altLang="en-US" smtClean="0"/>
              <a:t>2019/1/7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E4D31-1A9C-4A23-9372-095ADB0E2810}" type="slidenum">
              <a:rPr kumimoji="1" lang="ja-JP" altLang="en-US" smtClean="0"/>
              <a:t>‹#›</a:t>
            </a:fld>
            <a:endParaRPr kumimoji="1" lang="ja-JP" altLang="en-US"/>
          </a:p>
        </p:txBody>
      </p:sp>
    </p:spTree>
    <p:extLst>
      <p:ext uri="{BB962C8B-B14F-4D97-AF65-F5344CB8AC3E}">
        <p14:creationId xmlns:p14="http://schemas.microsoft.com/office/powerpoint/2010/main" val="4187429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712968" cy="6462464"/>
          </a:xfrm>
          <a:prstGeom prst="rect">
            <a:avLst/>
          </a:prstGeom>
          <a:noFill/>
          <a:ln>
            <a:noFill/>
          </a:ln>
        </p:spPr>
      </p:pic>
      <p:sp>
        <p:nvSpPr>
          <p:cNvPr id="2" name="タイトル 1"/>
          <p:cNvSpPr>
            <a:spLocks noGrp="1"/>
          </p:cNvSpPr>
          <p:nvPr>
            <p:ph type="ctrTitle"/>
          </p:nvPr>
        </p:nvSpPr>
        <p:spPr>
          <a:xfrm>
            <a:off x="721804" y="1968535"/>
            <a:ext cx="7772400" cy="1470025"/>
          </a:xfrm>
        </p:spPr>
        <p:txBody>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スマホゲームとお金について</a:t>
            </a:r>
            <a:r>
              <a:rPr kumimoji="1" lang="en-US" altLang="ja-JP" b="1" dirty="0" smtClean="0">
                <a:solidFill>
                  <a:schemeClr val="bg1"/>
                </a:solidFill>
                <a:latin typeface="メイリオ" panose="020B0604030504040204" pitchFamily="50" charset="-128"/>
                <a:ea typeface="メイリオ" panose="020B0604030504040204" pitchFamily="50" charset="-128"/>
              </a:rPr>
              <a:t/>
            </a:r>
            <a:br>
              <a:rPr kumimoji="1" lang="en-US" altLang="ja-JP" b="1" dirty="0" smtClean="0">
                <a:solidFill>
                  <a:schemeClr val="bg1"/>
                </a:solidFill>
                <a:latin typeface="メイリオ" panose="020B0604030504040204" pitchFamily="50" charset="-128"/>
                <a:ea typeface="メイリオ" panose="020B0604030504040204" pitchFamily="50" charset="-128"/>
              </a:rPr>
            </a:br>
            <a:r>
              <a:rPr lang="ja-JP" altLang="en-US" b="1" dirty="0" smtClean="0">
                <a:solidFill>
                  <a:schemeClr val="bg1"/>
                </a:solidFill>
                <a:latin typeface="メイリオ" panose="020B0604030504040204" pitchFamily="50" charset="-128"/>
                <a:ea typeface="メイリオ" panose="020B0604030504040204" pitchFamily="50" charset="-128"/>
              </a:rPr>
              <a:t>～課金のしくみ～</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4885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377907"/>
            <a:ext cx="8640960" cy="1470025"/>
          </a:xfrm>
          <a:solidFill>
            <a:srgbClr val="FFFFCC"/>
          </a:solidFill>
          <a:effectLst>
            <a:softEdge rad="317500"/>
          </a:effectLst>
        </p:spPr>
        <p:txBody>
          <a:bodyPr>
            <a:noAutofit/>
          </a:bodyPr>
          <a:lstStyle/>
          <a:p>
            <a:r>
              <a:rPr kumimoji="1" lang="ja-JP" altLang="en-US" sz="3200" dirty="0" smtClean="0">
                <a:latin typeface="メイリオ" panose="020B0604030504040204" pitchFamily="50" charset="-128"/>
                <a:ea typeface="メイリオ" panose="020B0604030504040204" pitchFamily="50" charset="-128"/>
              </a:rPr>
              <a:t>青少年のスマホの利用目的は、</a:t>
            </a:r>
            <a:r>
              <a:rPr kumimoji="1" lang="en-US" altLang="ja-JP" sz="3200" dirty="0" smtClean="0">
                <a:latin typeface="メイリオ" panose="020B0604030504040204" pitchFamily="50" charset="-128"/>
                <a:ea typeface="メイリオ" panose="020B0604030504040204" pitchFamily="50" charset="-128"/>
              </a:rPr>
              <a:t/>
            </a:r>
            <a:br>
              <a:rPr kumimoji="1" lang="en-US" altLang="ja-JP" sz="3200" dirty="0" smtClean="0">
                <a:latin typeface="メイリオ" panose="020B0604030504040204" pitchFamily="50" charset="-128"/>
                <a:ea typeface="メイリオ" panose="020B0604030504040204" pitchFamily="50" charset="-128"/>
              </a:rPr>
            </a:br>
            <a:r>
              <a:rPr kumimoji="1" lang="en-US" altLang="ja-JP" sz="3200" dirty="0" smtClean="0">
                <a:latin typeface="メイリオ" panose="020B0604030504040204" pitchFamily="50" charset="-128"/>
                <a:ea typeface="メイリオ" panose="020B0604030504040204" pitchFamily="50" charset="-128"/>
              </a:rPr>
              <a:t>1</a:t>
            </a:r>
            <a:r>
              <a:rPr kumimoji="1" lang="ja-JP" altLang="en-US" sz="3200" dirty="0" smtClean="0">
                <a:latin typeface="メイリオ" panose="020B0604030504040204" pitchFamily="50" charset="-128"/>
                <a:ea typeface="メイリオ" panose="020B0604030504040204" pitchFamily="50" charset="-128"/>
              </a:rPr>
              <a:t>位</a:t>
            </a:r>
            <a:r>
              <a:rPr lang="ja-JP" altLang="en-US" sz="3200" dirty="0">
                <a:latin typeface="メイリオ" panose="020B0604030504040204" pitchFamily="50" charset="-128"/>
                <a:ea typeface="メイリオ" panose="020B0604030504040204" pitchFamily="50" charset="-128"/>
              </a:rPr>
              <a:t>ｺﾐｭﾆｹｰｼｮﾝ</a:t>
            </a:r>
            <a:r>
              <a:rPr kumimoji="1" lang="ja-JP" altLang="en-US" sz="3200" dirty="0" smtClean="0">
                <a:latin typeface="メイリオ" panose="020B0604030504040204" pitchFamily="50" charset="-128"/>
                <a:ea typeface="メイリオ" panose="020B0604030504040204" pitchFamily="50" charset="-128"/>
              </a:rPr>
              <a:t>、</a:t>
            </a:r>
            <a:r>
              <a:rPr kumimoji="1" lang="en-US" altLang="ja-JP" sz="3200" dirty="0" smtClean="0">
                <a:latin typeface="メイリオ" panose="020B0604030504040204" pitchFamily="50" charset="-128"/>
                <a:ea typeface="メイリオ" panose="020B0604030504040204" pitchFamily="50" charset="-128"/>
              </a:rPr>
              <a:t>2</a:t>
            </a:r>
            <a:r>
              <a:rPr kumimoji="1" lang="ja-JP" altLang="en-US" sz="3200" dirty="0" smtClean="0">
                <a:latin typeface="メイリオ" panose="020B0604030504040204" pitchFamily="50" charset="-128"/>
                <a:ea typeface="メイリオ" panose="020B0604030504040204" pitchFamily="50" charset="-128"/>
              </a:rPr>
              <a:t>位動画視聴、</a:t>
            </a:r>
            <a:r>
              <a:rPr kumimoji="1" lang="en-US" altLang="ja-JP" sz="3200" dirty="0" smtClean="0">
                <a:latin typeface="メイリオ" panose="020B0604030504040204" pitchFamily="50" charset="-128"/>
                <a:ea typeface="メイリオ" panose="020B0604030504040204" pitchFamily="50" charset="-128"/>
              </a:rPr>
              <a:t>3</a:t>
            </a:r>
            <a:r>
              <a:rPr kumimoji="1" lang="ja-JP" altLang="en-US" sz="3200" dirty="0" smtClean="0">
                <a:latin typeface="メイリオ" panose="020B0604030504040204" pitchFamily="50" charset="-128"/>
                <a:ea typeface="メイリオ" panose="020B0604030504040204" pitchFamily="50" charset="-128"/>
              </a:rPr>
              <a:t>位ゲーム</a:t>
            </a:r>
            <a:r>
              <a:rPr lang="ja-JP" altLang="en-US" sz="3200" dirty="0" smtClean="0">
                <a:latin typeface="メイリオ" panose="020B0604030504040204" pitchFamily="50" charset="-128"/>
                <a:ea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373736" y="4403730"/>
            <a:ext cx="2932915" cy="2594562"/>
            <a:chOff x="-373736" y="4403730"/>
            <a:chExt cx="2932915" cy="2594562"/>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36" y="4403730"/>
              <a:ext cx="2209432" cy="2594562"/>
            </a:xfrm>
            <a:prstGeom prst="rect">
              <a:avLst/>
            </a:prstGeom>
          </p:spPr>
        </p:pic>
        <p:sp>
          <p:nvSpPr>
            <p:cNvPr id="7" name="円/楕円 6"/>
            <p:cNvSpPr/>
            <p:nvPr/>
          </p:nvSpPr>
          <p:spPr>
            <a:xfrm>
              <a:off x="1311750" y="5157722"/>
              <a:ext cx="1247429" cy="12961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376" y="5235374"/>
              <a:ext cx="838176" cy="1088540"/>
            </a:xfrm>
            <a:prstGeom prst="rect">
              <a:avLst/>
            </a:prstGeom>
          </p:spPr>
        </p:pic>
        <p:sp>
          <p:nvSpPr>
            <p:cNvPr id="8" name="フリーフォーム 7"/>
            <p:cNvSpPr/>
            <p:nvPr/>
          </p:nvSpPr>
          <p:spPr>
            <a:xfrm>
              <a:off x="1021080" y="6019800"/>
              <a:ext cx="454576" cy="217512"/>
            </a:xfrm>
            <a:custGeom>
              <a:avLst/>
              <a:gdLst>
                <a:gd name="connsiteX0" fmla="*/ 320040 w 426720"/>
                <a:gd name="connsiteY0" fmla="*/ 0 h 182880"/>
                <a:gd name="connsiteX1" fmla="*/ 0 w 426720"/>
                <a:gd name="connsiteY1" fmla="*/ 182880 h 182880"/>
                <a:gd name="connsiteX2" fmla="*/ 426720 w 426720"/>
                <a:gd name="connsiteY2" fmla="*/ 182880 h 182880"/>
              </a:gdLst>
              <a:ahLst/>
              <a:cxnLst>
                <a:cxn ang="0">
                  <a:pos x="connsiteX0" y="connsiteY0"/>
                </a:cxn>
                <a:cxn ang="0">
                  <a:pos x="connsiteX1" y="connsiteY1"/>
                </a:cxn>
                <a:cxn ang="0">
                  <a:pos x="connsiteX2" y="connsiteY2"/>
                </a:cxn>
              </a:cxnLst>
              <a:rect l="l" t="t" r="r" b="b"/>
              <a:pathLst>
                <a:path w="426720" h="182880">
                  <a:moveTo>
                    <a:pt x="320040" y="0"/>
                  </a:moveTo>
                  <a:lnTo>
                    <a:pt x="0" y="182880"/>
                  </a:lnTo>
                  <a:lnTo>
                    <a:pt x="426720" y="18288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1403648" y="6165304"/>
            <a:ext cx="11272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311750" y="1118875"/>
            <a:ext cx="1820090" cy="4831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211960" y="1124743"/>
            <a:ext cx="1612578" cy="4831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905625" y="1072986"/>
            <a:ext cx="1194766" cy="4831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267744" y="6309320"/>
            <a:ext cx="6768752" cy="369332"/>
          </a:xfrm>
          <a:prstGeom prst="rect">
            <a:avLst/>
          </a:prstGeom>
          <a:noFill/>
        </p:spPr>
        <p:txBody>
          <a:bodyPr wrap="square" rtlCol="0">
            <a:spAutoFit/>
          </a:bodyPr>
          <a:lstStyle/>
          <a:p>
            <a:r>
              <a:rPr kumimoji="1" lang="ja-JP" altLang="en-US" dirty="0" smtClean="0"/>
              <a:t>平成</a:t>
            </a:r>
            <a:r>
              <a:rPr kumimoji="1" lang="en-US" altLang="ja-JP" dirty="0" smtClean="0"/>
              <a:t>28</a:t>
            </a:r>
            <a:r>
              <a:rPr kumimoji="1" lang="ja-JP" altLang="en-US" dirty="0" smtClean="0"/>
              <a:t>年度青少年のインターネット利用環境実態調査（内閣府）より</a:t>
            </a:r>
            <a:endParaRPr kumimoji="1" lang="ja-JP" altLang="en-US" dirty="0"/>
          </a:p>
        </p:txBody>
      </p:sp>
      <p:graphicFrame>
        <p:nvGraphicFramePr>
          <p:cNvPr id="11" name="グラフ 10"/>
          <p:cNvGraphicFramePr/>
          <p:nvPr>
            <p:extLst>
              <p:ext uri="{D42A27DB-BD31-4B8C-83A1-F6EECF244321}">
                <p14:modId xmlns:p14="http://schemas.microsoft.com/office/powerpoint/2010/main" val="2913261623"/>
              </p:ext>
            </p:extLst>
          </p:nvPr>
        </p:nvGraphicFramePr>
        <p:xfrm>
          <a:off x="1248368" y="1741794"/>
          <a:ext cx="7356079" cy="44235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189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Graphic spid="1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6554915" y="2429943"/>
            <a:ext cx="2283695" cy="4087705"/>
            <a:chOff x="6588224" y="2487322"/>
            <a:chExt cx="2283695" cy="4087705"/>
          </a:xfrm>
        </p:grpSpPr>
        <p:pic>
          <p:nvPicPr>
            <p:cNvPr id="1026" name="Picture 2" descr="ポケモンGO アイテム に対する画像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9"/>
            <a:stretch/>
          </p:blipFill>
          <p:spPr bwMode="auto">
            <a:xfrm>
              <a:off x="6588224" y="2487322"/>
              <a:ext cx="2283695" cy="4087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6803288" y="5928696"/>
              <a:ext cx="2056460" cy="646331"/>
            </a:xfrm>
            <a:prstGeom prst="rect">
              <a:avLst/>
            </a:prstGeom>
          </p:spPr>
          <p:txBody>
            <a:bodyPr wrap="none">
              <a:spAutoFit/>
            </a:bodyPr>
            <a:lstStyle/>
            <a:p>
              <a:r>
                <a:rPr lang="en-US" altLang="ja-JP" dirty="0"/>
                <a:t>©2018 Niantic, Inc. </a:t>
              </a:r>
              <a:endParaRPr lang="en-US" altLang="ja-JP" dirty="0" smtClean="0"/>
            </a:p>
            <a:p>
              <a:r>
                <a:rPr lang="en-US" altLang="ja-JP" dirty="0" smtClean="0"/>
                <a:t>©</a:t>
              </a:r>
              <a:r>
                <a:rPr lang="en-US" altLang="ja-JP" dirty="0"/>
                <a:t>2018 Pokémon. </a:t>
              </a:r>
              <a:endParaRPr lang="ja-JP" altLang="en-US" dirty="0"/>
            </a:p>
          </p:txBody>
        </p:sp>
      </p:grpSp>
      <p:sp>
        <p:nvSpPr>
          <p:cNvPr id="4" name="角丸四角形 3"/>
          <p:cNvSpPr/>
          <p:nvPr/>
        </p:nvSpPr>
        <p:spPr>
          <a:xfrm>
            <a:off x="251520" y="2555746"/>
            <a:ext cx="5939358" cy="3752230"/>
          </a:xfrm>
          <a:prstGeom prst="roundRect">
            <a:avLst>
              <a:gd name="adj" fmla="val 95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95536" y="395130"/>
            <a:ext cx="8352928" cy="12258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2" name="タイトル 1"/>
          <p:cNvSpPr>
            <a:spLocks noGrp="1"/>
          </p:cNvSpPr>
          <p:nvPr>
            <p:ph type="ctrTitle"/>
          </p:nvPr>
        </p:nvSpPr>
        <p:spPr>
          <a:xfrm>
            <a:off x="683568" y="404664"/>
            <a:ext cx="7772400" cy="1470025"/>
          </a:xfrm>
          <a:noFill/>
          <a:effectLst>
            <a:softEdge rad="317500"/>
          </a:effectLst>
        </p:spPr>
        <p:txBody>
          <a:bodyPr>
            <a:normAutofit/>
          </a:bodyPr>
          <a:lstStyle/>
          <a:p>
            <a:pPr algn="l"/>
            <a:r>
              <a:rPr kumimoji="1" lang="ja-JP" altLang="en-US" sz="3600" b="1" dirty="0" smtClean="0">
                <a:latin typeface="メイリオ" panose="020B0604030504040204" pitchFamily="50" charset="-128"/>
                <a:ea typeface="メイリオ" panose="020B0604030504040204" pitchFamily="50" charset="-128"/>
              </a:rPr>
              <a:t>無料で遊べるスマホのゲームも</a:t>
            </a:r>
            <a:r>
              <a:rPr kumimoji="1" lang="en-US" altLang="ja-JP" sz="3600" b="1" dirty="0" smtClean="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sp>
        <p:nvSpPr>
          <p:cNvPr id="5" name="タイトル 1"/>
          <p:cNvSpPr txBox="1">
            <a:spLocks/>
          </p:cNvSpPr>
          <p:nvPr/>
        </p:nvSpPr>
        <p:spPr>
          <a:xfrm>
            <a:off x="683568" y="1620986"/>
            <a:ext cx="7992888"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latin typeface="メイリオ" panose="020B0604030504040204" pitchFamily="50" charset="-128"/>
                <a:ea typeface="メイリオ" panose="020B0604030504040204" pitchFamily="50" charset="-128"/>
              </a:rPr>
              <a:t>だいたい後から</a:t>
            </a:r>
            <a:r>
              <a:rPr lang="ja-JP" altLang="en-US" b="1" dirty="0" smtClean="0">
                <a:solidFill>
                  <a:srgbClr val="FF0000"/>
                </a:solidFill>
                <a:latin typeface="メイリオ" panose="020B0604030504040204" pitchFamily="50" charset="-128"/>
                <a:ea typeface="メイリオ" panose="020B0604030504040204" pitchFamily="50" charset="-128"/>
              </a:rPr>
              <a:t>課金</a:t>
            </a:r>
            <a:r>
              <a:rPr lang="ja-JP" altLang="en-US" sz="3600" dirty="0" smtClean="0">
                <a:latin typeface="メイリオ" panose="020B0604030504040204" pitchFamily="50" charset="-128"/>
                <a:ea typeface="メイリオ" panose="020B0604030504040204" pitchFamily="50" charset="-128"/>
              </a:rPr>
              <a:t>がついてくる！</a:t>
            </a:r>
            <a:endParaRPr lang="ja-JP" altLang="en-US" sz="3600" dirty="0">
              <a:latin typeface="メイリオ" panose="020B0604030504040204" pitchFamily="50" charset="-128"/>
              <a:ea typeface="メイリオ" panose="020B0604030504040204" pitchFamily="50" charset="-128"/>
            </a:endParaRPr>
          </a:p>
        </p:txBody>
      </p:sp>
      <p:sp>
        <p:nvSpPr>
          <p:cNvPr id="11" name="角丸四角形 10"/>
          <p:cNvSpPr/>
          <p:nvPr/>
        </p:nvSpPr>
        <p:spPr>
          <a:xfrm>
            <a:off x="395536" y="3104426"/>
            <a:ext cx="5605214" cy="79072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2" name="角丸四角形 11"/>
          <p:cNvSpPr/>
          <p:nvPr/>
        </p:nvSpPr>
        <p:spPr>
          <a:xfrm>
            <a:off x="395536" y="4078433"/>
            <a:ext cx="5605214" cy="79072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3" name="角丸四角形 12"/>
          <p:cNvSpPr/>
          <p:nvPr/>
        </p:nvSpPr>
        <p:spPr>
          <a:xfrm>
            <a:off x="418592" y="5079521"/>
            <a:ext cx="5605214" cy="79072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6" name="タイトル 1"/>
          <p:cNvSpPr txBox="1">
            <a:spLocks/>
          </p:cNvSpPr>
          <p:nvPr/>
        </p:nvSpPr>
        <p:spPr>
          <a:xfrm>
            <a:off x="286222" y="3214337"/>
            <a:ext cx="5904656" cy="265591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latin typeface="メイリオ" panose="020B0604030504040204" pitchFamily="50" charset="-128"/>
                <a:ea typeface="メイリオ" panose="020B0604030504040204" pitchFamily="50" charset="-128"/>
              </a:rPr>
              <a:t>１</a:t>
            </a:r>
            <a:r>
              <a:rPr lang="ja-JP" altLang="en-US" sz="3600" dirty="0">
                <a:latin typeface="メイリオ" panose="020B0604030504040204" pitchFamily="50" charset="-128"/>
                <a:ea typeface="メイリオ" panose="020B0604030504040204" pitchFamily="50" charset="-128"/>
              </a:rPr>
              <a:t>．続きをプレイする</a:t>
            </a:r>
            <a:r>
              <a:rPr lang="ja-JP" altLang="en-US" sz="3600" dirty="0" smtClean="0">
                <a:latin typeface="メイリオ" panose="020B0604030504040204" pitchFamily="50" charset="-128"/>
                <a:ea typeface="メイリオ" panose="020B0604030504040204" pitchFamily="50" charset="-128"/>
              </a:rPr>
              <a:t>ため</a:t>
            </a:r>
            <a:endParaRPr lang="en-US" altLang="ja-JP" sz="3600" dirty="0" smtClean="0">
              <a:latin typeface="メイリオ" panose="020B0604030504040204" pitchFamily="50" charset="-128"/>
              <a:ea typeface="メイリオ" panose="020B0604030504040204" pitchFamily="50" charset="-128"/>
            </a:endParaRPr>
          </a:p>
          <a:p>
            <a:pPr algn="l"/>
            <a:endParaRPr lang="en-US" altLang="ja-JP" sz="3600" dirty="0">
              <a:latin typeface="メイリオ" panose="020B0604030504040204" pitchFamily="50" charset="-128"/>
              <a:ea typeface="メイリオ" panose="020B0604030504040204" pitchFamily="50" charset="-128"/>
            </a:endParaRPr>
          </a:p>
          <a:p>
            <a:pPr algn="l"/>
            <a:r>
              <a:rPr lang="ja-JP" altLang="en-US" sz="3600" dirty="0">
                <a:latin typeface="メイリオ" panose="020B0604030504040204" pitchFamily="50" charset="-128"/>
                <a:ea typeface="メイリオ" panose="020B0604030504040204" pitchFamily="50" charset="-128"/>
              </a:rPr>
              <a:t>２．アイテム購入のため</a:t>
            </a:r>
            <a:endParaRPr lang="en-US" altLang="ja-JP" sz="3600" dirty="0">
              <a:latin typeface="メイリオ" panose="020B0604030504040204" pitchFamily="50" charset="-128"/>
              <a:ea typeface="メイリオ" panose="020B0604030504040204" pitchFamily="50" charset="-128"/>
            </a:endParaRPr>
          </a:p>
          <a:p>
            <a:pPr algn="l"/>
            <a:endParaRPr lang="en-US" altLang="ja-JP" sz="3600" dirty="0" smtClean="0">
              <a:latin typeface="メイリオ" panose="020B0604030504040204" pitchFamily="50" charset="-128"/>
              <a:ea typeface="メイリオ" panose="020B0604030504040204" pitchFamily="50" charset="-128"/>
            </a:endParaRPr>
          </a:p>
          <a:p>
            <a:pPr algn="l"/>
            <a:r>
              <a:rPr lang="ja-JP" altLang="en-US" sz="3600" dirty="0" smtClean="0">
                <a:latin typeface="メイリオ" panose="020B0604030504040204" pitchFamily="50" charset="-128"/>
                <a:ea typeface="メイリオ" panose="020B0604030504040204" pitchFamily="50" charset="-128"/>
              </a:rPr>
              <a:t>３．ガチャのため</a:t>
            </a:r>
            <a:endParaRPr lang="ja-JP" altLang="en-US" sz="3600" dirty="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6589309" y="2403469"/>
            <a:ext cx="2311842" cy="4140654"/>
            <a:chOff x="-2556792" y="2198033"/>
            <a:chExt cx="2311842" cy="4140654"/>
          </a:xfrm>
        </p:grpSpPr>
        <p:pic>
          <p:nvPicPr>
            <p:cNvPr id="1028" name="Picture 4" descr="スーパーマリオラン に対する画像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792" y="2198033"/>
              <a:ext cx="2311842" cy="4109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1732581" y="5969355"/>
              <a:ext cx="1306961" cy="369332"/>
            </a:xfrm>
            <a:prstGeom prst="rect">
              <a:avLst/>
            </a:prstGeom>
          </p:spPr>
          <p:txBody>
            <a:bodyPr wrap="none">
              <a:spAutoFit/>
            </a:bodyPr>
            <a:lstStyle/>
            <a:p>
              <a:r>
                <a:rPr lang="en-US" altLang="ja-JP" dirty="0">
                  <a:solidFill>
                    <a:schemeClr val="bg1"/>
                  </a:solidFill>
                </a:rPr>
                <a:t>© Nintendo</a:t>
              </a:r>
              <a:endParaRPr lang="ja-JP" altLang="en-US" dirty="0">
                <a:solidFill>
                  <a:schemeClr val="bg1"/>
                </a:solidFill>
              </a:endParaRPr>
            </a:p>
          </p:txBody>
        </p:sp>
      </p:grpSp>
      <p:grpSp>
        <p:nvGrpSpPr>
          <p:cNvPr id="9" name="グループ化 8"/>
          <p:cNvGrpSpPr/>
          <p:nvPr/>
        </p:nvGrpSpPr>
        <p:grpSpPr>
          <a:xfrm>
            <a:off x="6573484" y="2429943"/>
            <a:ext cx="2307829" cy="4137244"/>
            <a:chOff x="8871919" y="2276206"/>
            <a:chExt cx="2307829" cy="4137244"/>
          </a:xfrm>
        </p:grpSpPr>
        <p:pic>
          <p:nvPicPr>
            <p:cNvPr id="1030" name="Picture 6" descr="ガチャ に対する画像結果"/>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871919" y="2276206"/>
              <a:ext cx="2307829" cy="4109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0201660" y="6044118"/>
              <a:ext cx="978088" cy="369332"/>
            </a:xfrm>
            <a:prstGeom prst="rect">
              <a:avLst/>
            </a:prstGeom>
          </p:spPr>
          <p:txBody>
            <a:bodyPr wrap="none">
              <a:spAutoFit/>
            </a:bodyPr>
            <a:lstStyle/>
            <a:p>
              <a:r>
                <a:rPr lang="en-US" altLang="ja-JP" dirty="0">
                  <a:solidFill>
                    <a:schemeClr val="bg1"/>
                  </a:solidFill>
                </a:rPr>
                <a:t>©XFLAG</a:t>
              </a:r>
              <a:endParaRPr lang="ja-JP" altLang="en-US" dirty="0">
                <a:solidFill>
                  <a:schemeClr val="bg1"/>
                </a:solidFill>
              </a:endParaRPr>
            </a:p>
          </p:txBody>
        </p:sp>
      </p:grpSp>
    </p:spTree>
    <p:extLst>
      <p:ext uri="{BB962C8B-B14F-4D97-AF65-F5344CB8AC3E}">
        <p14:creationId xmlns:p14="http://schemas.microsoft.com/office/powerpoint/2010/main" val="273584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left)">
                                      <p:cBhvr>
                                        <p:cTn id="36" dur="500"/>
                                        <p:tgtEl>
                                          <p:spTgt spid="6">
                                            <p:txEl>
                                              <p:pRg st="4" end="4"/>
                                            </p:txEl>
                                          </p:spTgt>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98426" y="2276872"/>
            <a:ext cx="8240860" cy="3976639"/>
          </a:xfrm>
          <a:prstGeom prst="roundRect">
            <a:avLst>
              <a:gd name="adj" fmla="val 95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395536" y="395130"/>
            <a:ext cx="8352928" cy="12258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9" name="タイトル 1"/>
          <p:cNvSpPr>
            <a:spLocks noGrp="1"/>
          </p:cNvSpPr>
          <p:nvPr>
            <p:ph type="ctrTitle"/>
          </p:nvPr>
        </p:nvSpPr>
        <p:spPr>
          <a:xfrm>
            <a:off x="683568" y="404664"/>
            <a:ext cx="7772400" cy="1470025"/>
          </a:xfrm>
          <a:noFill/>
          <a:effectLst>
            <a:softEdge rad="317500"/>
          </a:effectLst>
        </p:spPr>
        <p:txBody>
          <a:bodyPr>
            <a:normAutofit/>
          </a:bodyPr>
          <a:lstStyle/>
          <a:p>
            <a:pPr algn="l"/>
            <a:r>
              <a:rPr lang="ja-JP" altLang="en-US" sz="4800" b="1" dirty="0" smtClean="0">
                <a:latin typeface="メイリオ" panose="020B0604030504040204" pitchFamily="50" charset="-128"/>
                <a:ea typeface="メイリオ" panose="020B0604030504040204" pitchFamily="50" charset="-128"/>
              </a:rPr>
              <a:t>「課金」のしくみの例</a:t>
            </a:r>
            <a:endParaRPr kumimoji="1" lang="ja-JP" altLang="en-US" sz="4800" b="1" dirty="0">
              <a:latin typeface="メイリオ" panose="020B0604030504040204" pitchFamily="50" charset="-128"/>
              <a:ea typeface="メイリオ" panose="020B0604030504040204" pitchFamily="50" charset="-128"/>
            </a:endParaRPr>
          </a:p>
        </p:txBody>
      </p:sp>
      <p:sp>
        <p:nvSpPr>
          <p:cNvPr id="7" name="角丸四角形 6"/>
          <p:cNvSpPr/>
          <p:nvPr/>
        </p:nvSpPr>
        <p:spPr>
          <a:xfrm>
            <a:off x="611560" y="2573289"/>
            <a:ext cx="7992888" cy="99972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u="sng" dirty="0" smtClean="0">
              <a:solidFill>
                <a:srgbClr val="0070C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8" name="角丸四角形 7"/>
          <p:cNvSpPr/>
          <p:nvPr/>
        </p:nvSpPr>
        <p:spPr>
          <a:xfrm>
            <a:off x="629072" y="3869433"/>
            <a:ext cx="7975376" cy="99972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0" name="角丸四角形 9"/>
          <p:cNvSpPr/>
          <p:nvPr/>
        </p:nvSpPr>
        <p:spPr>
          <a:xfrm>
            <a:off x="641598" y="5093569"/>
            <a:ext cx="7975376" cy="99972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6" name="タイトル 1"/>
          <p:cNvSpPr txBox="1">
            <a:spLocks/>
          </p:cNvSpPr>
          <p:nvPr/>
        </p:nvSpPr>
        <p:spPr>
          <a:xfrm>
            <a:off x="507604" y="2573289"/>
            <a:ext cx="7808812" cy="3447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bg1"/>
                </a:solidFill>
                <a:latin typeface="メイリオ" panose="020B0604030504040204" pitchFamily="50" charset="-128"/>
                <a:ea typeface="メイリオ" panose="020B0604030504040204" pitchFamily="50" charset="-128"/>
              </a:rPr>
              <a:t>１．コンビニなどでカードを購入</a:t>
            </a:r>
            <a:endParaRPr lang="en-US" altLang="ja-JP" sz="3600" b="1" dirty="0">
              <a:solidFill>
                <a:schemeClr val="bg1"/>
              </a:solidFill>
              <a:latin typeface="メイリオ" panose="020B0604030504040204" pitchFamily="50" charset="-128"/>
              <a:ea typeface="メイリオ" panose="020B0604030504040204" pitchFamily="50" charset="-128"/>
            </a:endParaRPr>
          </a:p>
          <a:p>
            <a:pPr algn="l"/>
            <a:r>
              <a:rPr lang="ja-JP" altLang="en-US" sz="2400" b="1" dirty="0" smtClean="0">
                <a:solidFill>
                  <a:schemeClr val="bg1"/>
                </a:solidFill>
                <a:latin typeface="メイリオ" panose="020B0604030504040204" pitchFamily="50" charset="-128"/>
                <a:ea typeface="メイリオ" panose="020B0604030504040204" pitchFamily="50" charset="-128"/>
              </a:rPr>
              <a:t>（</a:t>
            </a:r>
            <a:r>
              <a:rPr lang="en-US" altLang="ja-JP" sz="2400" b="1" dirty="0" err="1" smtClean="0">
                <a:solidFill>
                  <a:schemeClr val="bg1"/>
                </a:solidFill>
                <a:latin typeface="メイリオ" panose="020B0604030504040204" pitchFamily="50" charset="-128"/>
                <a:ea typeface="メイリオ" panose="020B0604030504040204" pitchFamily="50" charset="-128"/>
              </a:rPr>
              <a:t>itunes</a:t>
            </a:r>
            <a:r>
              <a:rPr lang="ja-JP" altLang="en-US" sz="2400" b="1" dirty="0" smtClean="0">
                <a:solidFill>
                  <a:schemeClr val="bg1"/>
                </a:solidFill>
                <a:latin typeface="メイリオ" panose="020B0604030504040204" pitchFamily="50" charset="-128"/>
                <a:ea typeface="メイリオ" panose="020B0604030504040204" pitchFamily="50" charset="-128"/>
              </a:rPr>
              <a:t>カード、</a:t>
            </a:r>
            <a:r>
              <a:rPr lang="en-US" altLang="ja-JP" sz="2400" b="1" dirty="0" err="1" smtClean="0">
                <a:solidFill>
                  <a:schemeClr val="bg1"/>
                </a:solidFill>
                <a:latin typeface="メイリオ" panose="020B0604030504040204" pitchFamily="50" charset="-128"/>
                <a:ea typeface="メイリオ" panose="020B0604030504040204" pitchFamily="50" charset="-128"/>
              </a:rPr>
              <a:t>googleplay</a:t>
            </a:r>
            <a:r>
              <a:rPr lang="ja-JP" altLang="en-US" sz="2400" b="1" dirty="0" smtClean="0">
                <a:solidFill>
                  <a:schemeClr val="bg1"/>
                </a:solidFill>
                <a:latin typeface="メイリオ" panose="020B0604030504040204" pitchFamily="50" charset="-128"/>
                <a:ea typeface="メイリオ" panose="020B0604030504040204" pitchFamily="50" charset="-128"/>
              </a:rPr>
              <a:t>カードなど</a:t>
            </a:r>
            <a:r>
              <a:rPr lang="en-US" altLang="ja-JP" sz="2400" b="1" dirty="0" smtClean="0">
                <a:solidFill>
                  <a:schemeClr val="bg1"/>
                </a:solidFill>
                <a:latin typeface="メイリオ" panose="020B0604030504040204" pitchFamily="50" charset="-128"/>
                <a:ea typeface="メイリオ" panose="020B0604030504040204" pitchFamily="50" charset="-128"/>
              </a:rPr>
              <a:t>)</a:t>
            </a:r>
          </a:p>
          <a:p>
            <a:pPr algn="l"/>
            <a:endParaRPr lang="en-US" altLang="ja-JP" sz="2400" b="1" dirty="0" smtClean="0">
              <a:solidFill>
                <a:schemeClr val="bg1"/>
              </a:solidFill>
              <a:latin typeface="メイリオ" panose="020B0604030504040204" pitchFamily="50" charset="-128"/>
              <a:ea typeface="メイリオ" panose="020B0604030504040204" pitchFamily="50" charset="-128"/>
            </a:endParaRPr>
          </a:p>
          <a:p>
            <a:pPr algn="l"/>
            <a:r>
              <a:rPr lang="ja-JP" altLang="en-US" sz="3600" b="1" dirty="0">
                <a:solidFill>
                  <a:schemeClr val="bg1"/>
                </a:solidFill>
                <a:latin typeface="メイリオ" panose="020B0604030504040204" pitchFamily="50" charset="-128"/>
                <a:ea typeface="メイリオ" panose="020B0604030504040204" pitchFamily="50" charset="-128"/>
              </a:rPr>
              <a:t>２</a:t>
            </a:r>
            <a:r>
              <a:rPr lang="ja-JP" altLang="en-US" sz="3600" b="1" dirty="0" smtClean="0">
                <a:solidFill>
                  <a:schemeClr val="bg1"/>
                </a:solidFill>
                <a:latin typeface="メイリオ" panose="020B0604030504040204" pitchFamily="50" charset="-128"/>
                <a:ea typeface="メイリオ" panose="020B0604030504040204" pitchFamily="50" charset="-128"/>
              </a:rPr>
              <a:t>．ゲーム内通貨を購入</a:t>
            </a:r>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l"/>
            <a:r>
              <a:rPr lang="ja-JP" altLang="en-US" sz="2400" b="1" dirty="0" smtClean="0">
                <a:solidFill>
                  <a:schemeClr val="bg1"/>
                </a:solidFill>
                <a:latin typeface="メイリオ" panose="020B0604030504040204" pitchFamily="50" charset="-128"/>
                <a:ea typeface="メイリオ" panose="020B0604030504040204" pitchFamily="50" charset="-128"/>
              </a:rPr>
              <a:t>（魔法石、コイン、オーブ、ルビーなど</a:t>
            </a:r>
            <a:r>
              <a:rPr lang="en-US" altLang="ja-JP" sz="2400" b="1" dirty="0">
                <a:solidFill>
                  <a:schemeClr val="bg1"/>
                </a:solidFill>
                <a:latin typeface="メイリオ" panose="020B0604030504040204" pitchFamily="50" charset="-128"/>
                <a:ea typeface="メイリオ" panose="020B0604030504040204" pitchFamily="50" charset="-128"/>
              </a:rPr>
              <a:t>)</a:t>
            </a:r>
          </a:p>
          <a:p>
            <a:pPr algn="l"/>
            <a:endParaRPr lang="en-US" altLang="ja-JP" sz="3600" b="1" dirty="0" smtClean="0">
              <a:solidFill>
                <a:schemeClr val="bg1"/>
              </a:solidFill>
              <a:latin typeface="メイリオ" panose="020B0604030504040204" pitchFamily="50" charset="-128"/>
              <a:ea typeface="メイリオ" panose="020B0604030504040204" pitchFamily="50" charset="-128"/>
            </a:endParaRPr>
          </a:p>
          <a:p>
            <a:pPr algn="l"/>
            <a:r>
              <a:rPr lang="ja-JP" altLang="en-US" sz="3600" b="1" dirty="0" smtClean="0">
                <a:solidFill>
                  <a:schemeClr val="bg1"/>
                </a:solidFill>
                <a:latin typeface="メイリオ" panose="020B0604030504040204" pitchFamily="50" charset="-128"/>
                <a:ea typeface="メイリオ" panose="020B0604030504040204" pitchFamily="50" charset="-128"/>
              </a:rPr>
              <a:t>３．ゲーム内通貨でアイテムを購入</a:t>
            </a:r>
            <a:endParaRPr lang="en-US" altLang="ja-JP" sz="3600" b="1" dirty="0" smtClean="0">
              <a:solidFill>
                <a:schemeClr val="bg1"/>
              </a:solidFill>
              <a:latin typeface="メイリオ" panose="020B0604030504040204" pitchFamily="50" charset="-128"/>
              <a:ea typeface="メイリオ" panose="020B0604030504040204" pitchFamily="50" charset="-128"/>
            </a:endParaRPr>
          </a:p>
        </p:txBody>
      </p:sp>
      <p:sp>
        <p:nvSpPr>
          <p:cNvPr id="2" name="二等辺三角形 1"/>
          <p:cNvSpPr/>
          <p:nvPr/>
        </p:nvSpPr>
        <p:spPr>
          <a:xfrm flipV="1">
            <a:off x="3657178" y="3573016"/>
            <a:ext cx="1418878" cy="296417"/>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flipV="1">
            <a:off x="3702571" y="4856585"/>
            <a:ext cx="1418878" cy="296417"/>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913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404664"/>
            <a:ext cx="7772400" cy="1470025"/>
          </a:xfrm>
          <a:noFill/>
          <a:effectLst>
            <a:softEdge rad="317500"/>
          </a:effectLst>
        </p:spPr>
        <p:txBody>
          <a:bodyPr>
            <a:normAutofit/>
          </a:bodyPr>
          <a:lstStyle/>
          <a:p>
            <a:pPr algn="l"/>
            <a:r>
              <a:rPr lang="ja-JP" altLang="en-US" sz="3600" dirty="0" smtClean="0">
                <a:latin typeface="メイリオ" panose="020B0604030504040204" pitchFamily="50" charset="-128"/>
                <a:ea typeface="メイリオ" panose="020B0604030504040204" pitchFamily="50" charset="-128"/>
              </a:rPr>
              <a:t>「課金」のしくみの例①</a:t>
            </a:r>
            <a:endParaRPr kumimoji="1" lang="ja-JP" altLang="en-US" sz="3600" dirty="0">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593939" y="1321000"/>
            <a:ext cx="4464496" cy="1921278"/>
            <a:chOff x="2339752" y="1154215"/>
            <a:chExt cx="4464496" cy="1921278"/>
          </a:xfrm>
        </p:grpSpPr>
        <p:pic>
          <p:nvPicPr>
            <p:cNvPr id="1027" name="Picture 3" descr="C:\Users\m626291\Desktop\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154215"/>
              <a:ext cx="1921278" cy="1921278"/>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2339752" y="1412776"/>
              <a:ext cx="4464496" cy="1404156"/>
            </a:xfrm>
            <a:prstGeom prst="ellipse">
              <a:avLst/>
            </a:prstGeom>
            <a:gradFill flip="none" rotWithShape="1">
              <a:gsLst>
                <a:gs pos="0">
                  <a:srgbClr val="FFC000">
                    <a:alpha val="38000"/>
                  </a:srgbClr>
                </a:gs>
                <a:gs pos="76000">
                  <a:schemeClr val="accent6">
                    <a:lumMod val="40000"/>
                    <a:lumOff val="60000"/>
                  </a:schemeClr>
                </a:gs>
                <a:gs pos="100000">
                  <a:schemeClr val="accent6">
                    <a:lumMod val="40000"/>
                    <a:lumOff val="60000"/>
                  </a:schemeClr>
                </a:gs>
              </a:gsLst>
              <a:lin ang="1620000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レアアイテムＧＥＴ</a:t>
              </a:r>
              <a:r>
                <a:rPr lang="en-US" altLang="ja-JP" sz="36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endParaRPr lang="ja-JP" altLang="en-US" sz="3600" b="1" dirty="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sp>
        <p:nvSpPr>
          <p:cNvPr id="5" name="角丸四角形 4"/>
          <p:cNvSpPr/>
          <p:nvPr/>
        </p:nvSpPr>
        <p:spPr>
          <a:xfrm>
            <a:off x="5681410" y="1628800"/>
            <a:ext cx="3283077"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１０コイン</a:t>
            </a: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で</a:t>
            </a:r>
            <a:endParaRPr lang="en-US" altLang="ja-JP"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アイテムを購入</a:t>
            </a: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3" name="角丸四角形 12"/>
          <p:cNvSpPr/>
          <p:nvPr/>
        </p:nvSpPr>
        <p:spPr>
          <a:xfrm>
            <a:off x="6228184" y="3391048"/>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１０コインを</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９８０円で購入</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3" name="左矢印 2"/>
          <p:cNvSpPr/>
          <p:nvPr/>
        </p:nvSpPr>
        <p:spPr>
          <a:xfrm>
            <a:off x="4355975" y="1921599"/>
            <a:ext cx="1512169"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grpSp>
        <p:nvGrpSpPr>
          <p:cNvPr id="29" name="グループ化 28"/>
          <p:cNvGrpSpPr/>
          <p:nvPr/>
        </p:nvGrpSpPr>
        <p:grpSpPr>
          <a:xfrm>
            <a:off x="2987824" y="5022418"/>
            <a:ext cx="6120680" cy="1728192"/>
            <a:chOff x="2987824" y="5022418"/>
            <a:chExt cx="6120680" cy="1728192"/>
          </a:xfrm>
        </p:grpSpPr>
        <p:sp>
          <p:nvSpPr>
            <p:cNvPr id="12" name="角丸四角形 11"/>
            <p:cNvSpPr/>
            <p:nvPr/>
          </p:nvSpPr>
          <p:spPr>
            <a:xfrm>
              <a:off x="2987824" y="5022418"/>
              <a:ext cx="6120680" cy="17281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084168" y="5291674"/>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クレジット支払</a:t>
              </a: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を設定する</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8" name="角丸四角形 17"/>
            <p:cNvSpPr/>
            <p:nvPr/>
          </p:nvSpPr>
          <p:spPr>
            <a:xfrm>
              <a:off x="3131840" y="5291674"/>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入金用カード</a:t>
              </a: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コンビニで買う</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sp>
        <p:nvSpPr>
          <p:cNvPr id="20" name="星 32 19"/>
          <p:cNvSpPr/>
          <p:nvPr/>
        </p:nvSpPr>
        <p:spPr>
          <a:xfrm>
            <a:off x="216151" y="3354657"/>
            <a:ext cx="5220072" cy="1442495"/>
          </a:xfrm>
          <a:prstGeom prst="star32">
            <a:avLst>
              <a:gd name="adj" fmla="val 430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bg1"/>
                </a:solidFill>
                <a:latin typeface="AR浪漫明朝体U" panose="02020A09000000000000" pitchFamily="17" charset="-128"/>
                <a:ea typeface="AR浪漫明朝体U" panose="02020A09000000000000" pitchFamily="17" charset="-128"/>
              </a:rPr>
              <a:t>現金が何度も交換されることに注意</a:t>
            </a:r>
            <a:endParaRPr lang="en-US" altLang="ja-JP" sz="2800" dirty="0">
              <a:solidFill>
                <a:schemeClr val="bg1"/>
              </a:solidFill>
              <a:latin typeface="AR浪漫明朝体U" panose="02020A09000000000000" pitchFamily="17" charset="-128"/>
              <a:ea typeface="AR浪漫明朝体U" panose="02020A09000000000000" pitchFamily="17" charset="-128"/>
            </a:endParaRPr>
          </a:p>
        </p:txBody>
      </p:sp>
      <p:sp>
        <p:nvSpPr>
          <p:cNvPr id="26" name="フローチャート : 結合子 25"/>
          <p:cNvSpPr/>
          <p:nvPr/>
        </p:nvSpPr>
        <p:spPr>
          <a:xfrm rot="20700000">
            <a:off x="5775955" y="3247563"/>
            <a:ext cx="936104" cy="85382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320"/>
              </a:lnSpc>
            </a:pPr>
            <a:r>
              <a:rPr kumimoji="1" lang="ja-JP" altLang="en-US" sz="3600" dirty="0" smtClean="0">
                <a:latin typeface="AR浪漫明朝体U" panose="02020A09000000000000" pitchFamily="17" charset="-128"/>
                <a:ea typeface="AR浪漫明朝体U" panose="02020A09000000000000" pitchFamily="17" charset="-128"/>
              </a:rPr>
              <a:t>換</a:t>
            </a:r>
            <a:endParaRPr kumimoji="1" lang="ja-JP" altLang="en-US" sz="3600" dirty="0">
              <a:latin typeface="AR浪漫明朝体U" panose="02020A09000000000000" pitchFamily="17" charset="-128"/>
              <a:ea typeface="AR浪漫明朝体U" panose="02020A09000000000000" pitchFamily="17" charset="-128"/>
            </a:endParaRPr>
          </a:p>
        </p:txBody>
      </p:sp>
      <p:sp>
        <p:nvSpPr>
          <p:cNvPr id="27" name="フローチャート : 結合子 26"/>
          <p:cNvSpPr/>
          <p:nvPr/>
        </p:nvSpPr>
        <p:spPr>
          <a:xfrm rot="20700000">
            <a:off x="2519772" y="4819681"/>
            <a:ext cx="936104" cy="85382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320"/>
              </a:lnSpc>
            </a:pPr>
            <a:r>
              <a:rPr kumimoji="1" lang="ja-JP" altLang="en-US" sz="3600" dirty="0" smtClean="0">
                <a:latin typeface="AR浪漫明朝体U" panose="02020A09000000000000" pitchFamily="17" charset="-128"/>
                <a:ea typeface="AR浪漫明朝体U" panose="02020A09000000000000" pitchFamily="17" charset="-128"/>
              </a:rPr>
              <a:t>換</a:t>
            </a:r>
            <a:endParaRPr kumimoji="1" lang="ja-JP" altLang="en-US" sz="3600" dirty="0">
              <a:latin typeface="AR浪漫明朝体U" panose="02020A09000000000000" pitchFamily="17" charset="-128"/>
              <a:ea typeface="AR浪漫明朝体U" panose="02020A09000000000000" pitchFamily="17" charset="-128"/>
            </a:endParaRPr>
          </a:p>
        </p:txBody>
      </p:sp>
      <p:sp>
        <p:nvSpPr>
          <p:cNvPr id="33" name="左矢印 32"/>
          <p:cNvSpPr/>
          <p:nvPr/>
        </p:nvSpPr>
        <p:spPr>
          <a:xfrm rot="5400000">
            <a:off x="7295374" y="2865866"/>
            <a:ext cx="745939"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sp>
        <p:nvSpPr>
          <p:cNvPr id="14" name="左矢印 13"/>
          <p:cNvSpPr/>
          <p:nvPr/>
        </p:nvSpPr>
        <p:spPr>
          <a:xfrm rot="5400000">
            <a:off x="7295374" y="4518362"/>
            <a:ext cx="745939"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spTree>
    <p:extLst>
      <p:ext uri="{BB962C8B-B14F-4D97-AF65-F5344CB8AC3E}">
        <p14:creationId xmlns:p14="http://schemas.microsoft.com/office/powerpoint/2010/main" val="7293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000"/>
                                        <p:tgtEl>
                                          <p:spTgt spid="27"/>
                                        </p:tgtEl>
                                      </p:cBhvr>
                                    </p:animEffect>
                                    <p:anim calcmode="lin" valueType="num">
                                      <p:cBhvr>
                                        <p:cTn id="43" dur="2000" fill="hold"/>
                                        <p:tgtEl>
                                          <p:spTgt spid="27"/>
                                        </p:tgtEl>
                                        <p:attrNameLst>
                                          <p:attrName>ppt_w</p:attrName>
                                        </p:attrNameLst>
                                      </p:cBhvr>
                                      <p:tavLst>
                                        <p:tav tm="0" fmla="#ppt_w*sin(2.5*pi*$)">
                                          <p:val>
                                            <p:fltVal val="0"/>
                                          </p:val>
                                        </p:tav>
                                        <p:tav tm="100000">
                                          <p:val>
                                            <p:fltVal val="1"/>
                                          </p:val>
                                        </p:tav>
                                      </p:tavLst>
                                    </p:anim>
                                    <p:anim calcmode="lin" valueType="num">
                                      <p:cBhvr>
                                        <p:cTn id="44"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3" grpId="0" animBg="1"/>
      <p:bldP spid="20" grpId="0" animBg="1"/>
      <p:bldP spid="26" grpId="0" animBg="1"/>
      <p:bldP spid="27" grpId="0" animBg="1"/>
      <p:bldP spid="3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404664"/>
            <a:ext cx="7772400" cy="1470025"/>
          </a:xfrm>
          <a:noFill/>
          <a:effectLst>
            <a:softEdge rad="317500"/>
          </a:effectLst>
        </p:spPr>
        <p:txBody>
          <a:bodyPr>
            <a:normAutofit/>
          </a:bodyPr>
          <a:lstStyle/>
          <a:p>
            <a:pPr algn="l"/>
            <a:r>
              <a:rPr lang="ja-JP" altLang="en-US" sz="3600" dirty="0" smtClean="0">
                <a:latin typeface="メイリオ" panose="020B0604030504040204" pitchFamily="50" charset="-128"/>
                <a:ea typeface="メイリオ" panose="020B0604030504040204" pitchFamily="50" charset="-128"/>
              </a:rPr>
              <a:t>「課金」のしくみの例②</a:t>
            </a:r>
            <a:endParaRPr kumimoji="1" lang="ja-JP" altLang="en-US" sz="3600" dirty="0">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593939" y="1321000"/>
            <a:ext cx="4464496" cy="1921278"/>
            <a:chOff x="2339752" y="1154215"/>
            <a:chExt cx="4464496" cy="1921278"/>
          </a:xfrm>
        </p:grpSpPr>
        <p:pic>
          <p:nvPicPr>
            <p:cNvPr id="1027" name="Picture 3" descr="C:\Users\m626291\Desktop\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154215"/>
              <a:ext cx="1921278" cy="1921278"/>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2339752" y="1412776"/>
              <a:ext cx="4464496" cy="1404156"/>
            </a:xfrm>
            <a:prstGeom prst="ellipse">
              <a:avLst/>
            </a:prstGeom>
            <a:gradFill flip="none" rotWithShape="1">
              <a:gsLst>
                <a:gs pos="0">
                  <a:srgbClr val="FFC000">
                    <a:alpha val="38000"/>
                  </a:srgbClr>
                </a:gs>
                <a:gs pos="76000">
                  <a:schemeClr val="accent6">
                    <a:lumMod val="40000"/>
                    <a:lumOff val="60000"/>
                  </a:schemeClr>
                </a:gs>
                <a:gs pos="100000">
                  <a:schemeClr val="accent6">
                    <a:lumMod val="40000"/>
                    <a:lumOff val="60000"/>
                  </a:schemeClr>
                </a:gs>
              </a:gsLst>
              <a:lin ang="1620000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レアアイテムＧＥＴ</a:t>
              </a:r>
              <a:r>
                <a:rPr lang="en-US" altLang="ja-JP" sz="36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endParaRPr lang="ja-JP" altLang="en-US" sz="3600" b="1" dirty="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sp>
        <p:nvSpPr>
          <p:cNvPr id="5" name="角丸四角形 4"/>
          <p:cNvSpPr/>
          <p:nvPr/>
        </p:nvSpPr>
        <p:spPr>
          <a:xfrm>
            <a:off x="6372199" y="1628800"/>
            <a:ext cx="2592288"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u="sng"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７</a:t>
            </a:r>
            <a:r>
              <a:rPr lang="ja-JP" altLang="en-US" sz="2800" b="1"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コイン</a:t>
            </a: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で</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ガチャを回す</a:t>
            </a:r>
            <a:endParaRPr lang="en-US" altLang="ja-JP" sz="28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en-US" altLang="ja-JP"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r>
              <a:rPr lang="ja-JP" altLang="en-US"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くじ引き</a:t>
            </a:r>
            <a:r>
              <a:rPr lang="ja-JP" altLang="en-US"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をする</a:t>
            </a:r>
            <a:r>
              <a:rPr lang="en-US" altLang="ja-JP"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endParaRPr lang="ja-JP" altLang="en-US"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3" name="角丸四角形 12"/>
          <p:cNvSpPr/>
          <p:nvPr/>
        </p:nvSpPr>
        <p:spPr>
          <a:xfrm>
            <a:off x="6228184" y="3391048"/>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１０コインを</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９８０円で購入</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nvGrpSpPr>
          <p:cNvPr id="9" name="グループ化 8"/>
          <p:cNvGrpSpPr/>
          <p:nvPr/>
        </p:nvGrpSpPr>
        <p:grpSpPr>
          <a:xfrm>
            <a:off x="2987824" y="5022418"/>
            <a:ext cx="6120680" cy="1728192"/>
            <a:chOff x="2987824" y="5022418"/>
            <a:chExt cx="6120680" cy="1728192"/>
          </a:xfrm>
        </p:grpSpPr>
        <p:sp>
          <p:nvSpPr>
            <p:cNvPr id="12" name="角丸四角形 11"/>
            <p:cNvSpPr/>
            <p:nvPr/>
          </p:nvSpPr>
          <p:spPr>
            <a:xfrm>
              <a:off x="2987824" y="5022418"/>
              <a:ext cx="6120680" cy="17281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084168" y="5291674"/>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クレジット支払</a:t>
              </a: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を設定する</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8" name="角丸四角形 17"/>
            <p:cNvSpPr/>
            <p:nvPr/>
          </p:nvSpPr>
          <p:spPr>
            <a:xfrm>
              <a:off x="3131840" y="5291674"/>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u="sng"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入金用カード</a:t>
              </a:r>
              <a:r>
                <a:rPr lang="ja-JP" altLang="en-US" sz="2800"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コンビニで買う</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sp>
        <p:nvSpPr>
          <p:cNvPr id="33" name="左矢印 32"/>
          <p:cNvSpPr/>
          <p:nvPr/>
        </p:nvSpPr>
        <p:spPr>
          <a:xfrm rot="5400000">
            <a:off x="7295374" y="2865866"/>
            <a:ext cx="745939"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grpSp>
        <p:nvGrpSpPr>
          <p:cNvPr id="10" name="グループ化 9"/>
          <p:cNvGrpSpPr/>
          <p:nvPr/>
        </p:nvGrpSpPr>
        <p:grpSpPr>
          <a:xfrm>
            <a:off x="4592289" y="2106643"/>
            <a:ext cx="1923927" cy="2940983"/>
            <a:chOff x="4592289" y="2106643"/>
            <a:chExt cx="1923927" cy="2940983"/>
          </a:xfrm>
        </p:grpSpPr>
        <p:sp>
          <p:nvSpPr>
            <p:cNvPr id="25" name="曲折矢印 24"/>
            <p:cNvSpPr/>
            <p:nvPr/>
          </p:nvSpPr>
          <p:spPr>
            <a:xfrm rot="5400000" flipV="1">
              <a:off x="4083762" y="2615171"/>
              <a:ext cx="2940982" cy="1923927"/>
            </a:xfrm>
            <a:prstGeom prst="bentArrow">
              <a:avLst>
                <a:gd name="adj1" fmla="val 18728"/>
                <a:gd name="adj2" fmla="val 21534"/>
                <a:gd name="adj3" fmla="val 19059"/>
                <a:gd name="adj4" fmla="val 43750"/>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r"/>
              <a:endParaRPr kumimoji="1" lang="ja-JP" altLang="en-US" dirty="0">
                <a:solidFill>
                  <a:srgbClr val="FF0000"/>
                </a:solidFill>
                <a:latin typeface="AR浪漫明朝体U" panose="02020A09000000000000" pitchFamily="17" charset="-128"/>
                <a:ea typeface="AR浪漫明朝体U" panose="02020A09000000000000" pitchFamily="17" charset="-128"/>
              </a:endParaRPr>
            </a:p>
          </p:txBody>
        </p:sp>
        <p:sp>
          <p:nvSpPr>
            <p:cNvPr id="28" name="テキスト ボックス 27"/>
            <p:cNvSpPr txBox="1"/>
            <p:nvPr/>
          </p:nvSpPr>
          <p:spPr>
            <a:xfrm>
              <a:off x="5636898" y="2106643"/>
              <a:ext cx="877163" cy="369332"/>
            </a:xfrm>
            <a:prstGeom prst="rect">
              <a:avLst/>
            </a:prstGeom>
            <a:noFill/>
          </p:spPr>
          <p:txBody>
            <a:bodyPr wrap="none" rtlCol="0">
              <a:spAutoFit/>
            </a:bodyPr>
            <a:lstStyle/>
            <a:p>
              <a:r>
                <a:rPr lang="ja-JP" altLang="en-US" b="1" dirty="0" smtClean="0">
                  <a:solidFill>
                    <a:srgbClr val="FF0000"/>
                  </a:solidFill>
                  <a:latin typeface="AR浪漫明朝体U" panose="02020A09000000000000" pitchFamily="17" charset="-128"/>
                  <a:ea typeface="AR浪漫明朝体U" panose="02020A09000000000000" pitchFamily="17" charset="-128"/>
                </a:rPr>
                <a:t>ハズレ</a:t>
              </a:r>
              <a:endParaRPr lang="ja-JP" altLang="en-US" b="1" dirty="0">
                <a:solidFill>
                  <a:srgbClr val="FF0000"/>
                </a:solidFill>
                <a:latin typeface="AR浪漫明朝体U" panose="02020A09000000000000" pitchFamily="17" charset="-128"/>
                <a:ea typeface="AR浪漫明朝体U" panose="02020A09000000000000" pitchFamily="17" charset="-128"/>
              </a:endParaRPr>
            </a:p>
          </p:txBody>
        </p:sp>
      </p:grpSp>
      <p:sp>
        <p:nvSpPr>
          <p:cNvPr id="14" name="左矢印 13"/>
          <p:cNvSpPr/>
          <p:nvPr/>
        </p:nvSpPr>
        <p:spPr>
          <a:xfrm rot="5400000">
            <a:off x="7295374" y="4518362"/>
            <a:ext cx="745939"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pic>
        <p:nvPicPr>
          <p:cNvPr id="19" name="Picture 4" descr="C:\Users\m626291\Desktop\ima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85" y="5015150"/>
            <a:ext cx="2182240" cy="17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49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3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626291\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85" y="5015150"/>
            <a:ext cx="2182240" cy="170235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3568" y="404664"/>
            <a:ext cx="7772400" cy="1470025"/>
          </a:xfrm>
          <a:noFill/>
          <a:effectLst>
            <a:softEdge rad="317500"/>
          </a:effectLst>
        </p:spPr>
        <p:txBody>
          <a:bodyPr>
            <a:normAutofit/>
          </a:bodyPr>
          <a:lstStyle/>
          <a:p>
            <a:pPr algn="l"/>
            <a:r>
              <a:rPr lang="ja-JP" altLang="en-US" sz="3600" dirty="0" smtClean="0">
                <a:latin typeface="メイリオ" panose="020B0604030504040204" pitchFamily="50" charset="-128"/>
                <a:ea typeface="メイリオ" panose="020B0604030504040204" pitchFamily="50" charset="-128"/>
              </a:rPr>
              <a:t>「課金」のしくみの例②</a:t>
            </a:r>
            <a:endParaRPr kumimoji="1" lang="ja-JP" altLang="en-US" sz="3600" dirty="0">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593939" y="1321000"/>
            <a:ext cx="4464496" cy="1921278"/>
            <a:chOff x="2339752" y="1154215"/>
            <a:chExt cx="4464496" cy="1921278"/>
          </a:xfrm>
        </p:grpSpPr>
        <p:pic>
          <p:nvPicPr>
            <p:cNvPr id="1027" name="Picture 3" descr="C:\Users\m626291\Desktop\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154215"/>
              <a:ext cx="1921278" cy="1921278"/>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2339752" y="1412776"/>
              <a:ext cx="4464496" cy="1404156"/>
            </a:xfrm>
            <a:prstGeom prst="ellipse">
              <a:avLst/>
            </a:prstGeom>
            <a:gradFill flip="none" rotWithShape="1">
              <a:gsLst>
                <a:gs pos="0">
                  <a:srgbClr val="FFC000">
                    <a:alpha val="38000"/>
                  </a:srgbClr>
                </a:gs>
                <a:gs pos="76000">
                  <a:schemeClr val="accent6">
                    <a:lumMod val="40000"/>
                    <a:lumOff val="60000"/>
                  </a:schemeClr>
                </a:gs>
                <a:gs pos="100000">
                  <a:schemeClr val="accent6">
                    <a:lumMod val="40000"/>
                    <a:lumOff val="60000"/>
                  </a:schemeClr>
                </a:gs>
              </a:gsLst>
              <a:lin ang="1620000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レアアイテムＧＥＴ</a:t>
              </a:r>
              <a:r>
                <a:rPr lang="en-US" altLang="ja-JP" sz="36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endParaRPr lang="ja-JP" altLang="en-US" sz="3600" b="1" dirty="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sp>
        <p:nvSpPr>
          <p:cNvPr id="5" name="角丸四角形 4"/>
          <p:cNvSpPr/>
          <p:nvPr/>
        </p:nvSpPr>
        <p:spPr>
          <a:xfrm>
            <a:off x="6372199" y="1628800"/>
            <a:ext cx="2592288"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u="sng"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７</a:t>
            </a:r>
            <a:r>
              <a:rPr lang="ja-JP" altLang="en-US" sz="2800" b="1"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コイン</a:t>
            </a: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で</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ガチャを回す</a:t>
            </a:r>
            <a:endParaRPr lang="en-US" altLang="ja-JP" sz="28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en-US" altLang="ja-JP"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r>
              <a:rPr lang="ja-JP" altLang="en-US"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くじ引き</a:t>
            </a:r>
            <a:r>
              <a:rPr lang="ja-JP" altLang="en-US"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をする</a:t>
            </a:r>
            <a:r>
              <a:rPr lang="en-US" altLang="ja-JP"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endParaRPr lang="ja-JP" altLang="en-US"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3" name="角丸四角形 12"/>
          <p:cNvSpPr/>
          <p:nvPr/>
        </p:nvSpPr>
        <p:spPr>
          <a:xfrm>
            <a:off x="6228184" y="3391048"/>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１０コインを</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９８０円で購入</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nvGrpSpPr>
          <p:cNvPr id="9" name="グループ化 8"/>
          <p:cNvGrpSpPr/>
          <p:nvPr/>
        </p:nvGrpSpPr>
        <p:grpSpPr>
          <a:xfrm>
            <a:off x="2987824" y="5022418"/>
            <a:ext cx="6120680" cy="1728192"/>
            <a:chOff x="2987824" y="5022418"/>
            <a:chExt cx="6120680" cy="1728192"/>
          </a:xfrm>
        </p:grpSpPr>
        <p:sp>
          <p:nvSpPr>
            <p:cNvPr id="12" name="角丸四角形 11"/>
            <p:cNvSpPr/>
            <p:nvPr/>
          </p:nvSpPr>
          <p:spPr>
            <a:xfrm>
              <a:off x="2987824" y="5022418"/>
              <a:ext cx="6120680" cy="17281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084168" y="5291674"/>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クレジット支払</a:t>
              </a: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を設定する</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8" name="角丸四角形 17"/>
            <p:cNvSpPr/>
            <p:nvPr/>
          </p:nvSpPr>
          <p:spPr>
            <a:xfrm>
              <a:off x="3131840" y="5291674"/>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u="sng"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入金用カード</a:t>
              </a:r>
              <a:r>
                <a:rPr lang="ja-JP" altLang="en-US" sz="2800"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コンビニで買う</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sp>
        <p:nvSpPr>
          <p:cNvPr id="33" name="左矢印 32"/>
          <p:cNvSpPr/>
          <p:nvPr/>
        </p:nvSpPr>
        <p:spPr>
          <a:xfrm rot="5400000">
            <a:off x="7295374" y="2865866"/>
            <a:ext cx="745939"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sp>
        <p:nvSpPr>
          <p:cNvPr id="7" name="雲形吹き出し 6"/>
          <p:cNvSpPr/>
          <p:nvPr/>
        </p:nvSpPr>
        <p:spPr>
          <a:xfrm>
            <a:off x="217885" y="3308477"/>
            <a:ext cx="4374404" cy="1470820"/>
          </a:xfrm>
          <a:prstGeom prst="cloudCallout">
            <a:avLst>
              <a:gd name="adj1" fmla="val -23232"/>
              <a:gd name="adj2" fmla="val 76808"/>
            </a:avLst>
          </a:prstGeom>
          <a:solidFill>
            <a:schemeClr val="tx1">
              <a:lumMod val="85000"/>
              <a:lumOff val="1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ハズレ続ければ</a:t>
            </a:r>
            <a:endParaRPr kumimoji="1" lang="en-US" altLang="ja-JP" sz="2000" b="1" dirty="0" smtClean="0">
              <a:solidFill>
                <a:schemeClr val="bg1"/>
              </a:solidFill>
            </a:endParaRPr>
          </a:p>
          <a:p>
            <a:pPr algn="ctr"/>
            <a:r>
              <a:rPr kumimoji="1" lang="ja-JP" altLang="en-US" sz="2000" b="1" dirty="0" smtClean="0">
                <a:solidFill>
                  <a:schemeClr val="bg1"/>
                </a:solidFill>
              </a:rPr>
              <a:t>目的のレアアイテムが</a:t>
            </a:r>
            <a:endParaRPr kumimoji="1" lang="en-US" altLang="ja-JP" sz="2000" b="1" dirty="0" smtClean="0">
              <a:solidFill>
                <a:schemeClr val="bg1"/>
              </a:solidFill>
            </a:endParaRPr>
          </a:p>
          <a:p>
            <a:pPr algn="ctr"/>
            <a:r>
              <a:rPr kumimoji="1" lang="ja-JP" altLang="en-US" sz="2000" b="1" dirty="0" smtClean="0">
                <a:solidFill>
                  <a:schemeClr val="bg1"/>
                </a:solidFill>
              </a:rPr>
              <a:t>手に入らないことも・・・</a:t>
            </a:r>
            <a:endParaRPr kumimoji="1" lang="ja-JP" altLang="en-US" sz="2000" b="1" dirty="0">
              <a:solidFill>
                <a:schemeClr val="bg1"/>
              </a:solidFill>
            </a:endParaRPr>
          </a:p>
        </p:txBody>
      </p:sp>
      <p:sp>
        <p:nvSpPr>
          <p:cNvPr id="14" name="左矢印 13"/>
          <p:cNvSpPr/>
          <p:nvPr/>
        </p:nvSpPr>
        <p:spPr>
          <a:xfrm rot="5400000">
            <a:off x="7295374" y="4518362"/>
            <a:ext cx="745939"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grpSp>
        <p:nvGrpSpPr>
          <p:cNvPr id="20" name="グループ化 19"/>
          <p:cNvGrpSpPr/>
          <p:nvPr/>
        </p:nvGrpSpPr>
        <p:grpSpPr>
          <a:xfrm>
            <a:off x="4592289" y="2106643"/>
            <a:ext cx="1923927" cy="2940983"/>
            <a:chOff x="4592289" y="2106643"/>
            <a:chExt cx="1923927" cy="2940983"/>
          </a:xfrm>
        </p:grpSpPr>
        <p:sp>
          <p:nvSpPr>
            <p:cNvPr id="21" name="曲折矢印 20"/>
            <p:cNvSpPr/>
            <p:nvPr/>
          </p:nvSpPr>
          <p:spPr>
            <a:xfrm rot="5400000" flipV="1">
              <a:off x="4083762" y="2615171"/>
              <a:ext cx="2940982" cy="1923927"/>
            </a:xfrm>
            <a:prstGeom prst="bentArrow">
              <a:avLst>
                <a:gd name="adj1" fmla="val 18728"/>
                <a:gd name="adj2" fmla="val 21534"/>
                <a:gd name="adj3" fmla="val 19059"/>
                <a:gd name="adj4" fmla="val 43750"/>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r"/>
              <a:endParaRPr kumimoji="1" lang="ja-JP" altLang="en-US" dirty="0">
                <a:solidFill>
                  <a:srgbClr val="FF0000"/>
                </a:solidFill>
                <a:latin typeface="AR浪漫明朝体U" panose="02020A09000000000000" pitchFamily="17" charset="-128"/>
                <a:ea typeface="AR浪漫明朝体U" panose="02020A09000000000000" pitchFamily="17" charset="-128"/>
              </a:endParaRPr>
            </a:p>
          </p:txBody>
        </p:sp>
        <p:sp>
          <p:nvSpPr>
            <p:cNvPr id="22" name="テキスト ボックス 21"/>
            <p:cNvSpPr txBox="1"/>
            <p:nvPr/>
          </p:nvSpPr>
          <p:spPr>
            <a:xfrm>
              <a:off x="5636898" y="2106643"/>
              <a:ext cx="877163" cy="369332"/>
            </a:xfrm>
            <a:prstGeom prst="rect">
              <a:avLst/>
            </a:prstGeom>
            <a:noFill/>
          </p:spPr>
          <p:txBody>
            <a:bodyPr wrap="none" rtlCol="0">
              <a:spAutoFit/>
            </a:bodyPr>
            <a:lstStyle/>
            <a:p>
              <a:r>
                <a:rPr lang="ja-JP" altLang="en-US" b="1" dirty="0" smtClean="0">
                  <a:solidFill>
                    <a:srgbClr val="FF0000"/>
                  </a:solidFill>
                  <a:latin typeface="AR浪漫明朝体U" panose="02020A09000000000000" pitchFamily="17" charset="-128"/>
                  <a:ea typeface="AR浪漫明朝体U" panose="02020A09000000000000" pitchFamily="17" charset="-128"/>
                </a:rPr>
                <a:t>ハズレ</a:t>
              </a:r>
              <a:endParaRPr lang="ja-JP" altLang="en-US" b="1" dirty="0">
                <a:solidFill>
                  <a:srgbClr val="FF0000"/>
                </a:solidFill>
                <a:latin typeface="AR浪漫明朝体U" panose="02020A09000000000000" pitchFamily="17" charset="-128"/>
                <a:ea typeface="AR浪漫明朝体U" panose="02020A09000000000000" pitchFamily="17" charset="-128"/>
              </a:endParaRPr>
            </a:p>
          </p:txBody>
        </p:sp>
      </p:grpSp>
    </p:spTree>
    <p:extLst>
      <p:ext uri="{BB962C8B-B14F-4D97-AF65-F5344CB8AC3E}">
        <p14:creationId xmlns:p14="http://schemas.microsoft.com/office/powerpoint/2010/main" val="419902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4"/>
                                        </p:tgtEl>
                                      </p:cBhvr>
                                    </p:animEffect>
                                    <p:animScale>
                                      <p:cBhvr>
                                        <p:cTn id="12" dur="25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3"/>
                                        </p:tgtEl>
                                      </p:cBhvr>
                                    </p:animEffect>
                                    <p:animScale>
                                      <p:cBhvr>
                                        <p:cTn id="22" dur="250" autoRev="1" fill="hold"/>
                                        <p:tgtEl>
                                          <p:spTgt spid="3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10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3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C:\Users\m626291\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85" y="5015150"/>
            <a:ext cx="2182240" cy="170235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3568" y="404664"/>
            <a:ext cx="7772400" cy="1470025"/>
          </a:xfrm>
          <a:noFill/>
          <a:effectLst>
            <a:softEdge rad="317500"/>
          </a:effectLst>
        </p:spPr>
        <p:txBody>
          <a:bodyPr>
            <a:normAutofit/>
          </a:bodyPr>
          <a:lstStyle/>
          <a:p>
            <a:pPr algn="l"/>
            <a:r>
              <a:rPr lang="ja-JP" altLang="en-US" sz="3600" dirty="0" smtClean="0">
                <a:latin typeface="メイリオ" panose="020B0604030504040204" pitchFamily="50" charset="-128"/>
                <a:ea typeface="メイリオ" panose="020B0604030504040204" pitchFamily="50" charset="-128"/>
              </a:rPr>
              <a:t>「課金」のしくみの例②</a:t>
            </a:r>
            <a:endParaRPr kumimoji="1" lang="ja-JP" altLang="en-US" sz="3600" dirty="0">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593939" y="1321000"/>
            <a:ext cx="4464496" cy="1921278"/>
            <a:chOff x="2339752" y="1154215"/>
            <a:chExt cx="4464496" cy="1921278"/>
          </a:xfrm>
        </p:grpSpPr>
        <p:pic>
          <p:nvPicPr>
            <p:cNvPr id="1027" name="Picture 3" descr="C:\Users\m626291\Desktop\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154215"/>
              <a:ext cx="1921278" cy="1921278"/>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2339752" y="1412776"/>
              <a:ext cx="4464496" cy="1404156"/>
            </a:xfrm>
            <a:prstGeom prst="ellipse">
              <a:avLst/>
            </a:prstGeom>
            <a:gradFill flip="none" rotWithShape="1">
              <a:gsLst>
                <a:gs pos="0">
                  <a:srgbClr val="FFC000">
                    <a:alpha val="38000"/>
                  </a:srgbClr>
                </a:gs>
                <a:gs pos="76000">
                  <a:schemeClr val="accent6">
                    <a:lumMod val="40000"/>
                    <a:lumOff val="60000"/>
                  </a:schemeClr>
                </a:gs>
                <a:gs pos="100000">
                  <a:schemeClr val="accent6">
                    <a:lumMod val="40000"/>
                    <a:lumOff val="60000"/>
                  </a:schemeClr>
                </a:gs>
              </a:gsLst>
              <a:lin ang="1620000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レアアイテムＧＥＴ</a:t>
              </a:r>
              <a:r>
                <a:rPr lang="en-US" altLang="ja-JP" sz="36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endParaRPr lang="ja-JP" altLang="en-US" sz="3600" b="1" dirty="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sp>
        <p:nvSpPr>
          <p:cNvPr id="5" name="角丸四角形 4"/>
          <p:cNvSpPr/>
          <p:nvPr/>
        </p:nvSpPr>
        <p:spPr>
          <a:xfrm>
            <a:off x="6372199" y="1628800"/>
            <a:ext cx="2592288"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u="sng"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７</a:t>
            </a:r>
            <a:r>
              <a:rPr lang="ja-JP" altLang="en-US" sz="2800" b="1"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コイン</a:t>
            </a: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で</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ガチャを回す</a:t>
            </a:r>
            <a:endParaRPr lang="en-US" altLang="ja-JP" sz="2800" b="1"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en-US" altLang="ja-JP"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r>
              <a:rPr lang="ja-JP" altLang="en-US" dirty="0" smtClean="0">
                <a:solidFill>
                  <a:srgbClr val="FF000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くじ引き</a:t>
            </a:r>
            <a:r>
              <a:rPr lang="ja-JP" altLang="en-US"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をする</a:t>
            </a:r>
            <a:r>
              <a:rPr lang="en-US" altLang="ja-JP"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a:t>
            </a:r>
            <a:endParaRPr lang="ja-JP" altLang="en-US"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3" name="角丸四角形 12"/>
          <p:cNvSpPr/>
          <p:nvPr/>
        </p:nvSpPr>
        <p:spPr>
          <a:xfrm>
            <a:off x="6228184" y="3391048"/>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１０コインを</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９８０円で購入</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3" name="左矢印 2"/>
          <p:cNvSpPr/>
          <p:nvPr/>
        </p:nvSpPr>
        <p:spPr>
          <a:xfrm>
            <a:off x="4211960" y="1921599"/>
            <a:ext cx="2302101"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FF0000"/>
                </a:solidFill>
                <a:latin typeface="AR浪漫明朝体U" panose="02020A09000000000000" pitchFamily="17" charset="-128"/>
                <a:ea typeface="AR浪漫明朝体U" panose="02020A09000000000000" pitchFamily="17" charset="-128"/>
              </a:rPr>
              <a:t>アタリ</a:t>
            </a:r>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grpSp>
        <p:nvGrpSpPr>
          <p:cNvPr id="9" name="グループ化 8"/>
          <p:cNvGrpSpPr/>
          <p:nvPr/>
        </p:nvGrpSpPr>
        <p:grpSpPr>
          <a:xfrm>
            <a:off x="2987824" y="5022418"/>
            <a:ext cx="6120680" cy="1728192"/>
            <a:chOff x="2987824" y="5022418"/>
            <a:chExt cx="6120680" cy="1728192"/>
          </a:xfrm>
        </p:grpSpPr>
        <p:sp>
          <p:nvSpPr>
            <p:cNvPr id="12" name="角丸四角形 11"/>
            <p:cNvSpPr/>
            <p:nvPr/>
          </p:nvSpPr>
          <p:spPr>
            <a:xfrm>
              <a:off x="2987824" y="5022418"/>
              <a:ext cx="6120680" cy="17281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084168" y="5291674"/>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クレジット支払</a:t>
              </a:r>
              <a:endParaRPr lang="en-US" altLang="ja-JP" sz="2800" u="sng"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を設定する</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sp>
          <p:nvSpPr>
            <p:cNvPr id="18" name="角丸四角形 17"/>
            <p:cNvSpPr/>
            <p:nvPr/>
          </p:nvSpPr>
          <p:spPr>
            <a:xfrm>
              <a:off x="3131840" y="5291674"/>
              <a:ext cx="2880320" cy="130567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u="sng"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入金用カード</a:t>
              </a:r>
              <a:r>
                <a:rPr lang="ja-JP" altLang="en-US" sz="2800" dirty="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を</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a:p>
              <a:pPr algn="ctr"/>
              <a:r>
                <a:rPr lang="ja-JP" altLang="en-US"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rPr>
                <a:t>コンビニで買う</a:t>
              </a:r>
              <a:endParaRPr lang="en-US" altLang="ja-JP" sz="2800" dirty="0" smtClean="0">
                <a:solidFill>
                  <a:srgbClr val="002060"/>
                </a:solidFill>
                <a:effectLst>
                  <a:outerShdw blurRad="38100" dist="38100" dir="2700000" algn="tl">
                    <a:srgbClr val="000000">
                      <a:alpha val="43137"/>
                    </a:srgbClr>
                  </a:outerShdw>
                </a:effectLst>
                <a:latin typeface="AR浪漫明朝体U" panose="02020A09000000000000" pitchFamily="17" charset="-128"/>
                <a:ea typeface="AR浪漫明朝体U" panose="02020A09000000000000" pitchFamily="17" charset="-128"/>
              </a:endParaRPr>
            </a:p>
          </p:txBody>
        </p:sp>
      </p:grpSp>
      <p:sp>
        <p:nvSpPr>
          <p:cNvPr id="33" name="左矢印 32"/>
          <p:cNvSpPr/>
          <p:nvPr/>
        </p:nvSpPr>
        <p:spPr>
          <a:xfrm rot="5400000">
            <a:off x="7295374" y="2865866"/>
            <a:ext cx="745939"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sp>
        <p:nvSpPr>
          <p:cNvPr id="7" name="雲形吹き出し 6"/>
          <p:cNvSpPr/>
          <p:nvPr/>
        </p:nvSpPr>
        <p:spPr>
          <a:xfrm>
            <a:off x="217885" y="3308477"/>
            <a:ext cx="4374404" cy="1470820"/>
          </a:xfrm>
          <a:prstGeom prst="cloudCallout">
            <a:avLst>
              <a:gd name="adj1" fmla="val -23232"/>
              <a:gd name="adj2" fmla="val 76808"/>
            </a:avLst>
          </a:prstGeom>
          <a:solidFill>
            <a:schemeClr val="tx1">
              <a:lumMod val="85000"/>
              <a:lumOff val="1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ハズレ続ければ</a:t>
            </a:r>
            <a:endParaRPr kumimoji="1" lang="en-US" altLang="ja-JP" sz="2000" b="1" dirty="0" smtClean="0">
              <a:solidFill>
                <a:schemeClr val="bg1"/>
              </a:solidFill>
            </a:endParaRPr>
          </a:p>
          <a:p>
            <a:pPr algn="ctr"/>
            <a:r>
              <a:rPr kumimoji="1" lang="ja-JP" altLang="en-US" sz="2000" b="1" dirty="0" smtClean="0">
                <a:solidFill>
                  <a:schemeClr val="bg1"/>
                </a:solidFill>
              </a:rPr>
              <a:t>目的のレアアイテムが</a:t>
            </a:r>
            <a:endParaRPr kumimoji="1" lang="en-US" altLang="ja-JP" sz="2000" b="1" dirty="0" smtClean="0">
              <a:solidFill>
                <a:schemeClr val="bg1"/>
              </a:solidFill>
            </a:endParaRPr>
          </a:p>
          <a:p>
            <a:pPr algn="ctr"/>
            <a:r>
              <a:rPr kumimoji="1" lang="ja-JP" altLang="en-US" sz="2000" b="1" dirty="0" smtClean="0">
                <a:solidFill>
                  <a:schemeClr val="bg1"/>
                </a:solidFill>
              </a:rPr>
              <a:t>手に入らないことも・・・</a:t>
            </a:r>
            <a:endParaRPr kumimoji="1" lang="ja-JP" altLang="en-US" sz="2000" b="1" dirty="0">
              <a:solidFill>
                <a:schemeClr val="bg1"/>
              </a:solidFill>
            </a:endParaRPr>
          </a:p>
        </p:txBody>
      </p:sp>
      <p:sp>
        <p:nvSpPr>
          <p:cNvPr id="14" name="左矢印 13"/>
          <p:cNvSpPr/>
          <p:nvPr/>
        </p:nvSpPr>
        <p:spPr>
          <a:xfrm rot="5400000">
            <a:off x="7295374" y="4518362"/>
            <a:ext cx="745939" cy="720080"/>
          </a:xfrm>
          <a:prstGeom prst="leftArrow">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latin typeface="AR浪漫明朝体U" panose="02020A09000000000000" pitchFamily="17" charset="-128"/>
              <a:ea typeface="AR浪漫明朝体U" panose="02020A09000000000000" pitchFamily="17" charset="-128"/>
            </a:endParaRPr>
          </a:p>
        </p:txBody>
      </p:sp>
      <p:grpSp>
        <p:nvGrpSpPr>
          <p:cNvPr id="10" name="グループ化 9"/>
          <p:cNvGrpSpPr/>
          <p:nvPr/>
        </p:nvGrpSpPr>
        <p:grpSpPr>
          <a:xfrm>
            <a:off x="-1188640" y="3598876"/>
            <a:ext cx="5688632" cy="4726668"/>
            <a:chOff x="-1188640" y="3598876"/>
            <a:chExt cx="5688632" cy="4726668"/>
          </a:xfrm>
        </p:grpSpPr>
        <p:sp>
          <p:nvSpPr>
            <p:cNvPr id="8" name="星 24 7"/>
            <p:cNvSpPr/>
            <p:nvPr/>
          </p:nvSpPr>
          <p:spPr>
            <a:xfrm>
              <a:off x="-1188640" y="3598876"/>
              <a:ext cx="5688632" cy="4726668"/>
            </a:xfrm>
            <a:prstGeom prst="star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C:\Users\m626291\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20" y="3598876"/>
              <a:ext cx="2744614" cy="33997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819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4"/>
                                        </p:tgtEl>
                                      </p:cBhvr>
                                    </p:animEffect>
                                    <p:animScale>
                                      <p:cBhvr>
                                        <p:cTn id="12" dur="25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3"/>
                                        </p:tgtEl>
                                      </p:cBhvr>
                                    </p:animEffect>
                                    <p:animScale>
                                      <p:cBhvr>
                                        <p:cTn id="22" dur="250" autoRev="1" fill="hold"/>
                                        <p:tgtEl>
                                          <p:spTgt spid="3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par>
                                <p:cTn id="33" presetID="10" presetClass="exit" presetSubtype="0" fill="hold" grpId="0"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28"/>
                                        </p:tgtEl>
                                      </p:cBhvr>
                                    </p:animEffect>
                                    <p:set>
                                      <p:cBhvr>
                                        <p:cTn id="38" dur="1" fill="hold">
                                          <p:stCondLst>
                                            <p:cond delay="499"/>
                                          </p:stCondLst>
                                        </p:cTn>
                                        <p:tgtEl>
                                          <p:spTgt spid="1028"/>
                                        </p:tgtEl>
                                        <p:attrNameLst>
                                          <p:attrName>style.visibility</p:attrName>
                                        </p:attrNameLst>
                                      </p:cBhvr>
                                      <p:to>
                                        <p:strVal val="hidden"/>
                                      </p:to>
                                    </p:set>
                                  </p:childTnLst>
                                </p:cTn>
                              </p:par>
                              <p:par>
                                <p:cTn id="39" presetID="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6" presetClass="emph" presetSubtype="0" fill="hold" nodeType="withEffect">
                                  <p:stCondLst>
                                    <p:cond delay="0"/>
                                  </p:stCondLst>
                                  <p:childTnLst>
                                    <p:animEffect transition="out" filter="fade">
                                      <p:cBhvr>
                                        <p:cTn id="44" dur="500" tmFilter="0, 0; .2, .5; .8, .5; 1, 0"/>
                                        <p:tgtEl>
                                          <p:spTgt spid="4"/>
                                        </p:tgtEl>
                                      </p:cBhvr>
                                    </p:animEffect>
                                    <p:animScale>
                                      <p:cBhvr>
                                        <p:cTn id="4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3" grpId="0" animBg="1"/>
      <p:bldP spid="33" grpId="0" animBg="1"/>
      <p:bldP spid="7" grpId="0" animBg="1"/>
      <p:bldP spid="1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843</Words>
  <Application>Microsoft Office PowerPoint</Application>
  <PresentationFormat>画面に合わせる (4:3)</PresentationFormat>
  <Paragraphs>178</Paragraphs>
  <Slides>8</Slides>
  <Notes>8</Notes>
  <HiddenSlides>2</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スマホゲームとお金について ～課金のしくみ～</vt:lpstr>
      <vt:lpstr>青少年のスマホの利用目的は、 1位ｺﾐｭﾆｹｰｼｮﾝ、2位動画視聴、3位ゲーム。</vt:lpstr>
      <vt:lpstr>無料で遊べるスマホのゲームも…</vt:lpstr>
      <vt:lpstr>「課金」のしくみの例</vt:lpstr>
      <vt:lpstr>「課金」のしくみの例①</vt:lpstr>
      <vt:lpstr>「課金」のしくみの例②</vt:lpstr>
      <vt:lpstr>「課金」のしくみの例②</vt:lpstr>
      <vt:lpstr>「課金」のしくみの例②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スマホ所持者の６割がゲームを利用している</dc:title>
  <dc:creator>櫻木　雅哉</dc:creator>
  <cp:lastModifiedBy>兵庫県</cp:lastModifiedBy>
  <cp:revision>103</cp:revision>
  <cp:lastPrinted>2019-01-07T00:15:19Z</cp:lastPrinted>
  <dcterms:created xsi:type="dcterms:W3CDTF">2017-05-29T07:16:52Z</dcterms:created>
  <dcterms:modified xsi:type="dcterms:W3CDTF">2019-01-07T01:56:14Z</dcterms:modified>
</cp:coreProperties>
</file>