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77" r:id="rId3"/>
    <p:sldId id="273" r:id="rId4"/>
    <p:sldId id="276" r:id="rId5"/>
    <p:sldId id="278" r:id="rId6"/>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FF"/>
    <a:srgbClr val="FF71B8"/>
    <a:srgbClr val="FF99CC"/>
    <a:srgbClr val="FFD1E8"/>
    <a:srgbClr val="FFCF05"/>
    <a:srgbClr val="FF9999"/>
    <a:srgbClr val="FF8633"/>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87" autoAdjust="0"/>
  </p:normalViewPr>
  <p:slideViewPr>
    <p:cSldViewPr>
      <p:cViewPr>
        <p:scale>
          <a:sx n="66" d="100"/>
          <a:sy n="66" d="100"/>
        </p:scale>
        <p:origin x="-1110" y="138"/>
      </p:cViewPr>
      <p:guideLst>
        <p:guide orient="horz" pos="2160"/>
        <p:guide pos="2880"/>
      </p:guideLst>
    </p:cSldViewPr>
  </p:slideViewPr>
  <p:notesTextViewPr>
    <p:cViewPr>
      <p:scale>
        <a:sx n="1" d="1"/>
        <a:sy n="1" d="1"/>
      </p:scale>
      <p:origin x="0" y="0"/>
    </p:cViewPr>
  </p:notesTextViewPr>
  <p:notesViewPr>
    <p:cSldViewPr>
      <p:cViewPr varScale="1">
        <p:scale>
          <a:sx n="43" d="100"/>
          <a:sy n="43" d="100"/>
        </p:scale>
        <p:origin x="-2736"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37E4FBF0-F5D3-4057-95A8-EF10DEFF4C5C}" type="slidenum">
              <a:rPr kumimoji="1" lang="ja-JP" altLang="en-US" smtClean="0"/>
              <a:t>‹#›</a:t>
            </a:fld>
            <a:endParaRPr kumimoji="1" lang="ja-JP" altLang="en-US"/>
          </a:p>
        </p:txBody>
      </p:sp>
    </p:spTree>
    <p:extLst>
      <p:ext uri="{BB962C8B-B14F-4D97-AF65-F5344CB8AC3E}">
        <p14:creationId xmlns:p14="http://schemas.microsoft.com/office/powerpoint/2010/main" val="1597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B2C23C15-94A6-4AAB-9D10-A3135DB404BA}"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A79E94F8-64E5-4EC2-9799-36886D6F96E4}" type="slidenum">
              <a:rPr kumimoji="1" lang="ja-JP" altLang="en-US" smtClean="0"/>
              <a:t>‹#›</a:t>
            </a:fld>
            <a:endParaRPr kumimoji="1" lang="ja-JP" altLang="en-US"/>
          </a:p>
        </p:txBody>
      </p:sp>
    </p:spTree>
    <p:extLst>
      <p:ext uri="{BB962C8B-B14F-4D97-AF65-F5344CB8AC3E}">
        <p14:creationId xmlns:p14="http://schemas.microsoft.com/office/powerpoint/2010/main" val="2576644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現在のゲーム機には様々な機能が搭載されるようになってきています。</a:t>
            </a:r>
            <a:endParaRPr kumimoji="1" lang="en-US" altLang="ja-JP" dirty="0" smtClean="0"/>
          </a:p>
          <a:p>
            <a:r>
              <a:rPr kumimoji="1" lang="ja-JP" altLang="en-US" dirty="0" smtClean="0"/>
              <a:t>子どもたちの安心、安全を考えるには、</a:t>
            </a:r>
            <a:endParaRPr kumimoji="1" lang="en-US" altLang="ja-JP" dirty="0" smtClean="0"/>
          </a:p>
          <a:p>
            <a:r>
              <a:rPr kumimoji="1" lang="ja-JP" altLang="en-US" dirty="0" smtClean="0"/>
              <a:t>周囲の大人の支援が必要です。</a:t>
            </a:r>
            <a:endParaRPr kumimoji="1" lang="en-US" altLang="ja-JP" dirty="0" smtClean="0"/>
          </a:p>
          <a:p>
            <a:endParaRPr kumimoji="1" lang="en-US" altLang="ja-JP" dirty="0" smtClean="0"/>
          </a:p>
          <a:p>
            <a:r>
              <a:rPr kumimoji="1" lang="ja-JP" altLang="en-US" dirty="0" smtClean="0"/>
              <a:t>インターネットへの接続が容易になった今、大人は危険な情報や悪意ある情報から</a:t>
            </a:r>
            <a:endParaRPr kumimoji="1" lang="en-US" altLang="ja-JP" dirty="0" smtClean="0"/>
          </a:p>
          <a:p>
            <a:r>
              <a:rPr kumimoji="1" lang="ja-JP" altLang="en-US" dirty="0" smtClean="0"/>
              <a:t>どのように子ども達を守ればいいのでしょうか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2</a:t>
            </a:fld>
            <a:endParaRPr kumimoji="1" lang="ja-JP" altLang="en-US"/>
          </a:p>
        </p:txBody>
      </p:sp>
    </p:spTree>
    <p:extLst>
      <p:ext uri="{BB962C8B-B14F-4D97-AF65-F5344CB8AC3E}">
        <p14:creationId xmlns:p14="http://schemas.microsoft.com/office/powerpoint/2010/main" val="935023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インターネット接続ができる機器として３ＤＳでも対策はしっかりととられています</a:t>
            </a:r>
            <a:endParaRPr kumimoji="1" lang="en-US" altLang="ja-JP" dirty="0" smtClean="0"/>
          </a:p>
          <a:p>
            <a:r>
              <a:rPr kumimoji="1" lang="ja-JP" altLang="en-US" dirty="0" smtClean="0"/>
              <a:t>どのようなことが可能なのかを知った上で、何をどの程度制限してやるかということは</a:t>
            </a:r>
            <a:endParaRPr kumimoji="1" lang="en-US" altLang="ja-JP" dirty="0" smtClean="0"/>
          </a:p>
          <a:p>
            <a:r>
              <a:rPr kumimoji="1" lang="ja-JP" altLang="en-US" dirty="0" smtClean="0"/>
              <a:t>大人がしっかりと考え、判断しなければいけません</a:t>
            </a:r>
            <a:endParaRPr kumimoji="1" lang="en-US" altLang="ja-JP" dirty="0" smtClean="0"/>
          </a:p>
          <a:p>
            <a:endParaRPr kumimoji="1" lang="en-US" altLang="ja-JP" dirty="0" smtClean="0"/>
          </a:p>
          <a:p>
            <a:r>
              <a:rPr kumimoji="1" lang="en-US" altLang="ja-JP" dirty="0" smtClean="0"/>
              <a:t>Nintendo</a:t>
            </a:r>
            <a:r>
              <a:rPr kumimoji="1" lang="ja-JP" altLang="en-US" dirty="0" smtClean="0"/>
              <a:t>の</a:t>
            </a:r>
            <a:r>
              <a:rPr kumimoji="1" lang="en-US" altLang="ja-JP" dirty="0" smtClean="0"/>
              <a:t>WEB</a:t>
            </a:r>
            <a:r>
              <a:rPr kumimoji="1" lang="ja-JP" altLang="en-US" dirty="0" smtClean="0"/>
              <a:t>サイトには「保護者による使用制限」について記載されたページが用意されており</a:t>
            </a:r>
            <a:endParaRPr kumimoji="1" lang="en-US" altLang="ja-JP" dirty="0" smtClean="0"/>
          </a:p>
          <a:p>
            <a:r>
              <a:rPr kumimoji="1" lang="ja-JP" altLang="en-US" dirty="0" smtClean="0"/>
              <a:t>子どもに届く情報を「フィルタリング」する方法について詳しく説明されています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A79E94F8-64E5-4EC2-9799-36886D6F96E4}" type="slidenum">
              <a:rPr kumimoji="1" lang="ja-JP" altLang="en-US" smtClean="0"/>
              <a:t>3</a:t>
            </a:fld>
            <a:endParaRPr kumimoji="1" lang="ja-JP" altLang="en-US"/>
          </a:p>
        </p:txBody>
      </p:sp>
    </p:spTree>
    <p:extLst>
      <p:ext uri="{BB962C8B-B14F-4D97-AF65-F5344CB8AC3E}">
        <p14:creationId xmlns:p14="http://schemas.microsoft.com/office/powerpoint/2010/main" val="231722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手順に沿って設定を進めれば、様々な制限が可能です</a:t>
            </a:r>
            <a:endParaRPr kumimoji="1" lang="en-US" altLang="ja-JP" dirty="0" smtClean="0"/>
          </a:p>
          <a:p>
            <a:endParaRPr kumimoji="1" lang="en-US" altLang="ja-JP" dirty="0" smtClean="0"/>
          </a:p>
          <a:p>
            <a:r>
              <a:rPr kumimoji="1" lang="ja-JP" altLang="en-US" dirty="0" smtClean="0"/>
              <a:t>●</a:t>
            </a:r>
            <a:r>
              <a:rPr kumimoji="1" lang="ja-JP" altLang="en-US" b="1" u="sng" dirty="0" smtClean="0"/>
              <a:t>インターネットブラウザの使用を制限</a:t>
            </a:r>
            <a:r>
              <a:rPr kumimoji="1" lang="ja-JP" altLang="en-US" dirty="0" smtClean="0"/>
              <a:t>する</a:t>
            </a:r>
            <a:endParaRPr kumimoji="1" lang="en-US" altLang="ja-JP" dirty="0" smtClean="0"/>
          </a:p>
          <a:p>
            <a:r>
              <a:rPr kumimoji="1" lang="ja-JP" altLang="en-US" dirty="0" smtClean="0"/>
              <a:t>●クレジットカード等を使用したソフトの</a:t>
            </a:r>
            <a:r>
              <a:rPr kumimoji="1" lang="ja-JP" altLang="en-US" b="1" u="sng" dirty="0" smtClean="0"/>
              <a:t>ダウンロードの制限</a:t>
            </a:r>
            <a:r>
              <a:rPr kumimoji="1" lang="ja-JP" altLang="en-US" dirty="0" smtClean="0"/>
              <a:t>をする</a:t>
            </a:r>
            <a:endParaRPr kumimoji="1" lang="en-US" altLang="ja-JP" dirty="0" smtClean="0"/>
          </a:p>
          <a:p>
            <a:r>
              <a:rPr kumimoji="1" lang="ja-JP" altLang="en-US" dirty="0" smtClean="0"/>
              <a:t>●ほかのユーザーとの</a:t>
            </a:r>
            <a:r>
              <a:rPr kumimoji="1" lang="ja-JP" altLang="en-US" b="1" u="sng" dirty="0" smtClean="0"/>
              <a:t>コミュニケーションの制限</a:t>
            </a:r>
            <a:r>
              <a:rPr kumimoji="1" lang="ja-JP" altLang="en-US" dirty="0" smtClean="0"/>
              <a:t>や送受信できる内容の制限をする</a:t>
            </a:r>
            <a:endParaRPr kumimoji="1" lang="en-US" altLang="ja-JP" dirty="0" smtClean="0"/>
          </a:p>
          <a:p>
            <a:r>
              <a:rPr kumimoji="1" lang="ja-JP" altLang="en-US" dirty="0" smtClean="0"/>
              <a:t>●過激な内容などを含んでいるために</a:t>
            </a:r>
            <a:r>
              <a:rPr kumimoji="1" lang="ja-JP" altLang="en-US" b="1" u="sng" dirty="0" smtClean="0"/>
              <a:t>年齢制限のあるゲームの使用を制限</a:t>
            </a:r>
            <a:r>
              <a:rPr kumimoji="1" lang="ja-JP" altLang="en-US" dirty="0" smtClean="0"/>
              <a:t>する</a:t>
            </a:r>
            <a:endParaRPr kumimoji="1" lang="en-US" altLang="ja-JP" dirty="0" smtClean="0"/>
          </a:p>
          <a:p>
            <a:endParaRPr kumimoji="1" lang="en-US" altLang="ja-JP" dirty="0" smtClean="0"/>
          </a:p>
          <a:p>
            <a:r>
              <a:rPr kumimoji="1" lang="ja-JP" altLang="en-US" dirty="0" smtClean="0"/>
              <a:t>など細かい設定が可能です</a:t>
            </a:r>
            <a:endParaRPr kumimoji="1" lang="en-US" altLang="ja-JP" dirty="0" smtClean="0"/>
          </a:p>
          <a:p>
            <a:r>
              <a:rPr kumimoji="1" lang="ja-JP" altLang="en-US" dirty="0" smtClean="0"/>
              <a:t>これだけで万全だというわけではありませんが、気持よくゲームやインターネットを利用するためにも</a:t>
            </a:r>
            <a:endParaRPr kumimoji="1" lang="en-US" altLang="ja-JP" dirty="0" smtClean="0"/>
          </a:p>
          <a:p>
            <a:r>
              <a:rPr kumimoji="1" lang="ja-JP" altLang="en-US" b="1" u="sng" dirty="0" smtClean="0"/>
              <a:t>「きまりがある」という姿勢</a:t>
            </a:r>
            <a:r>
              <a:rPr kumimoji="1" lang="ja-JP" altLang="en-US" dirty="0" smtClean="0"/>
              <a:t>をしめすためには非常に有効な手段です</a:t>
            </a:r>
            <a:endParaRPr kumimoji="1" lang="en-US" altLang="ja-JP" dirty="0" smtClean="0"/>
          </a:p>
          <a:p>
            <a:r>
              <a:rPr kumimoji="1" lang="ja-JP" altLang="en-US" dirty="0" smtClean="0"/>
              <a:t>与える大人が必ず目を通しておくべき内容です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4</a:t>
            </a:fld>
            <a:endParaRPr kumimoji="1" lang="ja-JP" altLang="en-US"/>
          </a:p>
        </p:txBody>
      </p:sp>
    </p:spTree>
    <p:extLst>
      <p:ext uri="{BB962C8B-B14F-4D97-AF65-F5344CB8AC3E}">
        <p14:creationId xmlns:p14="http://schemas.microsoft.com/office/powerpoint/2010/main" val="115813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また、スマホやタブレットと同様にフィルタリングソフトを使ったインターネットの閲覧制限も可能です</a:t>
            </a:r>
            <a:endParaRPr kumimoji="1" lang="en-US" altLang="ja-JP" dirty="0" smtClean="0"/>
          </a:p>
          <a:p>
            <a:r>
              <a:rPr kumimoji="1" lang="ja-JP" altLang="en-US" dirty="0" smtClean="0"/>
              <a:t>あたらしい３ＤＳにはフィルタリングソフトが導入されていますので、有害サイトの表示を遮断し、</a:t>
            </a:r>
            <a:endParaRPr kumimoji="1" lang="en-US" altLang="ja-JP" dirty="0" smtClean="0"/>
          </a:p>
          <a:p>
            <a:r>
              <a:rPr kumimoji="1" lang="ja-JP" altLang="en-US" dirty="0" smtClean="0"/>
              <a:t>より安全にインターネットを利用できるようになります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5</a:t>
            </a:fld>
            <a:endParaRPr kumimoji="1" lang="ja-JP" altLang="en-US"/>
          </a:p>
        </p:txBody>
      </p:sp>
    </p:spTree>
    <p:extLst>
      <p:ext uri="{BB962C8B-B14F-4D97-AF65-F5344CB8AC3E}">
        <p14:creationId xmlns:p14="http://schemas.microsoft.com/office/powerpoint/2010/main" val="11581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371340A-2708-4914-BD75-3E07F1D1BAA1}" type="slidenum">
              <a:rPr kumimoji="1" lang="ja-JP" altLang="en-US" smtClean="0"/>
              <a:pPr/>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48680"/>
            <a:ext cx="6480720" cy="1023276"/>
          </a:xfrm>
        </p:spPr>
        <p:txBody>
          <a:bodyPr>
            <a:noAutofit/>
          </a:bodyPr>
          <a:lstStyle/>
          <a:p>
            <a:pPr algn="l"/>
            <a:r>
              <a:rPr lang="ja-JP" altLang="en-US" sz="5400" b="1"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情報モラル研修</a:t>
            </a:r>
            <a:endParaRPr kumimoji="1" lang="ja-JP" altLang="en-US" sz="5400" b="1" u="sng"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323528" y="1772816"/>
            <a:ext cx="8352928" cy="3960440"/>
          </a:xfrm>
          <a:prstGeom prst="roundRect">
            <a:avLst>
              <a:gd name="adj" fmla="val 14278"/>
            </a:avLst>
          </a:prstGeom>
          <a:solidFill>
            <a:srgbClr val="FFFFFF">
              <a:alpha val="78039"/>
            </a:srgb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6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携帯ゲームの進化</a:t>
            </a:r>
            <a:r>
              <a:rPr lang="en-US" altLang="ja-JP" sz="6600"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6600"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600"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t>～フィルタリングで危険回避～</a:t>
            </a:r>
            <a:endParaRPr lang="ja-JP" altLang="en-US" b="1" dirty="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98695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79512" y="332656"/>
            <a:ext cx="8784975" cy="576064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endParaRPr lang="ja-JP" altLang="en-US" sz="1600" dirty="0"/>
          </a:p>
        </p:txBody>
      </p:sp>
      <p:sp>
        <p:nvSpPr>
          <p:cNvPr id="5" name="タイトル 1"/>
          <p:cNvSpPr>
            <a:spLocks noGrp="1"/>
          </p:cNvSpPr>
          <p:nvPr>
            <p:ph type="title"/>
          </p:nvPr>
        </p:nvSpPr>
        <p:spPr>
          <a:xfrm>
            <a:off x="0" y="188640"/>
            <a:ext cx="9144000" cy="1152128"/>
          </a:xfrm>
        </p:spPr>
        <p:txBody>
          <a:bodyPr>
            <a:noAutofit/>
          </a:bodyPr>
          <a:lstStyle/>
          <a:p>
            <a:pPr algn="l"/>
            <a:r>
              <a:rPr lang="ja-JP" altLang="en-US" sz="3600" b="1"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子どもがゲーム機で安全に遊ぶために</a:t>
            </a:r>
            <a:r>
              <a:rPr lang="en-US" altLang="ja-JP" sz="3600" b="1"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b="1"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b="1"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周囲の大人が知っておきたいこと</a:t>
            </a:r>
            <a:r>
              <a:rPr lang="en-US" altLang="ja-JP" sz="3600" b="1"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2" descr="U:\Desktop\Nintendo　関連画像\Nintendo 3ds.png"/>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5679982" y="4458544"/>
            <a:ext cx="2767970" cy="20465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タイトル 1"/>
          <p:cNvSpPr txBox="1">
            <a:spLocks/>
          </p:cNvSpPr>
          <p:nvPr/>
        </p:nvSpPr>
        <p:spPr>
          <a:xfrm>
            <a:off x="179512" y="1556792"/>
            <a:ext cx="8640960"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①どんな機能が</a:t>
            </a:r>
            <a:r>
              <a:rPr lang="ja-JP" altLang="en-US" sz="3600" b="1" dirty="0" smtClean="0">
                <a:ln w="12700" cmpd="sng">
                  <a:solidFill>
                    <a:schemeClr val="tx1"/>
                  </a:solidFill>
                  <a:prstDash val="solid"/>
                  <a:miter lim="800000"/>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搭載されて</a:t>
            </a: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いるのか？</a:t>
            </a:r>
            <a:endParaRPr kumimoji="1" lang="ja-JP" altLang="en-US" sz="3600" b="1" i="0" u="none" strike="noStrike" kern="1200" normalizeH="0" baseline="0" noProof="0" dirty="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180528" y="2564904"/>
            <a:ext cx="8639944"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0">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②インターネット</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につなぐには？</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179512" y="3573016"/>
            <a:ext cx="8640960" cy="792088"/>
          </a:xfrm>
          <a:prstGeom prst="roundRect">
            <a:avLst/>
          </a:prstGeom>
          <a:solidFill>
            <a:srgbClr val="FF66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③何をフィルタリングできるのか？</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180528" y="4581128"/>
            <a:ext cx="5183560" cy="1368152"/>
          </a:xfrm>
          <a:prstGeom prst="roundRect">
            <a:avLst>
              <a:gd name="adj" fmla="val 8013"/>
            </a:avLst>
          </a:prstGeom>
          <a:solidFill>
            <a:srgbClr val="0070C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④どんな危険が予想されるのか</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7617143" y="6505061"/>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28149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5762" y="116632"/>
            <a:ext cx="9482298" cy="864096"/>
          </a:xfrm>
        </p:spPr>
        <p:txBody>
          <a:bodyPr>
            <a:noAutofit/>
          </a:bodyPr>
          <a:lstStyle/>
          <a:p>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大事な「フィルタリング」！</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3" name="角丸四角形 2"/>
          <p:cNvSpPr/>
          <p:nvPr/>
        </p:nvSpPr>
        <p:spPr>
          <a:xfrm>
            <a:off x="395536" y="836712"/>
            <a:ext cx="835292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幅広い機能を備えたゲーム機だからこそ、</a:t>
            </a:r>
            <a:endParaRPr kumimoji="1" lang="en-US" altLang="ja-JP"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ja-JP"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「フィルタリング」の設定もしっかりとできるのです！</a:t>
            </a:r>
            <a:endParaRPr kumimoji="1" lang="ja-JP" alt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角丸四角形 5"/>
          <p:cNvSpPr/>
          <p:nvPr/>
        </p:nvSpPr>
        <p:spPr>
          <a:xfrm>
            <a:off x="4788024" y="1988840"/>
            <a:ext cx="4104456" cy="4608512"/>
          </a:xfrm>
          <a:prstGeom prst="roundRect">
            <a:avLst>
              <a:gd name="adj" fmla="val 8863"/>
            </a:avLst>
          </a:prstGeom>
          <a:solidFill>
            <a:schemeClr val="accent5">
              <a:lumMod val="40000"/>
              <a:lumOff val="60000"/>
            </a:schemeClr>
          </a:solidFill>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子どもが遊んでいる</a:t>
            </a:r>
            <a:endPar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ゲーム機が</a:t>
            </a:r>
            <a:endPar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どのような機能を備え、</a:t>
            </a: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何を</a:t>
            </a: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制限できるのか</a:t>
            </a:r>
            <a:r>
              <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rPr>
              <a:t>…</a:t>
            </a:r>
          </a:p>
          <a:p>
            <a:pPr algn="ct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子どもの安全のためには</a:t>
            </a: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何をすべきか</a:t>
            </a:r>
            <a:r>
              <a:rPr lang="en-US" altLang="ja-JP" sz="2400" b="1" dirty="0" smtClean="0">
                <a:ln w="12700">
                  <a:noFill/>
                  <a:prstDash val="solid"/>
                </a:ln>
                <a:solidFill>
                  <a:schemeClr val="tx1"/>
                </a:solidFill>
                <a:effectLst>
                  <a:outerShdw blurRad="41275" dist="20320" dir="1800000" algn="tl" rotWithShape="0">
                    <a:srgbClr val="000000">
                      <a:alpha val="40000"/>
                    </a:srgbClr>
                  </a:outerShdw>
                </a:effectLst>
              </a:rPr>
              <a:t>…</a:t>
            </a:r>
          </a:p>
          <a:p>
            <a:pPr algn="ct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まずはメーカーのＨＰ</a:t>
            </a: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u="sng" dirty="0" smtClean="0">
                <a:ln w="12700">
                  <a:noFill/>
                  <a:prstDash val="solid"/>
                </a:ln>
                <a:solidFill>
                  <a:srgbClr val="FF0000"/>
                </a:solidFill>
                <a:effectLst>
                  <a:outerShdw blurRad="41275" dist="20320" dir="1800000" algn="tl" rotWithShape="0">
                    <a:srgbClr val="000000">
                      <a:alpha val="40000"/>
                    </a:srgbClr>
                  </a:outerShdw>
                </a:effectLst>
              </a:rPr>
              <a:t>「保護者による使用制限」</a:t>
            </a:r>
            <a:endParaRPr lang="en-US" altLang="ja-JP" sz="2400" b="1" u="sng" dirty="0" smtClean="0">
              <a:ln w="12700">
                <a:noFill/>
                <a:prstDash val="solid"/>
              </a:ln>
              <a:solidFill>
                <a:srgbClr val="FF0000"/>
              </a:solidFill>
              <a:effectLst>
                <a:outerShdw blurRad="41275" dist="20320" dir="1800000" algn="tl" rotWithShape="0">
                  <a:srgbClr val="000000">
                    <a:alpha val="40000"/>
                  </a:srgbClr>
                </a:outerShdw>
              </a:effectLst>
            </a:endParaRPr>
          </a:p>
          <a:p>
            <a:pPr algn="ct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に注目してみましょう</a:t>
            </a:r>
            <a:endParaRPr kumimoji="1" lang="ja-JP" altLang="en-US" sz="2400" b="1" dirty="0">
              <a:ln w="12700">
                <a:noFill/>
                <a:prstDash val="solid"/>
              </a:ln>
              <a:solidFill>
                <a:schemeClr val="tx1"/>
              </a:solidFill>
              <a:effectLst>
                <a:outerShdw blurRad="41275" dist="20320" dir="1800000" algn="tl" rotWithShape="0">
                  <a:srgbClr val="000000">
                    <a:alpha val="40000"/>
                  </a:srgbClr>
                </a:outerShdw>
              </a:effectLst>
            </a:endParaRPr>
          </a:p>
        </p:txBody>
      </p:sp>
      <p:pic>
        <p:nvPicPr>
          <p:cNvPr id="1026" name="Picture 2" descr="C:\Users\satoko\Desktop\0907作業\Nintendo　関連画像\フィルタリング\2014-03-25_222404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1988840"/>
            <a:ext cx="4320480" cy="4552950"/>
          </a:xfrm>
          <a:prstGeom prst="rect">
            <a:avLst/>
          </a:prstGeom>
          <a:noFill/>
          <a:ln>
            <a:solidFill>
              <a:schemeClr val="tx1"/>
            </a:solidFill>
          </a:ln>
        </p:spPr>
      </p:pic>
    </p:spTree>
    <p:extLst>
      <p:ext uri="{BB962C8B-B14F-4D97-AF65-F5344CB8AC3E}">
        <p14:creationId xmlns:p14="http://schemas.microsoft.com/office/powerpoint/2010/main" val="2584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6288" y="332656"/>
            <a:ext cx="9482298" cy="864096"/>
          </a:xfrm>
        </p:spPr>
        <p:txBody>
          <a:bodyPr>
            <a:noAutofit/>
          </a:bodyPr>
          <a:lstStyle/>
          <a:p>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保護者による使用制限</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12" name="タイトル 1"/>
          <p:cNvSpPr txBox="1">
            <a:spLocks/>
          </p:cNvSpPr>
          <p:nvPr/>
        </p:nvSpPr>
        <p:spPr>
          <a:xfrm>
            <a:off x="6373216" y="5296342"/>
            <a:ext cx="2664296" cy="1404156"/>
          </a:xfrm>
          <a:prstGeom prst="roundRect">
            <a:avLst/>
          </a:prstGeom>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ja-JP" altLang="en-US" sz="24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齢指定のあるゲームの制限</a:t>
            </a:r>
            <a:endParaRPr kumimoji="1" lang="ja-JP" altLang="en-US" sz="2400" b="1" i="0" u="none" strike="noStrike" kern="1200" normalizeH="0" baseline="0" noProof="0" dirty="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タイトル 1"/>
          <p:cNvSpPr txBox="1">
            <a:spLocks/>
          </p:cNvSpPr>
          <p:nvPr/>
        </p:nvSpPr>
        <p:spPr>
          <a:xfrm>
            <a:off x="3581636" y="3789040"/>
            <a:ext cx="2659057" cy="1404156"/>
          </a:xfrm>
          <a:prstGeom prst="roundRect">
            <a:avLst/>
          </a:prstGeom>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イ</a:t>
            </a:r>
            <a:r>
              <a:rPr lang="ja-JP" altLang="en-US" sz="24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ンターネットの利用制限</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p:cNvSpPr txBox="1">
            <a:spLocks/>
          </p:cNvSpPr>
          <p:nvPr/>
        </p:nvSpPr>
        <p:spPr>
          <a:xfrm>
            <a:off x="3581636" y="5296342"/>
            <a:ext cx="2658331" cy="1410727"/>
          </a:xfrm>
          <a:prstGeom prst="roundRect">
            <a:avLst/>
          </a:prstGeom>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写</a:t>
            </a:r>
            <a:r>
              <a:rPr lang="ja-JP" altLang="en-US" sz="24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真や動画等の送受信制限</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6373216" y="3789040"/>
            <a:ext cx="2663280" cy="1404156"/>
          </a:xfrm>
          <a:prstGeom prst="roundRect">
            <a:avLst/>
          </a:prstGeom>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0">
              <a:spcBef>
                <a:spcPct val="0"/>
              </a:spcBef>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購</a:t>
            </a:r>
            <a:r>
              <a:rPr lang="ja-JP" altLang="en-US" sz="24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入</a:t>
            </a:r>
            <a:r>
              <a:rPr lang="ja-JP" altLang="en-US" sz="24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やダウンロードの制限</a:t>
            </a:r>
            <a:endPar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67544" y="1856375"/>
            <a:ext cx="2752392" cy="4521787"/>
          </a:xfrm>
          <a:prstGeom prst="rect">
            <a:avLst/>
          </a:prstGeom>
          <a:ln>
            <a:solidFill>
              <a:schemeClr val="tx1"/>
            </a:solidFill>
          </a:ln>
          <a:effectLst>
            <a:outerShdw blurRad="139700" dist="190500" dir="2700000" algn="tl" rotWithShape="0">
              <a:prstClr val="black">
                <a:alpha val="40000"/>
              </a:prstClr>
            </a:outerShdw>
          </a:effectLst>
        </p:spPr>
      </p:pic>
      <p:pic>
        <p:nvPicPr>
          <p:cNvPr id="5" name="図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139952" y="1231122"/>
            <a:ext cx="4211960" cy="2483353"/>
          </a:xfrm>
          <a:prstGeom prst="rect">
            <a:avLst/>
          </a:prstGeom>
        </p:spPr>
      </p:pic>
      <p:sp>
        <p:nvSpPr>
          <p:cNvPr id="7" name="テキスト ボックス 6"/>
          <p:cNvSpPr txBox="1"/>
          <p:nvPr/>
        </p:nvSpPr>
        <p:spPr>
          <a:xfrm>
            <a:off x="314314" y="1326624"/>
            <a:ext cx="3058851" cy="461665"/>
          </a:xfrm>
          <a:prstGeom prst="rect">
            <a:avLst/>
          </a:prstGeom>
          <a:noFill/>
        </p:spPr>
        <p:txBody>
          <a:bodyPr wrap="none" rtlCol="0">
            <a:spAutoFit/>
          </a:bodyPr>
          <a:lstStyle/>
          <a:p>
            <a:r>
              <a:rPr lang="ja-JP" altLang="en-US" sz="2400" dirty="0" smtClean="0"/>
              <a:t>ニンテンドー</a:t>
            </a:r>
            <a:r>
              <a:rPr lang="en-US" altLang="ja-JP" sz="2400" dirty="0" smtClean="0"/>
              <a:t>HP</a:t>
            </a:r>
            <a:r>
              <a:rPr lang="ja-JP" altLang="en-US" sz="2400" dirty="0" smtClean="0"/>
              <a:t>より</a:t>
            </a:r>
            <a:endParaRPr kumimoji="1" lang="ja-JP" altLang="en-US" sz="2400" dirty="0"/>
          </a:p>
        </p:txBody>
      </p:sp>
    </p:spTree>
    <p:extLst>
      <p:ext uri="{BB962C8B-B14F-4D97-AF65-F5344CB8AC3E}">
        <p14:creationId xmlns:p14="http://schemas.microsoft.com/office/powerpoint/2010/main" val="40312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6288" y="332656"/>
            <a:ext cx="9482298" cy="864096"/>
          </a:xfrm>
        </p:spPr>
        <p:txBody>
          <a:bodyPr>
            <a:noAutofit/>
          </a:bodyPr>
          <a:lstStyle/>
          <a:p>
            <a:r>
              <a:rPr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３ＤＳ向けのフィルタリングソフト</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14" name="タイトル 1"/>
          <p:cNvSpPr txBox="1">
            <a:spLocks/>
          </p:cNvSpPr>
          <p:nvPr/>
        </p:nvSpPr>
        <p:spPr>
          <a:xfrm>
            <a:off x="899592" y="1268759"/>
            <a:ext cx="7416824" cy="1296145"/>
          </a:xfrm>
          <a:prstGeom prst="roundRect">
            <a:avLst/>
          </a:prstGeom>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smtClean="0">
                <a:ln w="12700">
                  <a:solidFill>
                    <a:schemeClr val="tx1"/>
                  </a:solidFill>
                  <a:prstDash val="solid"/>
                </a:ln>
                <a:solidFill>
                  <a:srgbClr val="FF0000"/>
                </a:solidFill>
                <a:uLnTx/>
                <a:uFillTx/>
                <a:latin typeface="メイリオ" panose="020B0604030504040204" pitchFamily="50" charset="-128"/>
                <a:ea typeface="メイリオ" panose="020B0604030504040204" pitchFamily="50" charset="-128"/>
                <a:cs typeface="メイリオ" panose="020B0604030504040204" pitchFamily="50" charset="-128"/>
              </a:rPr>
              <a:t>無料</a:t>
            </a:r>
            <a:r>
              <a:rPr kumimoji="1" lang="ja-JP" altLang="en-US" sz="3600" b="1" i="0" u="none" strike="noStrike" kern="1200" cap="none" spc="0" normalizeH="0" baseline="0" noProof="0" dirty="0" smtClean="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のソフトを導入することでの</a:t>
            </a:r>
            <a:endParaRPr kumimoji="1" lang="en-US" altLang="ja-JP" sz="3600" b="1" i="0" u="none" strike="noStrike" kern="1200" cap="none" spc="0" normalizeH="0" baseline="0" noProof="0" dirty="0" smtClean="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smtClean="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フィルタリングも可能です</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04972" y="2679303"/>
            <a:ext cx="4597734" cy="461665"/>
          </a:xfrm>
          <a:prstGeom prst="rect">
            <a:avLst/>
          </a:prstGeom>
          <a:noFill/>
        </p:spPr>
        <p:txBody>
          <a:bodyPr wrap="none" rtlCol="0">
            <a:spAutoFit/>
          </a:bodyPr>
          <a:lstStyle/>
          <a:p>
            <a:r>
              <a:rPr lang="ja-JP" altLang="en-US" sz="2400" dirty="0" smtClean="0"/>
              <a:t>デジタルアーツ株式会社</a:t>
            </a:r>
            <a:r>
              <a:rPr lang="en-US" altLang="ja-JP" sz="2400" dirty="0" smtClean="0"/>
              <a:t>HP</a:t>
            </a:r>
            <a:r>
              <a:rPr lang="ja-JP" altLang="en-US" sz="2400" dirty="0" smtClean="0"/>
              <a:t>より</a:t>
            </a:r>
            <a:endParaRPr kumimoji="1" lang="ja-JP" altLang="en-US" sz="2400" dirty="0"/>
          </a:p>
        </p:txBody>
      </p:sp>
      <p:pic>
        <p:nvPicPr>
          <p:cNvPr id="1026" name="Picture 2" descr="\\fsc.hyogo.local\votiro_out\1\m626291\IMG_3864.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84990" y="3083913"/>
            <a:ext cx="4963074" cy="3543109"/>
          </a:xfrm>
          <a:prstGeom prst="rect">
            <a:avLst/>
          </a:prstGeom>
          <a:noFill/>
          <a:ln>
            <a:solidFill>
              <a:schemeClr val="tx1"/>
            </a:solidFill>
          </a:ln>
          <a:effectLst>
            <a:outerShdw blurRad="203200" dist="1143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5" name="角丸四角形 14"/>
          <p:cNvSpPr/>
          <p:nvPr/>
        </p:nvSpPr>
        <p:spPr>
          <a:xfrm>
            <a:off x="5302706" y="3083913"/>
            <a:ext cx="3720006" cy="3513438"/>
          </a:xfrm>
          <a:prstGeom prst="roundRect">
            <a:avLst>
              <a:gd name="adj" fmla="val 8863"/>
            </a:avLst>
          </a:prstGeom>
          <a:solidFill>
            <a:schemeClr val="accent5">
              <a:lumMod val="40000"/>
              <a:lumOff val="60000"/>
            </a:schemeClr>
          </a:solidFill>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000" dirty="0" smtClean="0">
                <a:ln w="12700">
                  <a:noFill/>
                  <a:prstDash val="solid"/>
                </a:ln>
                <a:solidFill>
                  <a:schemeClr val="tx1"/>
                </a:solidFill>
                <a:effectLst>
                  <a:outerShdw blurRad="41275" dist="20320" dir="1800000" algn="tl" rotWithShape="0">
                    <a:srgbClr val="000000">
                      <a:alpha val="40000"/>
                    </a:srgbClr>
                  </a:outerShdw>
                </a:effectLst>
              </a:rPr>
              <a:t>デジタルアーツ株式会社は</a:t>
            </a:r>
            <a:endParaRPr kumimoji="1" lang="en-US" altLang="ja-JP" sz="2000" dirty="0" smtClean="0">
              <a:ln w="12700">
                <a:noFill/>
                <a:prstDash val="solid"/>
              </a:ln>
              <a:solidFill>
                <a:schemeClr val="tx1"/>
              </a:solidFill>
              <a:effectLst>
                <a:outerShdw blurRad="41275" dist="20320" dir="1800000" algn="tl" rotWithShape="0">
                  <a:srgbClr val="000000">
                    <a:alpha val="40000"/>
                  </a:srgbClr>
                </a:outerShdw>
              </a:effectLst>
            </a:endParaRPr>
          </a:p>
          <a:p>
            <a:r>
              <a:rPr kumimoji="1" lang="ja-JP" altLang="en-US" sz="2000" dirty="0" smtClean="0">
                <a:ln w="12700">
                  <a:noFill/>
                  <a:prstDash val="solid"/>
                </a:ln>
                <a:solidFill>
                  <a:schemeClr val="tx1"/>
                </a:solidFill>
                <a:effectLst>
                  <a:outerShdw blurRad="41275" dist="20320" dir="1800000" algn="tl" rotWithShape="0">
                    <a:srgbClr val="000000">
                      <a:alpha val="40000"/>
                    </a:srgbClr>
                  </a:outerShdw>
                </a:effectLst>
              </a:rPr>
              <a:t>兵庫県警察本部サイバー犯罪対策課が主催する</a:t>
            </a:r>
            <a:endParaRPr kumimoji="1" lang="en-US" altLang="ja-JP" sz="2000" dirty="0" smtClean="0">
              <a:ln w="12700">
                <a:noFill/>
                <a:prstDash val="solid"/>
              </a:ln>
              <a:solidFill>
                <a:schemeClr val="tx1"/>
              </a:solidFill>
              <a:effectLst>
                <a:outerShdw blurRad="41275" dist="20320" dir="1800000" algn="tl" rotWithShape="0">
                  <a:srgbClr val="000000">
                    <a:alpha val="40000"/>
                  </a:srgbClr>
                </a:outerShdw>
              </a:effectLst>
            </a:endParaRPr>
          </a:p>
          <a:p>
            <a:r>
              <a:rPr lang="ja-JP" altLang="en-US" sz="2000" b="1" u="sng" dirty="0" smtClean="0">
                <a:ln w="12700">
                  <a:noFill/>
                  <a:prstDash val="solid"/>
                </a:ln>
                <a:solidFill>
                  <a:schemeClr val="tx1"/>
                </a:solidFill>
                <a:effectLst>
                  <a:outerShdw blurRad="41275" dist="20320" dir="1800000" algn="tl" rotWithShape="0">
                    <a:srgbClr val="000000">
                      <a:alpha val="40000"/>
                    </a:srgbClr>
                  </a:outerShdw>
                </a:effectLst>
              </a:rPr>
              <a:t>「サイバー空間の脅威に対する兵庫県官民合同対策プロジェクト」の構成員</a:t>
            </a:r>
            <a:r>
              <a:rPr lang="ja-JP" altLang="en-US" sz="2000" dirty="0" smtClean="0">
                <a:ln w="12700">
                  <a:noFill/>
                  <a:prstDash val="solid"/>
                </a:ln>
                <a:solidFill>
                  <a:schemeClr val="tx1"/>
                </a:solidFill>
                <a:effectLst>
                  <a:outerShdw blurRad="41275" dist="20320" dir="1800000" algn="tl" rotWithShape="0">
                    <a:srgbClr val="000000">
                      <a:alpha val="40000"/>
                    </a:srgbClr>
                  </a:outerShdw>
                </a:effectLst>
              </a:rPr>
              <a:t>であり、青少年の安全なネット利用に関する取組を行っている団体です。</a:t>
            </a:r>
            <a:endParaRPr kumimoji="1" lang="ja-JP" altLang="en-US" sz="2000" dirty="0">
              <a:ln w="12700">
                <a:noFill/>
                <a:prstDash val="solid"/>
              </a:ln>
              <a:solidFill>
                <a:schemeClr val="tx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1408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メイリオ"/>
        <a:ea typeface="メイリオ"/>
        <a:cs typeface=""/>
      </a:majorFont>
      <a:minorFont>
        <a:latin typeface="メイリオ"/>
        <a:ea typeface="メイリオ"/>
        <a:cs typeface=""/>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524</TotalTime>
  <Words>555</Words>
  <Application>Microsoft Office PowerPoint</Application>
  <PresentationFormat>画面に合わせる (4:3)</PresentationFormat>
  <Paragraphs>66</Paragraphs>
  <Slides>5</Slides>
  <Notes>4</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ウェーブ</vt:lpstr>
      <vt:lpstr>情報モラル研修</vt:lpstr>
      <vt:lpstr>　子どもがゲーム機で安全に遊ぶために 　　周囲の大人が知っておきたいこと…</vt:lpstr>
      <vt:lpstr>大事な「フィルタリング」！</vt:lpstr>
      <vt:lpstr>保護者による使用制限</vt:lpstr>
      <vt:lpstr>３ＤＳ向けのフィルタリングソフト</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情報セキュリティ研修 wifiスポットと３DS</dc:title>
  <dc:creator>県立教育研修所</dc:creator>
  <cp:lastModifiedBy>兵庫県</cp:lastModifiedBy>
  <cp:revision>65</cp:revision>
  <cp:lastPrinted>2017-09-25T03:00:24Z</cp:lastPrinted>
  <dcterms:created xsi:type="dcterms:W3CDTF">2017-05-26T04:31:26Z</dcterms:created>
  <dcterms:modified xsi:type="dcterms:W3CDTF">2019-01-07T01:55:33Z</dcterms:modified>
</cp:coreProperties>
</file>