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1" r:id="rId3"/>
    <p:sldId id="282" r:id="rId4"/>
    <p:sldId id="258" r:id="rId5"/>
    <p:sldId id="283" r:id="rId6"/>
    <p:sldId id="284" r:id="rId7"/>
    <p:sldId id="263" r:id="rId8"/>
    <p:sldId id="257" r:id="rId9"/>
    <p:sldId id="285" r:id="rId10"/>
    <p:sldId id="259" r:id="rId11"/>
    <p:sldId id="260" r:id="rId12"/>
    <p:sldId id="261" r:id="rId13"/>
    <p:sldId id="262" r:id="rId14"/>
    <p:sldId id="277" r:id="rId15"/>
    <p:sldId id="267" r:id="rId16"/>
    <p:sldId id="268" r:id="rId17"/>
    <p:sldId id="286" r:id="rId18"/>
    <p:sldId id="289" r:id="rId19"/>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釜坂　浩輝" initials="釜坂　浩輝" lastIdx="2" clrIdx="0">
    <p:extLst>
      <p:ext uri="{19B8F6BF-5375-455C-9EA6-DF929625EA0E}">
        <p15:presenceInfo xmlns:p15="http://schemas.microsoft.com/office/powerpoint/2012/main" userId="S-1-5-21-1541771364-2437677120-2137657205-158362" providerId="AD"/>
      </p:ext>
    </p:extLst>
  </p:cmAuthor>
  <p:cmAuthor id="2" name="高田　寛子" initials="高田　寛子" lastIdx="2" clrIdx="1">
    <p:extLst>
      <p:ext uri="{19B8F6BF-5375-455C-9EA6-DF929625EA0E}">
        <p15:presenceInfo xmlns:p15="http://schemas.microsoft.com/office/powerpoint/2012/main" userId="高田　寛子" providerId="None"/>
      </p:ext>
    </p:extLst>
  </p:cmAuthor>
  <p:cmAuthor id="3" name="上田　剛" initials="上田　剛" lastIdx="1" clrIdx="2">
    <p:extLst>
      <p:ext uri="{19B8F6BF-5375-455C-9EA6-DF929625EA0E}">
        <p15:presenceInfo xmlns:p15="http://schemas.microsoft.com/office/powerpoint/2012/main" userId="S-1-5-21-1541771364-2437677120-2137657205-123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473" autoAdjust="0"/>
  </p:normalViewPr>
  <p:slideViewPr>
    <p:cSldViewPr snapToGrid="0">
      <p:cViewPr varScale="1">
        <p:scale>
          <a:sx n="76" d="100"/>
          <a:sy n="76" d="100"/>
        </p:scale>
        <p:origin x="1950"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363" cy="513508"/>
          </a:xfrm>
          <a:prstGeom prst="rect">
            <a:avLst/>
          </a:prstGeom>
        </p:spPr>
        <p:txBody>
          <a:bodyPr vert="horz" lIns="94636" tIns="47318" rIns="94636" bIns="47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5" y="0"/>
            <a:ext cx="3076363" cy="513508"/>
          </a:xfrm>
          <a:prstGeom prst="rect">
            <a:avLst/>
          </a:prstGeom>
        </p:spPr>
        <p:txBody>
          <a:bodyPr vert="horz" lIns="94636" tIns="47318" rIns="94636" bIns="47318" rtlCol="0"/>
          <a:lstStyle>
            <a:lvl1pPr algn="r">
              <a:defRPr sz="1200"/>
            </a:lvl1pPr>
          </a:lstStyle>
          <a:p>
            <a:fld id="{D8739D8F-E2C9-4332-A1F6-A7785414502C}" type="datetimeFigureOut">
              <a:rPr kumimoji="1" lang="ja-JP" altLang="en-US" smtClean="0"/>
              <a:t>2023/3/10</a:t>
            </a:fld>
            <a:endParaRPr kumimoji="1" lang="ja-JP" altLang="en-US"/>
          </a:p>
        </p:txBody>
      </p:sp>
      <p:sp>
        <p:nvSpPr>
          <p:cNvPr id="4" name="フッター プレースホルダー 3"/>
          <p:cNvSpPr>
            <a:spLocks noGrp="1"/>
          </p:cNvSpPr>
          <p:nvPr>
            <p:ph type="ftr" sz="quarter" idx="2"/>
          </p:nvPr>
        </p:nvSpPr>
        <p:spPr>
          <a:xfrm>
            <a:off x="2" y="9721107"/>
            <a:ext cx="3076363" cy="513507"/>
          </a:xfrm>
          <a:prstGeom prst="rect">
            <a:avLst/>
          </a:prstGeom>
        </p:spPr>
        <p:txBody>
          <a:bodyPr vert="horz" lIns="94636" tIns="47318" rIns="94636" bIns="47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5" y="9721107"/>
            <a:ext cx="3076363" cy="513507"/>
          </a:xfrm>
          <a:prstGeom prst="rect">
            <a:avLst/>
          </a:prstGeom>
        </p:spPr>
        <p:txBody>
          <a:bodyPr vert="horz" lIns="94636" tIns="47318" rIns="94636" bIns="47318" rtlCol="0" anchor="b"/>
          <a:lstStyle>
            <a:lvl1pPr algn="r">
              <a:defRPr sz="1200"/>
            </a:lvl1pPr>
          </a:lstStyle>
          <a:p>
            <a:fld id="{3C758973-8B2F-43CB-A3C7-B9FEDDCBB8D3}" type="slidenum">
              <a:rPr kumimoji="1" lang="ja-JP" altLang="en-US" smtClean="0"/>
              <a:t>‹#›</a:t>
            </a:fld>
            <a:endParaRPr kumimoji="1" lang="ja-JP" altLang="en-US"/>
          </a:p>
        </p:txBody>
      </p:sp>
    </p:spTree>
    <p:extLst>
      <p:ext uri="{BB962C8B-B14F-4D97-AF65-F5344CB8AC3E}">
        <p14:creationId xmlns:p14="http://schemas.microsoft.com/office/powerpoint/2010/main" val="334009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363" cy="513508"/>
          </a:xfrm>
          <a:prstGeom prst="rect">
            <a:avLst/>
          </a:prstGeom>
        </p:spPr>
        <p:txBody>
          <a:bodyPr vert="horz" lIns="94636" tIns="47318" rIns="94636" bIns="47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5" y="0"/>
            <a:ext cx="3076363" cy="513508"/>
          </a:xfrm>
          <a:prstGeom prst="rect">
            <a:avLst/>
          </a:prstGeom>
        </p:spPr>
        <p:txBody>
          <a:bodyPr vert="horz" lIns="94636" tIns="47318" rIns="94636" bIns="47318" rtlCol="0"/>
          <a:lstStyle>
            <a:lvl1pPr algn="r">
              <a:defRPr sz="1200"/>
            </a:lvl1pPr>
          </a:lstStyle>
          <a:p>
            <a:fld id="{2180E715-3E49-4E50-B18B-3C9E9FFC1AF4}" type="datetimeFigureOut">
              <a:rPr kumimoji="1" lang="ja-JP" altLang="en-US" smtClean="0"/>
              <a:t>2023/3/10</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36" tIns="47318" rIns="94636" bIns="47318" rtlCol="0" anchor="ctr"/>
          <a:lstStyle/>
          <a:p>
            <a:endParaRPr lang="ja-JP" altLang="en-US"/>
          </a:p>
        </p:txBody>
      </p:sp>
      <p:sp>
        <p:nvSpPr>
          <p:cNvPr id="5" name="ノート プレースホルダー 4"/>
          <p:cNvSpPr>
            <a:spLocks noGrp="1"/>
          </p:cNvSpPr>
          <p:nvPr>
            <p:ph type="body" sz="quarter" idx="3"/>
          </p:nvPr>
        </p:nvSpPr>
        <p:spPr>
          <a:xfrm>
            <a:off x="709931" y="4925409"/>
            <a:ext cx="5679440" cy="4029878"/>
          </a:xfrm>
          <a:prstGeom prst="rect">
            <a:avLst/>
          </a:prstGeom>
        </p:spPr>
        <p:txBody>
          <a:bodyPr vert="horz" lIns="94636" tIns="47318" rIns="94636" bIns="47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7"/>
            <a:ext cx="3076363" cy="513507"/>
          </a:xfrm>
          <a:prstGeom prst="rect">
            <a:avLst/>
          </a:prstGeom>
        </p:spPr>
        <p:txBody>
          <a:bodyPr vert="horz" lIns="94636" tIns="47318" rIns="94636" bIns="47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3" cy="513507"/>
          </a:xfrm>
          <a:prstGeom prst="rect">
            <a:avLst/>
          </a:prstGeom>
        </p:spPr>
        <p:txBody>
          <a:bodyPr vert="horz" lIns="94636" tIns="47318" rIns="94636" bIns="47318" rtlCol="0" anchor="b"/>
          <a:lstStyle>
            <a:lvl1pPr algn="r">
              <a:defRPr sz="1200"/>
            </a:lvl1pPr>
          </a:lstStyle>
          <a:p>
            <a:fld id="{3ADA01C2-333E-46F3-A32F-564971BD688C}" type="slidenum">
              <a:rPr kumimoji="1" lang="ja-JP" altLang="en-US" smtClean="0"/>
              <a:t>‹#›</a:t>
            </a:fld>
            <a:endParaRPr kumimoji="1" lang="ja-JP" altLang="en-US"/>
          </a:p>
        </p:txBody>
      </p:sp>
    </p:spTree>
    <p:extLst>
      <p:ext uri="{BB962C8B-B14F-4D97-AF65-F5344CB8AC3E}">
        <p14:creationId xmlns:p14="http://schemas.microsoft.com/office/powerpoint/2010/main" val="15307492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a:t>
            </a:fld>
            <a:endParaRPr kumimoji="1" lang="ja-JP" altLang="en-US"/>
          </a:p>
        </p:txBody>
      </p:sp>
    </p:spTree>
    <p:extLst>
      <p:ext uri="{BB962C8B-B14F-4D97-AF65-F5344CB8AC3E}">
        <p14:creationId xmlns:p14="http://schemas.microsoft.com/office/powerpoint/2010/main" val="107707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まず、時間管理です。</a:t>
            </a:r>
            <a:endParaRPr kumimoji="1" lang="en-US" altLang="ja-JP" dirty="0"/>
          </a:p>
          <a:p>
            <a:endParaRPr kumimoji="1" lang="en-US" altLang="ja-JP" dirty="0"/>
          </a:p>
          <a:p>
            <a:r>
              <a:rPr kumimoji="1" lang="ja-JP" altLang="en-US" dirty="0"/>
              <a:t>ゲームをやめるタイミングになっても、ゲーム内で友だちがプレイしていると、つい自分も続けてしまいます。</a:t>
            </a:r>
            <a:endParaRPr kumimoji="1" lang="en-US" altLang="ja-JP" dirty="0"/>
          </a:p>
          <a:p>
            <a:r>
              <a:rPr kumimoji="1" lang="ja-JP" altLang="en-US" dirty="0"/>
              <a:t>また、期間限定のアイテムやイベントが配信されても、つい続けてしまうことがあります。</a:t>
            </a:r>
            <a:endParaRPr kumimoji="1" lang="en-US" altLang="ja-JP" dirty="0"/>
          </a:p>
          <a:p>
            <a:endParaRPr kumimoji="1" lang="en-US" altLang="ja-JP" dirty="0"/>
          </a:p>
          <a:p>
            <a:r>
              <a:rPr kumimoji="1" lang="ja-JP" altLang="en-US" dirty="0"/>
              <a:t>このように、やめるタイミングを見つけられず、時間の管理がおろそかになってしまいます。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10</a:t>
            </a:fld>
            <a:endParaRPr kumimoji="1" lang="ja-JP" altLang="en-US"/>
          </a:p>
        </p:txBody>
      </p:sp>
    </p:spTree>
    <p:extLst>
      <p:ext uri="{BB962C8B-B14F-4D97-AF65-F5344CB8AC3E}">
        <p14:creationId xmlns:p14="http://schemas.microsoft.com/office/powerpoint/2010/main" val="173751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こうした悪循環により、夜遅くまでゲームを続けてしまいます。</a:t>
            </a:r>
            <a:endParaRPr kumimoji="1" lang="en-US" altLang="ja-JP" dirty="0"/>
          </a:p>
          <a:p>
            <a:r>
              <a:rPr kumimoji="1" lang="ja-JP" altLang="en-US" dirty="0"/>
              <a:t>そうなると、睡眠不足になったり、起きる時間が遅く朝食を抜いてしまったりすることが増えます。</a:t>
            </a:r>
            <a:endParaRPr kumimoji="1" lang="en-US" altLang="ja-JP" dirty="0"/>
          </a:p>
          <a:p>
            <a:endParaRPr kumimoji="1" lang="en-US" altLang="ja-JP" dirty="0"/>
          </a:p>
          <a:p>
            <a:r>
              <a:rPr kumimoji="1" lang="ja-JP" altLang="en-US" dirty="0"/>
              <a:t>やがて、体を動かすことが億劫になってしまいます。</a:t>
            </a:r>
            <a:endParaRPr kumimoji="1" lang="en-US" altLang="ja-JP" dirty="0"/>
          </a:p>
          <a:p>
            <a:r>
              <a:rPr kumimoji="1" lang="ja-JP" altLang="en-US" dirty="0"/>
              <a:t>いつも運動していた時間をゲームに使ってしまったり、運動不足から、発育状態まで影響を受けてしまいます。</a:t>
            </a:r>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11</a:t>
            </a:fld>
            <a:endParaRPr kumimoji="1" lang="ja-JP" altLang="en-US"/>
          </a:p>
        </p:txBody>
      </p:sp>
    </p:spTree>
    <p:extLst>
      <p:ext uri="{BB962C8B-B14F-4D97-AF65-F5344CB8AC3E}">
        <p14:creationId xmlns:p14="http://schemas.microsoft.com/office/powerpoint/2010/main" val="300044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健康への影響は、徐々に生活面にも影響を与えます。</a:t>
            </a:r>
            <a:endParaRPr kumimoji="1" lang="en-US" altLang="ja-JP" dirty="0"/>
          </a:p>
          <a:p>
            <a:endParaRPr kumimoji="1" lang="en-US" altLang="ja-JP" dirty="0"/>
          </a:p>
          <a:p>
            <a:r>
              <a:rPr kumimoji="1" lang="ja-JP" altLang="en-US" dirty="0"/>
              <a:t>学校生活では、課題などしなければならないことができなくなり、生活に影響がではじめ、成績不振等で自信がなくなっていきます。</a:t>
            </a:r>
            <a:endParaRPr kumimoji="1" lang="en-US" altLang="ja-JP" dirty="0"/>
          </a:p>
          <a:p>
            <a:r>
              <a:rPr kumimoji="1" lang="ja-JP" altLang="en-US" dirty="0"/>
              <a:t>こうした状況下では、学習や運動などに頑張れることは難しくなります。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12</a:t>
            </a:fld>
            <a:endParaRPr kumimoji="1" lang="ja-JP" altLang="en-US"/>
          </a:p>
        </p:txBody>
      </p:sp>
    </p:spTree>
    <p:extLst>
      <p:ext uri="{BB962C8B-B14F-4D97-AF65-F5344CB8AC3E}">
        <p14:creationId xmlns:p14="http://schemas.microsoft.com/office/powerpoint/2010/main" val="52321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生活面の影響は、同時に人間関係にも影響を与えはじめます。</a:t>
            </a:r>
            <a:endParaRPr kumimoji="1" lang="en-US" altLang="ja-JP" dirty="0"/>
          </a:p>
          <a:p>
            <a:endParaRPr kumimoji="1" lang="en-US" altLang="ja-JP" dirty="0"/>
          </a:p>
          <a:p>
            <a:r>
              <a:rPr kumimoji="1" lang="ja-JP" altLang="en-US" dirty="0"/>
              <a:t>オンラインゲームをすることを優先してしまうために、約束を破ったり、すべきことをおろそかになってしまったりすることで家族や友だち、学校の先生などとの関係を悪化し、場合によっては関係に亀裂が入ってしまうこともあります。</a:t>
            </a:r>
            <a:endParaRPr kumimoji="1" lang="en-US" altLang="ja-JP" dirty="0"/>
          </a:p>
          <a:p>
            <a:endParaRPr kumimoji="1" lang="en-US" altLang="ja-JP" dirty="0"/>
          </a:p>
          <a:p>
            <a:r>
              <a:rPr kumimoji="1" lang="ja-JP" altLang="en-US" dirty="0"/>
              <a:t>また、オンラインの世界では、現実世界で知り合うことのない人物とつながることで、大きなトラブルに巻き込まれてしまうこともあります。</a:t>
            </a:r>
            <a:endParaRPr kumimoji="1" lang="en-US" altLang="ja-JP" dirty="0"/>
          </a:p>
          <a:p>
            <a:endParaRPr kumimoji="1" lang="en-US" altLang="ja-JP" dirty="0"/>
          </a:p>
          <a:p>
            <a:r>
              <a:rPr kumimoji="1" lang="ja-JP" altLang="en-US" dirty="0"/>
              <a:t>オンラインゲームではチャット機能がついているものが多く、ゲームを進める中で、誹謗中傷により傷ついたり、加害者になってしまうこともあります。</a:t>
            </a:r>
            <a:endParaRPr kumimoji="1" lang="en-US" altLang="ja-JP" dirty="0"/>
          </a:p>
          <a:p>
            <a:r>
              <a:rPr kumimoji="1" lang="ja-JP" altLang="en-US" dirty="0"/>
              <a:t>ゲーム内でのトラブルが、現実の学校生活にも延長してしまうことがあります。</a:t>
            </a:r>
          </a:p>
          <a:p>
            <a:endParaRPr kumimoji="1"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13</a:t>
            </a:fld>
            <a:endParaRPr kumimoji="1" lang="ja-JP" altLang="en-US"/>
          </a:p>
        </p:txBody>
      </p:sp>
    </p:spTree>
    <p:extLst>
      <p:ext uri="{BB962C8B-B14F-4D97-AF65-F5344CB8AC3E}">
        <p14:creationId xmlns:p14="http://schemas.microsoft.com/office/powerpoint/2010/main" val="408209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これは、実際に掲載されたオンラインゲームでのトラブルの記事の要約です。</a:t>
            </a:r>
            <a:endParaRPr kumimoji="1" lang="en-US" altLang="ja-JP" dirty="0"/>
          </a:p>
          <a:p>
            <a:endParaRPr kumimoji="1" lang="en-US" altLang="ja-JP" dirty="0"/>
          </a:p>
          <a:p>
            <a:r>
              <a:rPr kumimoji="1" lang="ja-JP" altLang="en-US" dirty="0"/>
              <a:t>このように、ゲームのチャットの中での暴言がトラブルの原因となり、それが翌日の学校まで持ち越されて、学校でもけんか等のトラブルになることもあります。●</a:t>
            </a:r>
            <a:endParaRPr kumimoji="1" lang="en-US" altLang="ja-JP" dirty="0"/>
          </a:p>
          <a:p>
            <a:r>
              <a:rPr kumimoji="1" lang="ja-JP" altLang="en-US" dirty="0"/>
              <a:t>クラスで実際に起こっているトラブルの内、オンラインゲームが起因となっている事例は少なくないと考えられます。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14</a:t>
            </a:fld>
            <a:endParaRPr kumimoji="1" lang="ja-JP" altLang="en-US"/>
          </a:p>
        </p:txBody>
      </p:sp>
    </p:spTree>
    <p:extLst>
      <p:ext uri="{BB962C8B-B14F-4D97-AF65-F5344CB8AC3E}">
        <p14:creationId xmlns:p14="http://schemas.microsoft.com/office/powerpoint/2010/main" val="87947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最後は、お金に関わる問題です。</a:t>
            </a:r>
            <a:endParaRPr kumimoji="1" lang="en-US" altLang="ja-JP" dirty="0"/>
          </a:p>
          <a:p>
            <a:r>
              <a:rPr kumimoji="1" lang="ja-JP" altLang="en-US" dirty="0"/>
              <a:t>オンラインゲームは、インターネットに接続する多くの端末でダウンロードが可能です。</a:t>
            </a:r>
            <a:endParaRPr kumimoji="1" lang="en-US" altLang="ja-JP" dirty="0"/>
          </a:p>
          <a:p>
            <a:r>
              <a:rPr kumimoji="1" lang="ja-JP" altLang="en-US" dirty="0"/>
              <a:t>プレイ料金は無料のものが多数あります。</a:t>
            </a:r>
            <a:endParaRPr kumimoji="1" lang="en-US" altLang="ja-JP" dirty="0"/>
          </a:p>
          <a:p>
            <a:endParaRPr kumimoji="1" lang="en-US" altLang="ja-JP" dirty="0"/>
          </a:p>
          <a:p>
            <a:r>
              <a:rPr kumimoji="1" lang="ja-JP" altLang="en-US" dirty="0"/>
              <a:t>無料のゲームは、安心してゲームを試すことができますし、自分に合わなかった場合は気軽にやめることができます。</a:t>
            </a:r>
            <a:endParaRPr kumimoji="1" lang="en-US" altLang="ja-JP" dirty="0"/>
          </a:p>
          <a:p>
            <a:endParaRPr kumimoji="1" lang="en-US" altLang="ja-JP" dirty="0"/>
          </a:p>
          <a:p>
            <a:r>
              <a:rPr kumimoji="1" lang="ja-JP" altLang="en-US" dirty="0"/>
              <a:t>ユーザーに無料で使用させることで、どのように収益を上げているのでしょうか。</a:t>
            </a:r>
            <a:endParaRPr kumimoji="1" lang="en-US" altLang="ja-JP" dirty="0"/>
          </a:p>
          <a:p>
            <a:r>
              <a:rPr kumimoji="1" lang="ja-JP" altLang="en-US" dirty="0"/>
              <a:t>それは２点です</a:t>
            </a:r>
            <a:endParaRPr kumimoji="1" lang="en-US" altLang="ja-JP" dirty="0"/>
          </a:p>
          <a:p>
            <a:r>
              <a:rPr kumimoji="1" lang="ja-JP" altLang="en-US" dirty="0"/>
              <a:t>・企業による宣伝での広告収入</a:t>
            </a:r>
            <a:endParaRPr kumimoji="1" lang="en-US" altLang="ja-JP" dirty="0"/>
          </a:p>
          <a:p>
            <a:r>
              <a:rPr kumimoji="1" lang="ja-JP" altLang="en-US" dirty="0"/>
              <a:t>・課金によるユーザーからの収益</a:t>
            </a:r>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15</a:t>
            </a:fld>
            <a:endParaRPr kumimoji="1" lang="ja-JP" altLang="en-US"/>
          </a:p>
        </p:txBody>
      </p:sp>
    </p:spTree>
    <p:extLst>
      <p:ext uri="{BB962C8B-B14F-4D97-AF65-F5344CB8AC3E}">
        <p14:creationId xmlns:p14="http://schemas.microsoft.com/office/powerpoint/2010/main" val="137074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オンラインゲームの多くは、課金をすることでゲームを有利に進めたり、他のユーザーと異なる見た目にしたりすることができます。</a:t>
            </a:r>
            <a:endParaRPr kumimoji="1" lang="en-US" altLang="ja-JP" dirty="0"/>
          </a:p>
          <a:p>
            <a:endParaRPr kumimoji="1" lang="en-US" altLang="ja-JP" dirty="0"/>
          </a:p>
          <a:p>
            <a:r>
              <a:rPr kumimoji="1" lang="ja-JP" altLang="en-US" dirty="0"/>
              <a:t>この課金の仕組みを確認しましょう。</a:t>
            </a:r>
            <a:endParaRPr kumimoji="1" lang="en-US" altLang="ja-JP" dirty="0"/>
          </a:p>
          <a:p>
            <a:r>
              <a:rPr kumimoji="1" lang="ja-JP" altLang="en-US" dirty="0"/>
              <a:t>課金の仕組みは主に３つです。</a:t>
            </a:r>
            <a:endParaRPr kumimoji="1" lang="en-US" altLang="ja-JP" dirty="0"/>
          </a:p>
          <a:p>
            <a:r>
              <a:rPr kumimoji="1" lang="ja-JP" altLang="en-US" dirty="0"/>
              <a:t>１つ目はプリペイド方式です。</a:t>
            </a:r>
            <a:endParaRPr kumimoji="1" lang="en-US" altLang="ja-JP" dirty="0"/>
          </a:p>
          <a:p>
            <a:r>
              <a:rPr kumimoji="1" lang="ja-JP" altLang="en-US" dirty="0"/>
              <a:t>　コンビニなどで金額分のカードを購入し、カード内に記載されているコードを入力することで購入した金額分課金を行う方法です。</a:t>
            </a:r>
            <a:endParaRPr kumimoji="1" lang="en-US" altLang="ja-JP" dirty="0"/>
          </a:p>
          <a:p>
            <a:r>
              <a:rPr kumimoji="1" lang="ja-JP" altLang="en-US" dirty="0"/>
              <a:t>２つ目は、キャリア決済です。</a:t>
            </a:r>
            <a:endParaRPr kumimoji="1" lang="en-US" altLang="ja-JP" dirty="0"/>
          </a:p>
          <a:p>
            <a:r>
              <a:rPr kumimoji="1" lang="ja-JP" altLang="en-US" dirty="0"/>
              <a:t>　スマホなどの契約しているキャリアへの支払いに、課金分を</a:t>
            </a:r>
            <a:r>
              <a:rPr kumimoji="1" lang="ja-JP" altLang="en-US" dirty="0" err="1"/>
              <a:t>に</a:t>
            </a:r>
            <a:r>
              <a:rPr kumimoji="1" lang="ja-JP" altLang="en-US" dirty="0"/>
              <a:t>加算する方法です。</a:t>
            </a:r>
            <a:endParaRPr kumimoji="1" lang="en-US" altLang="ja-JP" dirty="0"/>
          </a:p>
          <a:p>
            <a:r>
              <a:rPr kumimoji="1" lang="ja-JP" altLang="en-US" dirty="0"/>
              <a:t>３つ目は、クレジットカード決済です。</a:t>
            </a:r>
            <a:endParaRPr kumimoji="1" lang="en-US" altLang="ja-JP" dirty="0"/>
          </a:p>
          <a:p>
            <a:r>
              <a:rPr kumimoji="1" lang="ja-JP" altLang="en-US" dirty="0"/>
              <a:t>　クレジットカードを登録し、課金額をクレジットカードで支払う仕組みです。</a:t>
            </a:r>
            <a:endParaRPr kumimoji="1" lang="en-US" altLang="ja-JP" dirty="0"/>
          </a:p>
          <a:p>
            <a:endParaRPr kumimoji="1" lang="en-US" altLang="ja-JP" dirty="0"/>
          </a:p>
          <a:p>
            <a:r>
              <a:rPr kumimoji="1" lang="ja-JP" altLang="en-US" dirty="0"/>
              <a:t>特に２つ目と３つ目の方法は再現なく課金ができる場合もあるので、高額な支払いが請求されてしまった事例が数多くあります。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16</a:t>
            </a:fld>
            <a:endParaRPr kumimoji="1" lang="ja-JP" altLang="en-US"/>
          </a:p>
        </p:txBody>
      </p:sp>
    </p:spTree>
    <p:extLst>
      <p:ext uri="{BB962C8B-B14F-4D97-AF65-F5344CB8AC3E}">
        <p14:creationId xmlns:p14="http://schemas.microsoft.com/office/powerpoint/2010/main" val="72265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こうした影響から、オンラインゲームの依存が、「ゲーム障害」という国際疾病として認定されました。</a:t>
            </a:r>
            <a:endParaRPr kumimoji="1" lang="en-US" altLang="ja-JP" dirty="0"/>
          </a:p>
          <a:p>
            <a:endParaRPr kumimoji="1" lang="en-US" altLang="ja-JP" dirty="0"/>
          </a:p>
          <a:p>
            <a:r>
              <a:rPr kumimoji="1" lang="ja-JP" altLang="en-US" dirty="0"/>
              <a:t>オンラインゲームについて、子どもも大人も正しく理解し、子ども達が大きな失敗をしないよう支えることが大切です。</a:t>
            </a:r>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17</a:t>
            </a:fld>
            <a:endParaRPr kumimoji="1" lang="ja-JP" altLang="en-US"/>
          </a:p>
        </p:txBody>
      </p:sp>
    </p:spTree>
    <p:extLst>
      <p:ext uri="{BB962C8B-B14F-4D97-AF65-F5344CB8AC3E}">
        <p14:creationId xmlns:p14="http://schemas.microsoft.com/office/powerpoint/2010/main" val="250908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オンラインゲームを含むインターネットへの依存度は、次のチェックリストで確認することができです。</a:t>
            </a:r>
            <a:endParaRPr lang="en-US" altLang="ja-JP" dirty="0"/>
          </a:p>
          <a:p>
            <a:r>
              <a:rPr lang="ja-JP" altLang="en-US" dirty="0"/>
              <a:t>この</a:t>
            </a:r>
            <a:r>
              <a:rPr lang="en-US" altLang="ja-JP" dirty="0"/>
              <a:t>DQ</a:t>
            </a:r>
            <a:r>
              <a:rPr lang="ja-JP" altLang="en-US" dirty="0"/>
              <a:t>と言われるインターネット依存度スクリーニングテストは、厚生労働省もとり入れたチェックリストで、青少年本部のアンケートにも採用しています。</a:t>
            </a:r>
            <a:endParaRPr lang="en-US" altLang="ja-JP" dirty="0"/>
          </a:p>
          <a:p>
            <a:r>
              <a:rPr lang="ja-JP" altLang="en-US" dirty="0"/>
              <a:t>各質問には、「はい」「いいえ」の二択で答えます。</a:t>
            </a:r>
            <a:endParaRPr lang="en-US" altLang="ja-JP" dirty="0"/>
          </a:p>
          <a:p>
            <a:endParaRPr lang="en-US" altLang="ja-JP" dirty="0"/>
          </a:p>
          <a:p>
            <a:r>
              <a:rPr lang="ja-JP" altLang="en-US" dirty="0"/>
              <a:t>「はい」が５問以上の場合は、インターネット依存の疑いがあるとされています。</a:t>
            </a:r>
            <a:endParaRPr lang="en-US" altLang="ja-JP" dirty="0"/>
          </a:p>
          <a:p>
            <a:endParaRPr kumimoji="1" lang="en-US" altLang="ja-JP" dirty="0"/>
          </a:p>
          <a:p>
            <a:r>
              <a:rPr kumimoji="1" lang="ja-JP" altLang="en-US" dirty="0"/>
              <a:t>オンラインゲームはとても楽しくはまってしまうとやめられないこともあることから、家庭と学校が協力して、子ども達と一緒にオンラインゲームとの向き合い方を考える必要があります。</a:t>
            </a:r>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18</a:t>
            </a:fld>
            <a:endParaRPr kumimoji="1" lang="ja-JP" altLang="en-US"/>
          </a:p>
        </p:txBody>
      </p:sp>
    </p:spTree>
    <p:extLst>
      <p:ext uri="{BB962C8B-B14F-4D97-AF65-F5344CB8AC3E}">
        <p14:creationId xmlns:p14="http://schemas.microsoft.com/office/powerpoint/2010/main" val="31922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まずは、兵庫県の子どもたちの実態を確認しましょう。</a:t>
            </a:r>
            <a:endParaRPr kumimoji="1" lang="en-US" altLang="ja-JP" dirty="0"/>
          </a:p>
          <a:p>
            <a:endParaRPr kumimoji="1" lang="en-US" altLang="ja-JP" dirty="0"/>
          </a:p>
          <a:p>
            <a:r>
              <a:rPr kumimoji="1" lang="ja-JP" altLang="en-US" dirty="0"/>
              <a:t>これは、「１日にインターネットを利用する時間」の調査結果です。</a:t>
            </a:r>
            <a:endParaRPr kumimoji="1" lang="en-US" altLang="ja-JP" dirty="0"/>
          </a:p>
          <a:p>
            <a:r>
              <a:rPr kumimoji="1" lang="ja-JP" altLang="en-US" dirty="0"/>
              <a:t>校種が上がるにつれ、利用時間は増加しています。</a:t>
            </a:r>
            <a:endParaRPr kumimoji="1" lang="en-US" altLang="ja-JP" dirty="0"/>
          </a:p>
          <a:p>
            <a:r>
              <a:rPr kumimoji="1" lang="ja-JP" altLang="en-US" dirty="0"/>
              <a:t>また、令和元年度から比べると、１日にインターネットを利用する時間が増えているのが分かります。</a:t>
            </a:r>
            <a:endParaRPr kumimoji="1" lang="en-US" altLang="ja-JP" dirty="0"/>
          </a:p>
          <a:p>
            <a:r>
              <a:rPr kumimoji="1" lang="ja-JP" altLang="en-US" dirty="0"/>
              <a:t>高校生の４分の１が４時間以上利用していることが分かります。</a:t>
            </a:r>
            <a:endParaRPr kumimoji="1" lang="en-US" altLang="ja-JP" dirty="0"/>
          </a:p>
          <a:p>
            <a:r>
              <a:rPr kumimoji="1" lang="ja-JP" altLang="en-US" dirty="0"/>
              <a:t>学校から帰ってから、家庭で過ごす時間の大半でインターネットに触れています。</a:t>
            </a:r>
            <a:endParaRPr kumimoji="1" lang="en-US" altLang="ja-JP" dirty="0"/>
          </a:p>
          <a:p>
            <a:endParaRPr kumimoji="1" lang="en-US" altLang="ja-JP" dirty="0"/>
          </a:p>
          <a:p>
            <a:r>
              <a:rPr kumimoji="1" lang="ja-JP" altLang="en-US" dirty="0"/>
              <a:t>次は、インターネットでどんなことをしているか確認しましょう。</a:t>
            </a:r>
          </a:p>
        </p:txBody>
      </p:sp>
      <p:sp>
        <p:nvSpPr>
          <p:cNvPr id="4" name="スライド番号プレースホルダー 3"/>
          <p:cNvSpPr>
            <a:spLocks noGrp="1"/>
          </p:cNvSpPr>
          <p:nvPr>
            <p:ph type="sldNum" sz="quarter" idx="5"/>
          </p:nvPr>
        </p:nvSpPr>
        <p:spPr/>
        <p:txBody>
          <a:bodyPr/>
          <a:lstStyle/>
          <a:p>
            <a:fld id="{3ADA01C2-333E-46F3-A32F-564971BD688C}" type="slidenum">
              <a:rPr kumimoji="1" lang="ja-JP" altLang="en-US" smtClean="0"/>
              <a:t>2</a:t>
            </a:fld>
            <a:endParaRPr kumimoji="1" lang="ja-JP" altLang="en-US"/>
          </a:p>
        </p:txBody>
      </p:sp>
    </p:spTree>
    <p:extLst>
      <p:ext uri="{BB962C8B-B14F-4D97-AF65-F5344CB8AC3E}">
        <p14:creationId xmlns:p14="http://schemas.microsoft.com/office/powerpoint/2010/main" val="301100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図２は、「インターネットでよくすること」の調査結果です。</a:t>
            </a:r>
            <a:endParaRPr kumimoji="1" lang="en-US" altLang="ja-JP" dirty="0"/>
          </a:p>
          <a:p>
            <a:endParaRPr kumimoji="1" lang="en-US" altLang="ja-JP" dirty="0"/>
          </a:p>
          <a:p>
            <a:r>
              <a:rPr kumimoji="1" lang="ja-JP" altLang="en-US" dirty="0"/>
              <a:t>校種に関係なく</a:t>
            </a:r>
            <a:r>
              <a:rPr kumimoji="1" lang="en-US" altLang="ja-JP" dirty="0"/>
              <a:t>YouTube</a:t>
            </a:r>
            <a:r>
              <a:rPr kumimoji="1" lang="ja-JP" altLang="en-US" dirty="0"/>
              <a:t>等の動画視聴がもっとも多いことが分かります。</a:t>
            </a:r>
            <a:endParaRPr kumimoji="1" lang="en-US" altLang="ja-JP" dirty="0"/>
          </a:p>
          <a:p>
            <a:r>
              <a:rPr kumimoji="1" lang="ja-JP" altLang="en-US" dirty="0"/>
              <a:t>また、小学校高学年ではオンラインゲームの割合が多いことがわかります。</a:t>
            </a:r>
            <a:endParaRPr kumimoji="1" lang="en-US" altLang="ja-JP" dirty="0"/>
          </a:p>
          <a:p>
            <a:endParaRPr kumimoji="1" lang="en-US" altLang="ja-JP" dirty="0"/>
          </a:p>
          <a:p>
            <a:r>
              <a:rPr kumimoji="1" lang="ja-JP" altLang="en-US" dirty="0"/>
              <a:t>小学生から夢中になるオンラインゲームとはどんなものなのか確認しましょう。</a:t>
            </a:r>
          </a:p>
        </p:txBody>
      </p:sp>
      <p:sp>
        <p:nvSpPr>
          <p:cNvPr id="4" name="スライド番号プレースホルダー 3"/>
          <p:cNvSpPr>
            <a:spLocks noGrp="1"/>
          </p:cNvSpPr>
          <p:nvPr>
            <p:ph type="sldNum" sz="quarter" idx="5"/>
          </p:nvPr>
        </p:nvSpPr>
        <p:spPr/>
        <p:txBody>
          <a:bodyPr/>
          <a:lstStyle/>
          <a:p>
            <a:fld id="{3ADA01C2-333E-46F3-A32F-564971BD688C}" type="slidenum">
              <a:rPr kumimoji="1" lang="ja-JP" altLang="en-US" smtClean="0"/>
              <a:t>3</a:t>
            </a:fld>
            <a:endParaRPr kumimoji="1" lang="ja-JP" altLang="en-US"/>
          </a:p>
        </p:txBody>
      </p:sp>
    </p:spTree>
    <p:extLst>
      <p:ext uri="{BB962C8B-B14F-4D97-AF65-F5344CB8AC3E}">
        <p14:creationId xmlns:p14="http://schemas.microsoft.com/office/powerpoint/2010/main" val="345716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これまでのゲーム機は、インターネットに接続する機能がありませんでした。</a:t>
            </a:r>
            <a:endParaRPr kumimoji="1" lang="en-US" altLang="ja-JP" dirty="0"/>
          </a:p>
          <a:p>
            <a:r>
              <a:rPr kumimoji="1" lang="ja-JP" altLang="en-US" dirty="0"/>
              <a:t>友達とゲームをする時には、ゲーム機がある家に集まってゲームをしていました。</a:t>
            </a:r>
            <a:endParaRPr kumimoji="1" lang="en-US" altLang="ja-JP" dirty="0"/>
          </a:p>
          <a:p>
            <a:endParaRPr kumimoji="1" lang="en-US" altLang="ja-JP" dirty="0"/>
          </a:p>
          <a:p>
            <a:r>
              <a:rPr kumimoji="1" lang="ja-JP" altLang="en-US" dirty="0"/>
              <a:t>現在のゲーム機の多くは、スマホや</a:t>
            </a:r>
            <a:r>
              <a:rPr kumimoji="1" lang="en-US" altLang="ja-JP" dirty="0"/>
              <a:t>PC</a:t>
            </a:r>
            <a:r>
              <a:rPr kumimoji="1" lang="ja-JP" altLang="en-US" dirty="0" err="1"/>
              <a:t>のように</a:t>
            </a:r>
            <a:r>
              <a:rPr kumimoji="1" lang="ja-JP" altLang="en-US" dirty="0"/>
              <a:t>インターネットに接続することができます。</a:t>
            </a:r>
            <a:endParaRPr kumimoji="1" lang="en-US" altLang="ja-JP" dirty="0"/>
          </a:p>
          <a:p>
            <a:r>
              <a:rPr kumimoji="1" lang="ja-JP" altLang="en-US" dirty="0"/>
              <a:t>このインターネットの機能を使って行うゲームを「オンラインゲーム」といいます。</a:t>
            </a:r>
            <a:endParaRPr kumimoji="1" lang="en-US" altLang="ja-JP" dirty="0"/>
          </a:p>
          <a:p>
            <a:endParaRPr kumimoji="1" lang="en-US" altLang="ja-JP" dirty="0"/>
          </a:p>
          <a:p>
            <a:r>
              <a:rPr kumimoji="1" lang="ja-JP" altLang="en-US" dirty="0"/>
              <a:t>子どもたちは、ゲーム機だけではなく、スマホ、タブレット、</a:t>
            </a:r>
            <a:r>
              <a:rPr kumimoji="1" lang="en-US" altLang="ja-JP" dirty="0"/>
              <a:t>PC</a:t>
            </a:r>
            <a:r>
              <a:rPr kumimoji="1" lang="ja-JP" altLang="en-US" dirty="0"/>
              <a:t>など、インターネットに接続することができる端末でオンラインゲームをしています。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4</a:t>
            </a:fld>
            <a:endParaRPr kumimoji="1" lang="ja-JP" altLang="en-US"/>
          </a:p>
        </p:txBody>
      </p:sp>
    </p:spTree>
    <p:extLst>
      <p:ext uri="{BB962C8B-B14F-4D97-AF65-F5344CB8AC3E}">
        <p14:creationId xmlns:p14="http://schemas.microsoft.com/office/powerpoint/2010/main" val="97731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図３は、「インターネットに接続する端末」の調査結果です。</a:t>
            </a:r>
            <a:endParaRPr kumimoji="1" lang="en-US" altLang="ja-JP" dirty="0"/>
          </a:p>
          <a:p>
            <a:endParaRPr kumimoji="1" lang="en-US" altLang="ja-JP" dirty="0"/>
          </a:p>
          <a:p>
            <a:r>
              <a:rPr kumimoji="1" lang="ja-JP" altLang="en-US" dirty="0"/>
              <a:t>兵庫県のこどもたちも、ゲーム機、タブレット、テレビ、パソコン等と様々な端末でインターネットに接続していることが分かります。</a:t>
            </a:r>
            <a:endParaRPr kumimoji="1" lang="en-US" altLang="ja-JP" dirty="0"/>
          </a:p>
          <a:p>
            <a:r>
              <a:rPr kumimoji="1" lang="ja-JP" altLang="en-US" dirty="0"/>
              <a:t>インターネットに接続する端末のほとんどで、オンラインゲームをプレイすることができます。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3ADA01C2-333E-46F3-A32F-564971BD688C}" type="slidenum">
              <a:rPr kumimoji="1" lang="ja-JP" altLang="en-US" smtClean="0"/>
              <a:t>5</a:t>
            </a:fld>
            <a:endParaRPr kumimoji="1" lang="ja-JP" altLang="en-US"/>
          </a:p>
        </p:txBody>
      </p:sp>
    </p:spTree>
    <p:extLst>
      <p:ext uri="{BB962C8B-B14F-4D97-AF65-F5344CB8AC3E}">
        <p14:creationId xmlns:p14="http://schemas.microsoft.com/office/powerpoint/2010/main" val="296974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また、オンラインゲームは、今までのゲームと違い、プレイヤーが離れた場所にいても、同時に同じゲームを行うことができます。</a:t>
            </a:r>
            <a:endParaRPr kumimoji="1" lang="en-US" altLang="ja-JP" dirty="0"/>
          </a:p>
          <a:p>
            <a:r>
              <a:rPr kumimoji="1" lang="ja-JP" altLang="en-US" dirty="0"/>
              <a:t>友人や知り合いだけではなく、ゲームのコミュニティに参加している不特定多数のユーザーともプレイすることができます。</a:t>
            </a:r>
            <a:endParaRPr kumimoji="1" lang="en-US" altLang="ja-JP" dirty="0"/>
          </a:p>
          <a:p>
            <a:endParaRPr kumimoji="1" lang="en-US" altLang="ja-JP" dirty="0"/>
          </a:p>
          <a:p>
            <a:r>
              <a:rPr kumimoji="1" lang="ja-JP" altLang="en-US" dirty="0"/>
              <a:t>またインターネットの機能により、ゲームの新しいシステムを送信し、内容を常に更新することができるので、飽きることなく続けてゲームをすることができます。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6</a:t>
            </a:fld>
            <a:endParaRPr kumimoji="1" lang="ja-JP" altLang="en-US"/>
          </a:p>
        </p:txBody>
      </p:sp>
    </p:spTree>
    <p:extLst>
      <p:ext uri="{BB962C8B-B14F-4D97-AF65-F5344CB8AC3E}">
        <p14:creationId xmlns:p14="http://schemas.microsoft.com/office/powerpoint/2010/main" val="362708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その大きな特徴をあげてみましょう。</a:t>
            </a:r>
            <a:endParaRPr kumimoji="1" lang="en-US" altLang="ja-JP" dirty="0"/>
          </a:p>
          <a:p>
            <a:r>
              <a:rPr kumimoji="1" lang="ja-JP" altLang="en-US" dirty="0"/>
              <a:t>①この不特定多数のユーザーと繋がるという特徴から、老若男女関係なく仲間作りが可能です。オンラインゲームについているチャット機能を使うことで、それまで関わりがなかった人たちともコミュニケーションをとることができます。</a:t>
            </a:r>
            <a:endParaRPr kumimoji="1" lang="en-US" altLang="ja-JP" dirty="0"/>
          </a:p>
          <a:p>
            <a:r>
              <a:rPr kumimoji="1" lang="ja-JP" altLang="en-US" dirty="0"/>
              <a:t>②オンライン上の仲間から、賞賛を受けたり、仲間とともにミッションをクリアしたりすることで達成感や連帯感が生まれやすいです。現実ではなかなかできないような経験を、ゲームを通して体感することができます。</a:t>
            </a:r>
            <a:endParaRPr kumimoji="1" lang="en-US" altLang="ja-JP" dirty="0"/>
          </a:p>
          <a:p>
            <a:r>
              <a:rPr kumimoji="1" lang="ja-JP" altLang="en-US" dirty="0"/>
              <a:t>③従来のように有料のソフトを購入したりダウンロードしたりするものもありますが、中には基本的にダウンロードや初期プレイは無料なものが多く、敷居が低く挑戦しやすいです。</a:t>
            </a:r>
            <a:endParaRPr kumimoji="1" lang="en-US" altLang="ja-JP" dirty="0"/>
          </a:p>
          <a:p>
            <a:r>
              <a:rPr kumimoji="1" lang="ja-JP" altLang="en-US" dirty="0"/>
              <a:t>④このオンラインゲームは、①～③の特徴より、やめることが難しいのも特徴です。常に誰かがプレイしているという安心感や、オンラインにより、ゲーム会社から絶えず次のミッションが送られ、飽きることなくプレイができます。</a:t>
            </a:r>
            <a:endParaRPr kumimoji="1" lang="en-US" altLang="ja-JP" dirty="0"/>
          </a:p>
          <a:p>
            <a:r>
              <a:rPr kumimoji="1" lang="ja-JP" altLang="en-US" dirty="0"/>
              <a:t>⑤ゲーム仲間との関係性から、ついゲームに参加してしまうということもあります。</a:t>
            </a:r>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7</a:t>
            </a:fld>
            <a:endParaRPr kumimoji="1" lang="ja-JP" altLang="en-US"/>
          </a:p>
        </p:txBody>
      </p:sp>
    </p:spTree>
    <p:extLst>
      <p:ext uri="{BB962C8B-B14F-4D97-AF65-F5344CB8AC3E}">
        <p14:creationId xmlns:p14="http://schemas.microsoft.com/office/powerpoint/2010/main" val="291666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オンラインゲームのジャンルは、多種多様です。</a:t>
            </a:r>
            <a:endParaRPr kumimoji="1" lang="en-US" altLang="ja-JP" dirty="0"/>
          </a:p>
          <a:p>
            <a:r>
              <a:rPr kumimoji="1" lang="ja-JP" altLang="en-US" dirty="0"/>
              <a:t>特に人気がある１つのジャンルの１つが</a:t>
            </a:r>
            <a:r>
              <a:rPr kumimoji="1" lang="en-US" altLang="ja-JP" dirty="0"/>
              <a:t>FPS</a:t>
            </a:r>
            <a:r>
              <a:rPr kumimoji="1" lang="ja-JP" altLang="en-US" dirty="0"/>
              <a:t>です。一人称視点で、ゲームのキャラクターの視点で操作をし、没入感が強いのが特徴です。</a:t>
            </a:r>
            <a:endParaRPr kumimoji="1" lang="en-US" altLang="ja-JP" dirty="0"/>
          </a:p>
          <a:p>
            <a:r>
              <a:rPr kumimoji="1" lang="en-US" altLang="ja-JP" dirty="0"/>
              <a:t>MMORPG</a:t>
            </a:r>
            <a:r>
              <a:rPr kumimoji="1" lang="ja-JP" altLang="en-US" dirty="0"/>
              <a:t>とは、通常の</a:t>
            </a:r>
            <a:r>
              <a:rPr kumimoji="1" lang="en-US" altLang="ja-JP" dirty="0"/>
              <a:t>RPG</a:t>
            </a:r>
            <a:r>
              <a:rPr kumimoji="1" lang="ja-JP" altLang="en-US" dirty="0"/>
              <a:t>とは異なり、多数のユーザーが１つの世界を共有してゲームを進めるスタイルの</a:t>
            </a:r>
            <a:r>
              <a:rPr kumimoji="1" lang="en-US" altLang="ja-JP" dirty="0"/>
              <a:t>RPG</a:t>
            </a:r>
            <a:r>
              <a:rPr kumimoji="1" lang="ja-JP" altLang="en-US" dirty="0"/>
              <a:t>です。</a:t>
            </a:r>
            <a:endParaRPr kumimoji="1" lang="en-US" altLang="ja-JP" dirty="0"/>
          </a:p>
          <a:p>
            <a:r>
              <a:rPr kumimoji="1" lang="ja-JP" altLang="en-US" dirty="0"/>
              <a:t>中には数千人規模のユーザーと同じ世界を共有するものもあるようです。</a:t>
            </a:r>
            <a:endParaRPr kumimoji="1" lang="en-US" altLang="ja-JP" dirty="0"/>
          </a:p>
          <a:p>
            <a:endParaRPr kumimoji="1" lang="en-US" altLang="ja-JP" dirty="0"/>
          </a:p>
          <a:p>
            <a:r>
              <a:rPr kumimoji="1" lang="ja-JP" altLang="en-US" dirty="0"/>
              <a:t>学校やクラスの子供たちがどんなゲームに夢中か、確認してみてもいいかもしれません。</a:t>
            </a:r>
            <a:endParaRPr kumimoji="1" lang="en-US" altLang="ja-JP"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8</a:t>
            </a:fld>
            <a:endParaRPr kumimoji="1" lang="ja-JP" altLang="en-US"/>
          </a:p>
        </p:txBody>
      </p:sp>
    </p:spTree>
    <p:extLst>
      <p:ext uri="{BB962C8B-B14F-4D97-AF65-F5344CB8AC3E}">
        <p14:creationId xmlns:p14="http://schemas.microsoft.com/office/powerpoint/2010/main" val="224557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こうした今までのゲームとは異なり、子ども達に様々な影響があると言われています。</a:t>
            </a:r>
            <a:endParaRPr kumimoji="1" lang="en-US" altLang="ja-JP" dirty="0"/>
          </a:p>
          <a:p>
            <a:r>
              <a:rPr kumimoji="1" lang="ja-JP" altLang="en-US" dirty="0"/>
              <a:t>１　時間の管理</a:t>
            </a:r>
            <a:endParaRPr kumimoji="1" lang="en-US" altLang="ja-JP" dirty="0"/>
          </a:p>
          <a:p>
            <a:r>
              <a:rPr kumimoji="1" lang="ja-JP" altLang="en-US" dirty="0"/>
              <a:t>２　健康への影響</a:t>
            </a:r>
            <a:endParaRPr kumimoji="1" lang="en-US" altLang="ja-JP" dirty="0"/>
          </a:p>
          <a:p>
            <a:r>
              <a:rPr kumimoji="1" lang="ja-JP" altLang="en-US" dirty="0"/>
              <a:t>３　生活への影響</a:t>
            </a:r>
            <a:endParaRPr kumimoji="1" lang="en-US" altLang="ja-JP" dirty="0"/>
          </a:p>
          <a:p>
            <a:r>
              <a:rPr kumimoji="1" lang="ja-JP" altLang="en-US" dirty="0"/>
              <a:t>４　人間関係への影響</a:t>
            </a:r>
            <a:endParaRPr kumimoji="1" lang="en-US" altLang="ja-JP" dirty="0"/>
          </a:p>
          <a:p>
            <a:r>
              <a:rPr kumimoji="1" lang="ja-JP" altLang="en-US" dirty="0"/>
              <a:t>５　お金に関わる問題</a:t>
            </a:r>
            <a:endParaRPr kumimoji="1" lang="en-US" altLang="ja-JP" dirty="0"/>
          </a:p>
          <a:p>
            <a:endParaRPr kumimoji="1" lang="en-US" altLang="ja-JP" dirty="0"/>
          </a:p>
          <a:p>
            <a:r>
              <a:rPr kumimoji="1" lang="ja-JP" altLang="en-US" dirty="0"/>
              <a:t>１つ１つの問題を確認していきましょう。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3ADA01C2-333E-46F3-A32F-564971BD688C}" type="slidenum">
              <a:rPr kumimoji="1" lang="ja-JP" altLang="en-US" smtClean="0"/>
              <a:t>9</a:t>
            </a:fld>
            <a:endParaRPr kumimoji="1" lang="ja-JP" altLang="en-US"/>
          </a:p>
        </p:txBody>
      </p:sp>
    </p:spTree>
    <p:extLst>
      <p:ext uri="{BB962C8B-B14F-4D97-AF65-F5344CB8AC3E}">
        <p14:creationId xmlns:p14="http://schemas.microsoft.com/office/powerpoint/2010/main" val="286926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47294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15325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40861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09785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6584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207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19902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43267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63671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03650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2514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13068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4" name="テキスト ボックス 3"/>
          <p:cNvSpPr txBox="1"/>
          <p:nvPr/>
        </p:nvSpPr>
        <p:spPr>
          <a:xfrm>
            <a:off x="2163625" y="2384617"/>
            <a:ext cx="8255725" cy="1754326"/>
          </a:xfrm>
          <a:prstGeom prst="rect">
            <a:avLst/>
          </a:prstGeom>
          <a:solidFill>
            <a:srgbClr val="000000">
              <a:alpha val="69804"/>
            </a:srgbClr>
          </a:solidFill>
          <a:ln w="19050">
            <a:solidFill>
              <a:schemeClr val="bg1"/>
            </a:solidFill>
          </a:ln>
        </p:spPr>
        <p:txBody>
          <a:bodyPr wrap="square" rtlCol="0">
            <a:spAutoFit/>
          </a:bodyPr>
          <a:lstStyle/>
          <a:p>
            <a:r>
              <a:rPr kumimoji="1" lang="ja-JP" altLang="en-US" sz="5400" b="1" dirty="0">
                <a:solidFill>
                  <a:schemeClr val="bg1"/>
                </a:solidFill>
              </a:rPr>
              <a:t>オンラインゲームの</a:t>
            </a:r>
            <a:endParaRPr kumimoji="1" lang="en-US" altLang="ja-JP" sz="5400" b="1" dirty="0">
              <a:solidFill>
                <a:schemeClr val="bg1"/>
              </a:solidFill>
            </a:endParaRPr>
          </a:p>
          <a:p>
            <a:r>
              <a:rPr kumimoji="1" lang="ja-JP" altLang="en-US" sz="5400" b="1" dirty="0">
                <a:solidFill>
                  <a:schemeClr val="bg1"/>
                </a:solidFill>
              </a:rPr>
              <a:t>　　　　　　　　影響について</a:t>
            </a:r>
          </a:p>
        </p:txBody>
      </p:sp>
      <p:sp>
        <p:nvSpPr>
          <p:cNvPr id="5" name="テキスト ボックス 4">
            <a:extLst>
              <a:ext uri="{FF2B5EF4-FFF2-40B4-BE49-F238E27FC236}">
                <a16:creationId xmlns:a16="http://schemas.microsoft.com/office/drawing/2014/main" id="{C3258218-8497-4745-9215-742B9815068B}"/>
              </a:ext>
            </a:extLst>
          </p:cNvPr>
          <p:cNvSpPr txBox="1"/>
          <p:nvPr/>
        </p:nvSpPr>
        <p:spPr>
          <a:xfrm>
            <a:off x="195125" y="212917"/>
            <a:ext cx="5392875"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rPr>
              <a:t>令和４年度</a:t>
            </a:r>
            <a:r>
              <a:rPr lang="ja-JP" altLang="en-US" sz="2400" b="1" dirty="0">
                <a:solidFill>
                  <a:schemeClr val="bg1"/>
                </a:solidFill>
              </a:rPr>
              <a:t>情報モラルパワーアップ事業</a:t>
            </a:r>
            <a:endParaRPr kumimoji="1" lang="ja-JP" altLang="en-US" sz="2400" b="1" dirty="0">
              <a:solidFill>
                <a:schemeClr val="bg1"/>
              </a:solidFill>
            </a:endParaRPr>
          </a:p>
        </p:txBody>
      </p:sp>
      <p:sp>
        <p:nvSpPr>
          <p:cNvPr id="6" name="テキスト ボックス 5">
            <a:extLst>
              <a:ext uri="{FF2B5EF4-FFF2-40B4-BE49-F238E27FC236}">
                <a16:creationId xmlns:a16="http://schemas.microsoft.com/office/drawing/2014/main" id="{642AB83E-AA46-4BB4-9C1E-F2AD24B0031A}"/>
              </a:ext>
            </a:extLst>
          </p:cNvPr>
          <p:cNvSpPr txBox="1"/>
          <p:nvPr/>
        </p:nvSpPr>
        <p:spPr>
          <a:xfrm>
            <a:off x="9207500" y="6156517"/>
            <a:ext cx="2743200"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rPr>
              <a:t>兵庫県教育委員会</a:t>
            </a:r>
          </a:p>
        </p:txBody>
      </p:sp>
    </p:spTree>
    <p:extLst>
      <p:ext uri="{BB962C8B-B14F-4D97-AF65-F5344CB8AC3E}">
        <p14:creationId xmlns:p14="http://schemas.microsoft.com/office/powerpoint/2010/main" val="39083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03961" y="1333900"/>
            <a:ext cx="7080069" cy="707886"/>
          </a:xfrm>
          <a:prstGeom prst="rect">
            <a:avLst/>
          </a:prstGeom>
          <a:noFill/>
        </p:spPr>
        <p:txBody>
          <a:bodyPr wrap="square" rtlCol="0">
            <a:spAutoFit/>
          </a:bodyPr>
          <a:lstStyle/>
          <a:p>
            <a:r>
              <a:rPr kumimoji="1" lang="ja-JP" altLang="en-US" sz="4000" dirty="0">
                <a:solidFill>
                  <a:srgbClr val="FF0000"/>
                </a:solidFill>
              </a:rPr>
              <a:t>１　時間管理</a:t>
            </a:r>
          </a:p>
        </p:txBody>
      </p:sp>
      <p:sp>
        <p:nvSpPr>
          <p:cNvPr id="7" name="テキスト ボックス 6"/>
          <p:cNvSpPr txBox="1"/>
          <p:nvPr/>
        </p:nvSpPr>
        <p:spPr>
          <a:xfrm>
            <a:off x="1133908" y="6238824"/>
            <a:ext cx="10968857"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やめるタイミングが難しくずるずると続けてしまう</a:t>
            </a:r>
          </a:p>
        </p:txBody>
      </p:sp>
      <p:sp>
        <p:nvSpPr>
          <p:cNvPr id="9" name="正方形/長方形 8">
            <a:extLst>
              <a:ext uri="{FF2B5EF4-FFF2-40B4-BE49-F238E27FC236}">
                <a16:creationId xmlns:a16="http://schemas.microsoft.com/office/drawing/2014/main" id="{767E913D-290F-4B67-844E-F93E1CF4167E}"/>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B58EFC2-47D9-4FE0-82C2-B1628AB130DD}"/>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
        <p:nvSpPr>
          <p:cNvPr id="4" name="矢印: 左カーブ 3">
            <a:extLst>
              <a:ext uri="{FF2B5EF4-FFF2-40B4-BE49-F238E27FC236}">
                <a16:creationId xmlns:a16="http://schemas.microsoft.com/office/drawing/2014/main" id="{0ABF365C-F9D7-48E2-96D0-8DAF3618F033}"/>
              </a:ext>
            </a:extLst>
          </p:cNvPr>
          <p:cNvSpPr/>
          <p:nvPr/>
        </p:nvSpPr>
        <p:spPr>
          <a:xfrm>
            <a:off x="6356585" y="2974206"/>
            <a:ext cx="1533771" cy="25498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矢印: 左カーブ 11">
            <a:extLst>
              <a:ext uri="{FF2B5EF4-FFF2-40B4-BE49-F238E27FC236}">
                <a16:creationId xmlns:a16="http://schemas.microsoft.com/office/drawing/2014/main" id="{15D672BA-4913-4572-9B70-EAAD852802FF}"/>
              </a:ext>
            </a:extLst>
          </p:cNvPr>
          <p:cNvSpPr/>
          <p:nvPr/>
        </p:nvSpPr>
        <p:spPr>
          <a:xfrm rot="10800000">
            <a:off x="4383495" y="2763705"/>
            <a:ext cx="1533771" cy="25498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Picture 2" descr="スマートフォンでゲームをやる子供のイラスト（男の子・横）">
            <a:extLst>
              <a:ext uri="{FF2B5EF4-FFF2-40B4-BE49-F238E27FC236}">
                <a16:creationId xmlns:a16="http://schemas.microsoft.com/office/drawing/2014/main" id="{DCB6C2B3-6D02-434A-A604-F0A53BD0611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2791" y="3569495"/>
            <a:ext cx="1442200" cy="2595960"/>
          </a:xfrm>
          <a:prstGeom prst="rect">
            <a:avLst/>
          </a:prstGeom>
          <a:noFill/>
          <a:extLst>
            <a:ext uri="{909E8E84-426E-40DD-AFC4-6F175D3DCCD1}">
              <a14:hiddenFill xmlns:a14="http://schemas.microsoft.com/office/drawing/2010/main">
                <a:solidFill>
                  <a:srgbClr val="FFFFFF"/>
                </a:solidFill>
              </a14:hiddenFill>
            </a:ext>
          </a:extLst>
        </p:spPr>
      </p:pic>
      <p:sp>
        <p:nvSpPr>
          <p:cNvPr id="5" name="思考の吹き出し: 雲形 4">
            <a:extLst>
              <a:ext uri="{FF2B5EF4-FFF2-40B4-BE49-F238E27FC236}">
                <a16:creationId xmlns:a16="http://schemas.microsoft.com/office/drawing/2014/main" id="{0153DCA5-949C-447F-B536-7E7D42A66449}"/>
              </a:ext>
            </a:extLst>
          </p:cNvPr>
          <p:cNvSpPr/>
          <p:nvPr/>
        </p:nvSpPr>
        <p:spPr>
          <a:xfrm>
            <a:off x="2029024" y="2534493"/>
            <a:ext cx="2324100" cy="1543050"/>
          </a:xfrm>
          <a:prstGeom prst="cloudCallout">
            <a:avLst>
              <a:gd name="adj1" fmla="val -35587"/>
              <a:gd name="adj2" fmla="val 73611"/>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楽しいな</a:t>
            </a:r>
          </a:p>
        </p:txBody>
      </p:sp>
      <p:sp>
        <p:nvSpPr>
          <p:cNvPr id="15" name="思考の吹き出し: 雲形 14">
            <a:extLst>
              <a:ext uri="{FF2B5EF4-FFF2-40B4-BE49-F238E27FC236}">
                <a16:creationId xmlns:a16="http://schemas.microsoft.com/office/drawing/2014/main" id="{09A1E26F-03CB-4210-9280-6B99578FEEC8}"/>
              </a:ext>
            </a:extLst>
          </p:cNvPr>
          <p:cNvSpPr/>
          <p:nvPr/>
        </p:nvSpPr>
        <p:spPr>
          <a:xfrm>
            <a:off x="6337621" y="1384840"/>
            <a:ext cx="3512170" cy="1543050"/>
          </a:xfrm>
          <a:prstGeom prst="cloudCallout">
            <a:avLst>
              <a:gd name="adj1" fmla="val -61788"/>
              <a:gd name="adj2" fmla="val 41512"/>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そろそろ</a:t>
            </a:r>
            <a:endParaRPr kumimoji="1" lang="en-US" altLang="ja-JP" sz="2800" dirty="0">
              <a:solidFill>
                <a:schemeClr val="tx1"/>
              </a:solidFill>
            </a:endParaRPr>
          </a:p>
          <a:p>
            <a:pPr algn="ctr"/>
            <a:r>
              <a:rPr kumimoji="1" lang="ja-JP" altLang="en-US" sz="2800" dirty="0">
                <a:solidFill>
                  <a:schemeClr val="tx1"/>
                </a:solidFill>
              </a:rPr>
              <a:t>止めようかな</a:t>
            </a:r>
          </a:p>
        </p:txBody>
      </p:sp>
      <p:grpSp>
        <p:nvGrpSpPr>
          <p:cNvPr id="16" name="グループ化 15">
            <a:extLst>
              <a:ext uri="{FF2B5EF4-FFF2-40B4-BE49-F238E27FC236}">
                <a16:creationId xmlns:a16="http://schemas.microsoft.com/office/drawing/2014/main" id="{9A320BBE-8A6B-4F4E-8226-1EB41A412C11}"/>
              </a:ext>
            </a:extLst>
          </p:cNvPr>
          <p:cNvGrpSpPr/>
          <p:nvPr/>
        </p:nvGrpSpPr>
        <p:grpSpPr>
          <a:xfrm>
            <a:off x="8002893" y="3237005"/>
            <a:ext cx="2487091" cy="1505431"/>
            <a:chOff x="7659743" y="1923569"/>
            <a:chExt cx="2487091" cy="1505431"/>
          </a:xfrm>
        </p:grpSpPr>
        <p:pic>
          <p:nvPicPr>
            <p:cNvPr id="17" name="Picture 2" descr="インターネットのキャラクター">
              <a:extLst>
                <a:ext uri="{FF2B5EF4-FFF2-40B4-BE49-F238E27FC236}">
                  <a16:creationId xmlns:a16="http://schemas.microsoft.com/office/drawing/2014/main" id="{535DDB29-3CB8-4E2B-81E9-C42A0909F8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9743" y="1923569"/>
              <a:ext cx="1505431" cy="150543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線コネクタ 18">
              <a:extLst>
                <a:ext uri="{FF2B5EF4-FFF2-40B4-BE49-F238E27FC236}">
                  <a16:creationId xmlns:a16="http://schemas.microsoft.com/office/drawing/2014/main" id="{80FCD430-B253-4813-9237-C4A04999274D}"/>
                </a:ext>
              </a:extLst>
            </p:cNvPr>
            <p:cNvCxnSpPr>
              <a:cxnSpLocks/>
            </p:cNvCxnSpPr>
            <p:nvPr/>
          </p:nvCxnSpPr>
          <p:spPr>
            <a:xfrm flipV="1">
              <a:off x="9187160" y="1984144"/>
              <a:ext cx="959674" cy="514684"/>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21" name="Picture 4" descr="携帯ゲーム機で遊ぶ子供達のイラスト（女の子）">
            <a:extLst>
              <a:ext uri="{FF2B5EF4-FFF2-40B4-BE49-F238E27FC236}">
                <a16:creationId xmlns:a16="http://schemas.microsoft.com/office/drawing/2014/main" id="{248EEF6A-3B81-45B0-8F6D-B56AA9E6579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602522" y="1546857"/>
            <a:ext cx="1263666" cy="2414649"/>
          </a:xfrm>
          <a:prstGeom prst="rect">
            <a:avLst/>
          </a:prstGeom>
          <a:noFill/>
          <a:extLst>
            <a:ext uri="{909E8E84-426E-40DD-AFC4-6F175D3DCCD1}">
              <a14:hiddenFill xmlns:a14="http://schemas.microsoft.com/office/drawing/2010/main">
                <a:solidFill>
                  <a:srgbClr val="FFFFFF"/>
                </a:solidFill>
              </a14:hiddenFill>
            </a:ext>
          </a:extLst>
        </p:spPr>
      </p:pic>
      <p:sp>
        <p:nvSpPr>
          <p:cNvPr id="22" name="思考の吹き出し: 雲形 21">
            <a:extLst>
              <a:ext uri="{FF2B5EF4-FFF2-40B4-BE49-F238E27FC236}">
                <a16:creationId xmlns:a16="http://schemas.microsoft.com/office/drawing/2014/main" id="{19BC8C1F-30DC-450C-BB13-32AB0EBD79EA}"/>
              </a:ext>
            </a:extLst>
          </p:cNvPr>
          <p:cNvSpPr/>
          <p:nvPr/>
        </p:nvSpPr>
        <p:spPr>
          <a:xfrm>
            <a:off x="7990696" y="4622205"/>
            <a:ext cx="3512171" cy="1543050"/>
          </a:xfrm>
          <a:prstGeom prst="cloudCallout">
            <a:avLst>
              <a:gd name="adj1" fmla="val -67442"/>
              <a:gd name="adj2" fmla="val -7871"/>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まだ友だちも続けているぞ</a:t>
            </a:r>
          </a:p>
        </p:txBody>
      </p:sp>
      <p:sp>
        <p:nvSpPr>
          <p:cNvPr id="23" name="思考の吹き出し: 雲形 22">
            <a:extLst>
              <a:ext uri="{FF2B5EF4-FFF2-40B4-BE49-F238E27FC236}">
                <a16:creationId xmlns:a16="http://schemas.microsoft.com/office/drawing/2014/main" id="{B5CC5374-3592-467B-93B1-648365357194}"/>
              </a:ext>
            </a:extLst>
          </p:cNvPr>
          <p:cNvSpPr/>
          <p:nvPr/>
        </p:nvSpPr>
        <p:spPr>
          <a:xfrm>
            <a:off x="2579775" y="4981236"/>
            <a:ext cx="3032026" cy="1167267"/>
          </a:xfrm>
          <a:prstGeom prst="cloudCallout">
            <a:avLst>
              <a:gd name="adj1" fmla="val -67442"/>
              <a:gd name="adj2" fmla="val -7871"/>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新しい</a:t>
            </a:r>
            <a:endParaRPr kumimoji="1" lang="en-US" altLang="ja-JP" sz="2800" dirty="0">
              <a:solidFill>
                <a:schemeClr val="tx1"/>
              </a:solidFill>
            </a:endParaRPr>
          </a:p>
          <a:p>
            <a:pPr algn="ctr"/>
            <a:r>
              <a:rPr kumimoji="1" lang="ja-JP" altLang="en-US" sz="2800" dirty="0">
                <a:solidFill>
                  <a:schemeClr val="tx1"/>
                </a:solidFill>
              </a:rPr>
              <a:t>アイテムだ</a:t>
            </a:r>
          </a:p>
        </p:txBody>
      </p:sp>
    </p:spTree>
    <p:extLst>
      <p:ext uri="{BB962C8B-B14F-4D97-AF65-F5344CB8AC3E}">
        <p14:creationId xmlns:p14="http://schemas.microsoft.com/office/powerpoint/2010/main" val="414532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03961" y="1333900"/>
            <a:ext cx="7080069" cy="707886"/>
          </a:xfrm>
          <a:prstGeom prst="rect">
            <a:avLst/>
          </a:prstGeom>
          <a:noFill/>
        </p:spPr>
        <p:txBody>
          <a:bodyPr wrap="square" rtlCol="0">
            <a:spAutoFit/>
          </a:bodyPr>
          <a:lstStyle/>
          <a:p>
            <a:r>
              <a:rPr kumimoji="1" lang="ja-JP" altLang="en-US" sz="4000" dirty="0">
                <a:solidFill>
                  <a:srgbClr val="FF0000"/>
                </a:solidFill>
              </a:rPr>
              <a:t>２　健康影響</a:t>
            </a:r>
          </a:p>
        </p:txBody>
      </p:sp>
      <p:sp>
        <p:nvSpPr>
          <p:cNvPr id="4" name="テキスト ボックス 3"/>
          <p:cNvSpPr txBox="1"/>
          <p:nvPr/>
        </p:nvSpPr>
        <p:spPr>
          <a:xfrm>
            <a:off x="1937224" y="4991689"/>
            <a:ext cx="2810147"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睡眠不足</a:t>
            </a:r>
          </a:p>
        </p:txBody>
      </p:sp>
      <p:pic>
        <p:nvPicPr>
          <p:cNvPr id="5" name="Picture 4" descr="徹夜明けのイラスト（女性）"/>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5255" y="2390974"/>
            <a:ext cx="2425241" cy="242524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514703" y="4991689"/>
            <a:ext cx="7080069"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朝食抜き</a:t>
            </a:r>
          </a:p>
        </p:txBody>
      </p:sp>
      <p:sp>
        <p:nvSpPr>
          <p:cNvPr id="7" name="テキスト ボックス 6"/>
          <p:cNvSpPr txBox="1"/>
          <p:nvPr/>
        </p:nvSpPr>
        <p:spPr>
          <a:xfrm>
            <a:off x="9201721" y="5027695"/>
            <a:ext cx="2463341"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運動不足</a:t>
            </a:r>
          </a:p>
        </p:txBody>
      </p:sp>
      <p:pic>
        <p:nvPicPr>
          <p:cNvPr id="5122" name="Picture 2" descr="お腹が空いた子供のイラスト（男の子）"/>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4703" y="1864056"/>
            <a:ext cx="2811871" cy="29138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痩せようと運動をする人のイラスト（男性）"/>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78614" y="1828050"/>
            <a:ext cx="2463341" cy="298586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42F37C72-9377-4483-B8EB-1691AAFB3F3D}"/>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079CC03-D962-4B89-899D-02850FAEE9EF}"/>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3B2A4B7-2571-4731-8864-0DF2A6759395}"/>
              </a:ext>
            </a:extLst>
          </p:cNvPr>
          <p:cNvSpPr txBox="1"/>
          <p:nvPr/>
        </p:nvSpPr>
        <p:spPr>
          <a:xfrm>
            <a:off x="1223143" y="6004775"/>
            <a:ext cx="10968857"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発育状態まで影響を受けること</a:t>
            </a:r>
            <a:r>
              <a:rPr kumimoji="1" lang="ja-JP" altLang="en-US" sz="4000">
                <a:latin typeface="UD Digi Kyokasho NK-R" panose="02020400000000000000" pitchFamily="18" charset="-128"/>
                <a:ea typeface="UD Digi Kyokasho NK-R" panose="02020400000000000000" pitchFamily="18" charset="-128"/>
              </a:rPr>
              <a:t>がある。</a:t>
            </a:r>
            <a:endParaRPr kumimoji="1" lang="ja-JP" altLang="en-US" sz="400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47897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テストを見て落ち込む生徒のイラスト（女子学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0490" y="2871675"/>
            <a:ext cx="2359919" cy="235991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203961" y="1333900"/>
            <a:ext cx="7080069" cy="707886"/>
          </a:xfrm>
          <a:prstGeom prst="rect">
            <a:avLst/>
          </a:prstGeom>
          <a:noFill/>
        </p:spPr>
        <p:txBody>
          <a:bodyPr wrap="square" rtlCol="0">
            <a:spAutoFit/>
          </a:bodyPr>
          <a:lstStyle/>
          <a:p>
            <a:r>
              <a:rPr kumimoji="1" lang="ja-JP" altLang="en-US" sz="4000" dirty="0">
                <a:solidFill>
                  <a:srgbClr val="FF0000"/>
                </a:solidFill>
              </a:rPr>
              <a:t>３　生活への影響</a:t>
            </a:r>
          </a:p>
        </p:txBody>
      </p:sp>
      <p:sp>
        <p:nvSpPr>
          <p:cNvPr id="4" name="テキスト ボックス 3"/>
          <p:cNvSpPr txBox="1"/>
          <p:nvPr/>
        </p:nvSpPr>
        <p:spPr>
          <a:xfrm>
            <a:off x="906637" y="5358716"/>
            <a:ext cx="10378725" cy="1323439"/>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しなければならないことができなくなり、生活に影響がではじめ、成績不振等から自信がなくなる。</a:t>
            </a:r>
          </a:p>
        </p:txBody>
      </p:sp>
      <p:sp>
        <p:nvSpPr>
          <p:cNvPr id="6" name="テキスト ボックス 5"/>
          <p:cNvSpPr txBox="1"/>
          <p:nvPr/>
        </p:nvSpPr>
        <p:spPr>
          <a:xfrm>
            <a:off x="1286405" y="2163789"/>
            <a:ext cx="7776754"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学校生活では</a:t>
            </a:r>
          </a:p>
        </p:txBody>
      </p:sp>
      <p:sp>
        <p:nvSpPr>
          <p:cNvPr id="7" name="テキスト ボックス 6"/>
          <p:cNvSpPr txBox="1"/>
          <p:nvPr/>
        </p:nvSpPr>
        <p:spPr>
          <a:xfrm>
            <a:off x="4986731" y="2176203"/>
            <a:ext cx="8152856" cy="3170099"/>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　</a:t>
            </a:r>
            <a:r>
              <a:rPr lang="en-US" altLang="ja-JP" sz="4000" dirty="0">
                <a:latin typeface="UD Digi Kyokasho NK-R" panose="02020400000000000000" pitchFamily="18" charset="-128"/>
                <a:ea typeface="UD Digi Kyokasho NK-R" panose="02020400000000000000" pitchFamily="18" charset="-128"/>
              </a:rPr>
              <a:t>- </a:t>
            </a:r>
            <a:r>
              <a:rPr lang="ja-JP" altLang="en-US" sz="4000" dirty="0">
                <a:latin typeface="UD Digi Kyokasho NK-R" panose="02020400000000000000" pitchFamily="18" charset="-128"/>
                <a:ea typeface="UD Digi Kyokasho NK-R" panose="02020400000000000000" pitchFamily="18" charset="-128"/>
              </a:rPr>
              <a:t>遅刻</a:t>
            </a:r>
            <a:endParaRPr kumimoji="1" lang="en-US" altLang="ja-JP" sz="4000" dirty="0">
              <a:latin typeface="UD Digi Kyokasho NK-R" panose="02020400000000000000" pitchFamily="18" charset="-128"/>
              <a:ea typeface="UD Digi Kyokasho NK-R" panose="02020400000000000000" pitchFamily="18" charset="-128"/>
            </a:endParaRPr>
          </a:p>
          <a:p>
            <a:r>
              <a:rPr lang="ja-JP" altLang="en-US" sz="4000" dirty="0">
                <a:latin typeface="UD Digi Kyokasho NK-R" panose="02020400000000000000" pitchFamily="18" charset="-128"/>
                <a:ea typeface="UD Digi Kyokasho NK-R" panose="02020400000000000000" pitchFamily="18" charset="-128"/>
              </a:rPr>
              <a:t>　</a:t>
            </a:r>
            <a:r>
              <a:rPr lang="en-US" altLang="ja-JP" sz="4000" dirty="0">
                <a:latin typeface="UD Digi Kyokasho NK-R" panose="02020400000000000000" pitchFamily="18" charset="-128"/>
                <a:ea typeface="UD Digi Kyokasho NK-R" panose="02020400000000000000" pitchFamily="18" charset="-128"/>
              </a:rPr>
              <a:t>- </a:t>
            </a:r>
            <a:r>
              <a:rPr lang="ja-JP" altLang="en-US" sz="4000" dirty="0">
                <a:latin typeface="UD Digi Kyokasho NK-R" panose="02020400000000000000" pitchFamily="18" charset="-128"/>
                <a:ea typeface="UD Digi Kyokasho NK-R" panose="02020400000000000000" pitchFamily="18" charset="-128"/>
              </a:rPr>
              <a:t>宿題忘れ</a:t>
            </a:r>
            <a:endParaRPr lang="en-US" altLang="ja-JP" sz="4000" dirty="0">
              <a:latin typeface="UD Digi Kyokasho NK-R" panose="02020400000000000000" pitchFamily="18" charset="-128"/>
              <a:ea typeface="UD Digi Kyokasho NK-R" panose="02020400000000000000" pitchFamily="18" charset="-128"/>
            </a:endParaRPr>
          </a:p>
          <a:p>
            <a:r>
              <a:rPr kumimoji="1" lang="ja-JP" altLang="en-US" sz="4000" dirty="0">
                <a:latin typeface="UD Digi Kyokasho NK-R" panose="02020400000000000000" pitchFamily="18" charset="-128"/>
                <a:ea typeface="UD Digi Kyokasho NK-R" panose="02020400000000000000" pitchFamily="18" charset="-128"/>
              </a:rPr>
              <a:t>　</a:t>
            </a:r>
            <a:r>
              <a:rPr lang="en-US" altLang="ja-JP" sz="4000" dirty="0">
                <a:latin typeface="UD Digi Kyokasho NK-R" panose="02020400000000000000" pitchFamily="18" charset="-128"/>
                <a:ea typeface="UD Digi Kyokasho NK-R" panose="02020400000000000000" pitchFamily="18" charset="-128"/>
              </a:rPr>
              <a:t>- </a:t>
            </a:r>
            <a:r>
              <a:rPr lang="ja-JP" altLang="en-US" sz="4000" dirty="0">
                <a:latin typeface="UD Digi Kyokasho NK-R" panose="02020400000000000000" pitchFamily="18" charset="-128"/>
                <a:ea typeface="UD Digi Kyokasho NK-R" panose="02020400000000000000" pitchFamily="18" charset="-128"/>
              </a:rPr>
              <a:t>授業中の</a:t>
            </a:r>
            <a:r>
              <a:rPr kumimoji="1" lang="ja-JP" altLang="en-US" sz="4000" dirty="0">
                <a:latin typeface="UD Digi Kyokasho NK-R" panose="02020400000000000000" pitchFamily="18" charset="-128"/>
                <a:ea typeface="UD Digi Kyokasho NK-R" panose="02020400000000000000" pitchFamily="18" charset="-128"/>
              </a:rPr>
              <a:t>居眠り</a:t>
            </a:r>
            <a:endParaRPr kumimoji="1" lang="en-US" altLang="ja-JP" sz="4000" dirty="0">
              <a:latin typeface="UD Digi Kyokasho NK-R" panose="02020400000000000000" pitchFamily="18" charset="-128"/>
              <a:ea typeface="UD Digi Kyokasho NK-R" panose="02020400000000000000" pitchFamily="18" charset="-128"/>
            </a:endParaRPr>
          </a:p>
          <a:p>
            <a:r>
              <a:rPr kumimoji="1" lang="ja-JP" altLang="en-US" sz="4000" dirty="0">
                <a:latin typeface="UD Digi Kyokasho NK-R" panose="02020400000000000000" pitchFamily="18" charset="-128"/>
                <a:ea typeface="UD Digi Kyokasho NK-R" panose="02020400000000000000" pitchFamily="18" charset="-128"/>
              </a:rPr>
              <a:t>　</a:t>
            </a:r>
            <a:r>
              <a:rPr kumimoji="1" lang="en-US" altLang="ja-JP" sz="4000" dirty="0">
                <a:latin typeface="UD Digi Kyokasho NK-R" panose="02020400000000000000" pitchFamily="18" charset="-128"/>
                <a:ea typeface="UD Digi Kyokasho NK-R" panose="02020400000000000000" pitchFamily="18" charset="-128"/>
              </a:rPr>
              <a:t>- </a:t>
            </a:r>
            <a:r>
              <a:rPr kumimoji="1" lang="ja-JP" altLang="en-US" sz="4000" dirty="0">
                <a:latin typeface="UD Digi Kyokasho NK-R" panose="02020400000000000000" pitchFamily="18" charset="-128"/>
                <a:ea typeface="UD Digi Kyokasho NK-R" panose="02020400000000000000" pitchFamily="18" charset="-128"/>
              </a:rPr>
              <a:t>倦怠感</a:t>
            </a:r>
            <a:endParaRPr kumimoji="1" lang="en-US" altLang="ja-JP" sz="4000" dirty="0">
              <a:latin typeface="UD Digi Kyokasho NK-R" panose="02020400000000000000" pitchFamily="18" charset="-128"/>
              <a:ea typeface="UD Digi Kyokasho NK-R" panose="02020400000000000000" pitchFamily="18" charset="-128"/>
            </a:endParaRPr>
          </a:p>
          <a:p>
            <a:r>
              <a:rPr kumimoji="1" lang="ja-JP" altLang="en-US" sz="4000" dirty="0">
                <a:latin typeface="UD Digi Kyokasho NK-R" panose="02020400000000000000" pitchFamily="18" charset="-128"/>
                <a:ea typeface="UD Digi Kyokasho NK-R" panose="02020400000000000000" pitchFamily="18" charset="-128"/>
              </a:rPr>
              <a:t>　　　⇒成績不振　</a:t>
            </a:r>
            <a:endParaRPr kumimoji="1" lang="ja-JP" altLang="en-US" sz="4000" dirty="0">
              <a:solidFill>
                <a:srgbClr val="FF0000"/>
              </a:solidFill>
              <a:latin typeface="UD Digi Kyokasho NK-R" panose="02020400000000000000" pitchFamily="18" charset="-128"/>
              <a:ea typeface="UD Digi Kyokasho NK-R" panose="02020400000000000000" pitchFamily="18" charset="-128"/>
            </a:endParaRPr>
          </a:p>
        </p:txBody>
      </p:sp>
      <p:sp>
        <p:nvSpPr>
          <p:cNvPr id="10" name="正方形/長方形 9">
            <a:extLst>
              <a:ext uri="{FF2B5EF4-FFF2-40B4-BE49-F238E27FC236}">
                <a16:creationId xmlns:a16="http://schemas.microsoft.com/office/drawing/2014/main" id="{D52D5956-54F5-4FCD-84ED-4C7463DE47BA}"/>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FC21364-D7EF-41E0-B718-896CC69763DF}"/>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098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03961" y="1333900"/>
            <a:ext cx="7080069" cy="707886"/>
          </a:xfrm>
          <a:prstGeom prst="rect">
            <a:avLst/>
          </a:prstGeom>
          <a:noFill/>
        </p:spPr>
        <p:txBody>
          <a:bodyPr wrap="square" rtlCol="0">
            <a:spAutoFit/>
          </a:bodyPr>
          <a:lstStyle/>
          <a:p>
            <a:r>
              <a:rPr kumimoji="1" lang="ja-JP" altLang="en-US" sz="4000" dirty="0">
                <a:solidFill>
                  <a:srgbClr val="FF0000"/>
                </a:solidFill>
              </a:rPr>
              <a:t>４　人間関係への影響</a:t>
            </a:r>
          </a:p>
        </p:txBody>
      </p:sp>
      <p:sp>
        <p:nvSpPr>
          <p:cNvPr id="6" name="テキスト ボックス 5"/>
          <p:cNvSpPr txBox="1"/>
          <p:nvPr/>
        </p:nvSpPr>
        <p:spPr>
          <a:xfrm>
            <a:off x="205196" y="2041786"/>
            <a:ext cx="4834395" cy="5570756"/>
          </a:xfrm>
          <a:prstGeom prst="rect">
            <a:avLst/>
          </a:prstGeom>
          <a:noFill/>
        </p:spPr>
        <p:txBody>
          <a:bodyPr wrap="square" rtlCol="0">
            <a:spAutoFit/>
          </a:bodyPr>
          <a:lstStyle/>
          <a:p>
            <a:r>
              <a:rPr kumimoji="1" lang="ja-JP" altLang="en-US" sz="4000" dirty="0"/>
              <a:t>現実世界</a:t>
            </a:r>
            <a:endParaRPr kumimoji="1" lang="en-US" altLang="ja-JP" sz="4000" dirty="0"/>
          </a:p>
          <a:p>
            <a:r>
              <a:rPr kumimoji="1" lang="ja-JP" altLang="en-US" sz="2800" dirty="0"/>
              <a:t>　</a:t>
            </a:r>
            <a:r>
              <a:rPr kumimoji="1" lang="en-US" altLang="ja-JP" sz="2800" dirty="0">
                <a:latin typeface="UD Digi Kyokasho NK-R" panose="02020400000000000000" pitchFamily="18" charset="-128"/>
                <a:ea typeface="UD Digi Kyokasho NK-R" panose="02020400000000000000" pitchFamily="18" charset="-128"/>
              </a:rPr>
              <a:t>- </a:t>
            </a:r>
            <a:r>
              <a:rPr kumimoji="1" lang="ja-JP" altLang="en-US" sz="2800" dirty="0">
                <a:latin typeface="UD Digi Kyokasho NK-R" panose="02020400000000000000" pitchFamily="18" charset="-128"/>
                <a:ea typeface="UD Digi Kyokasho NK-R" panose="02020400000000000000" pitchFamily="18" charset="-128"/>
              </a:rPr>
              <a:t>家族との関係悪化</a:t>
            </a:r>
            <a:endParaRPr kumimoji="1" lang="en-US" altLang="ja-JP" sz="2800" dirty="0">
              <a:latin typeface="UD Digi Kyokasho NK-R" panose="02020400000000000000" pitchFamily="18" charset="-128"/>
              <a:ea typeface="UD Digi Kyokasho NK-R" panose="02020400000000000000" pitchFamily="18" charset="-128"/>
            </a:endParaRPr>
          </a:p>
          <a:p>
            <a:r>
              <a:rPr kumimoji="1" lang="ja-JP" altLang="en-US" sz="2400" dirty="0">
                <a:latin typeface="UD Digi Kyokasho NK-R" panose="02020400000000000000" pitchFamily="18" charset="-128"/>
                <a:ea typeface="UD Digi Kyokasho NK-R" panose="02020400000000000000" pitchFamily="18" charset="-128"/>
              </a:rPr>
              <a:t>　　・学業不振</a:t>
            </a:r>
            <a:endParaRPr kumimoji="1" lang="en-US" altLang="ja-JP" sz="2400" dirty="0">
              <a:latin typeface="UD Digi Kyokasho NK-R" panose="02020400000000000000" pitchFamily="18" charset="-128"/>
              <a:ea typeface="UD Digi Kyokasho NK-R" panose="02020400000000000000" pitchFamily="18" charset="-128"/>
            </a:endParaRPr>
          </a:p>
          <a:p>
            <a:r>
              <a:rPr kumimoji="1" lang="ja-JP" altLang="en-US" sz="2400" dirty="0">
                <a:latin typeface="UD Digi Kyokasho NK-R" panose="02020400000000000000" pitchFamily="18" charset="-128"/>
                <a:ea typeface="UD Digi Kyokasho NK-R" panose="02020400000000000000" pitchFamily="18" charset="-128"/>
              </a:rPr>
              <a:t>　　・生活サイクルの悪化</a:t>
            </a:r>
            <a:endParaRPr kumimoji="1" lang="en-US" altLang="ja-JP" sz="2400" dirty="0">
              <a:latin typeface="UD Digi Kyokasho NK-R" panose="02020400000000000000" pitchFamily="18" charset="-128"/>
              <a:ea typeface="UD Digi Kyokasho NK-R" panose="02020400000000000000" pitchFamily="18" charset="-128"/>
            </a:endParaRPr>
          </a:p>
          <a:p>
            <a:r>
              <a:rPr lang="ja-JP" altLang="en-US" sz="2400" dirty="0">
                <a:latin typeface="UD Digi Kyokasho NK-R" panose="02020400000000000000" pitchFamily="18" charset="-128"/>
                <a:ea typeface="UD Digi Kyokasho NK-R" panose="02020400000000000000" pitchFamily="18" charset="-128"/>
              </a:rPr>
              <a:t>　　・家庭内ルールが守れない</a:t>
            </a:r>
            <a:endParaRPr lang="en-US" altLang="ja-JP" sz="2400" dirty="0">
              <a:latin typeface="UD Digi Kyokasho NK-R" panose="02020400000000000000" pitchFamily="18" charset="-128"/>
              <a:ea typeface="UD Digi Kyokasho NK-R" panose="02020400000000000000" pitchFamily="18" charset="-128"/>
            </a:endParaRPr>
          </a:p>
          <a:p>
            <a:endParaRPr kumimoji="1" lang="en-US" altLang="ja-JP" sz="2800" dirty="0">
              <a:latin typeface="UD Digi Kyokasho NK-R" panose="02020400000000000000" pitchFamily="18" charset="-128"/>
              <a:ea typeface="UD Digi Kyokasho NK-R" panose="02020400000000000000" pitchFamily="18" charset="-128"/>
            </a:endParaRPr>
          </a:p>
          <a:p>
            <a:endParaRPr kumimoji="1" lang="en-US" altLang="ja-JP" sz="2800" dirty="0">
              <a:latin typeface="UD Digi Kyokasho NK-R" panose="02020400000000000000" pitchFamily="18" charset="-128"/>
              <a:ea typeface="UD Digi Kyokasho NK-R" panose="02020400000000000000" pitchFamily="18" charset="-128"/>
            </a:endParaRPr>
          </a:p>
          <a:p>
            <a:endParaRPr kumimoji="1" lang="en-US" altLang="ja-JP" sz="2800" dirty="0">
              <a:latin typeface="UD Digi Kyokasho NK-R" panose="02020400000000000000" pitchFamily="18" charset="-128"/>
              <a:ea typeface="UD Digi Kyokasho NK-R" panose="02020400000000000000" pitchFamily="18" charset="-128"/>
            </a:endParaRPr>
          </a:p>
          <a:p>
            <a:r>
              <a:rPr lang="ja-JP" altLang="en-US" sz="2800" dirty="0">
                <a:latin typeface="UD Digi Kyokasho NK-R" panose="02020400000000000000" pitchFamily="18" charset="-128"/>
                <a:ea typeface="UD Digi Kyokasho NK-R" panose="02020400000000000000" pitchFamily="18" charset="-128"/>
              </a:rPr>
              <a:t>　</a:t>
            </a:r>
            <a:r>
              <a:rPr lang="en-US" altLang="ja-JP" sz="2800" dirty="0">
                <a:latin typeface="UD Digi Kyokasho NK-R" panose="02020400000000000000" pitchFamily="18" charset="-128"/>
                <a:ea typeface="UD Digi Kyokasho NK-R" panose="02020400000000000000" pitchFamily="18" charset="-128"/>
              </a:rPr>
              <a:t>- </a:t>
            </a:r>
            <a:r>
              <a:rPr kumimoji="1" lang="ja-JP" altLang="en-US" sz="2800" dirty="0">
                <a:latin typeface="UD Digi Kyokasho NK-R" panose="02020400000000000000" pitchFamily="18" charset="-128"/>
                <a:ea typeface="UD Digi Kyokasho NK-R" panose="02020400000000000000" pitchFamily="18" charset="-128"/>
              </a:rPr>
              <a:t>友人との関係悪化</a:t>
            </a:r>
            <a:endParaRPr kumimoji="1" lang="en-US" altLang="ja-JP" sz="2800" dirty="0">
              <a:latin typeface="UD Digi Kyokasho NK-R" panose="02020400000000000000" pitchFamily="18" charset="-128"/>
              <a:ea typeface="UD Digi Kyokasho NK-R" panose="02020400000000000000" pitchFamily="18" charset="-128"/>
            </a:endParaRPr>
          </a:p>
          <a:p>
            <a:r>
              <a:rPr kumimoji="1" lang="ja-JP" altLang="en-US" sz="2400" dirty="0">
                <a:latin typeface="UD Digi Kyokasho NK-R" panose="02020400000000000000" pitchFamily="18" charset="-128"/>
                <a:ea typeface="UD Digi Kyokasho NK-R" panose="02020400000000000000" pitchFamily="18" charset="-128"/>
              </a:rPr>
              <a:t>　　・ゲーム内でのチャット等の　</a:t>
            </a:r>
            <a:endParaRPr kumimoji="1" lang="en-US" altLang="ja-JP" sz="2400" dirty="0">
              <a:latin typeface="UD Digi Kyokasho NK-R" panose="02020400000000000000" pitchFamily="18" charset="-128"/>
              <a:ea typeface="UD Digi Kyokasho NK-R" panose="02020400000000000000" pitchFamily="18" charset="-128"/>
            </a:endParaRPr>
          </a:p>
          <a:p>
            <a:r>
              <a:rPr kumimoji="1" lang="ja-JP" altLang="en-US" sz="2400" dirty="0">
                <a:latin typeface="UD Digi Kyokasho NK-R" panose="02020400000000000000" pitchFamily="18" charset="-128"/>
                <a:ea typeface="UD Digi Kyokasho NK-R" panose="02020400000000000000" pitchFamily="18" charset="-128"/>
              </a:rPr>
              <a:t>　　 機能を使ったけんか</a:t>
            </a:r>
            <a:endParaRPr kumimoji="1" lang="en-US" altLang="ja-JP" sz="2400" dirty="0">
              <a:latin typeface="UD Digi Kyokasho NK-R" panose="02020400000000000000" pitchFamily="18" charset="-128"/>
              <a:ea typeface="UD Digi Kyokasho NK-R" panose="02020400000000000000" pitchFamily="18" charset="-128"/>
            </a:endParaRPr>
          </a:p>
          <a:p>
            <a:endParaRPr lang="en-US" altLang="ja-JP" sz="2800" dirty="0"/>
          </a:p>
          <a:p>
            <a:endParaRPr kumimoji="1" lang="ja-JP" altLang="en-US" sz="2800" dirty="0"/>
          </a:p>
        </p:txBody>
      </p:sp>
      <p:sp>
        <p:nvSpPr>
          <p:cNvPr id="8" name="テキスト ボックス 7">
            <a:extLst>
              <a:ext uri="{FF2B5EF4-FFF2-40B4-BE49-F238E27FC236}">
                <a16:creationId xmlns:a16="http://schemas.microsoft.com/office/drawing/2014/main" id="{8A270957-CEF5-4F4D-9203-13DA0947766E}"/>
              </a:ext>
            </a:extLst>
          </p:cNvPr>
          <p:cNvSpPr txBox="1"/>
          <p:nvPr/>
        </p:nvSpPr>
        <p:spPr>
          <a:xfrm>
            <a:off x="5174782" y="2041785"/>
            <a:ext cx="7697685" cy="2862322"/>
          </a:xfrm>
          <a:prstGeom prst="rect">
            <a:avLst/>
          </a:prstGeom>
          <a:noFill/>
        </p:spPr>
        <p:txBody>
          <a:bodyPr wrap="square" rtlCol="0">
            <a:spAutoFit/>
          </a:bodyPr>
          <a:lstStyle/>
          <a:p>
            <a:r>
              <a:rPr kumimoji="1" lang="ja-JP" altLang="en-US" sz="4000" dirty="0"/>
              <a:t>オンラインの世界</a:t>
            </a:r>
            <a:endParaRPr kumimoji="1" lang="en-US" altLang="ja-JP" sz="4000" dirty="0"/>
          </a:p>
          <a:p>
            <a:r>
              <a:rPr kumimoji="1" lang="ja-JP" altLang="en-US" sz="2800" dirty="0">
                <a:latin typeface="UD Digi Kyokasho NK-R" panose="02020400000000000000" pitchFamily="18" charset="-128"/>
                <a:ea typeface="UD Digi Kyokasho NK-R" panose="02020400000000000000" pitchFamily="18" charset="-128"/>
              </a:rPr>
              <a:t>　</a:t>
            </a:r>
            <a:r>
              <a:rPr kumimoji="1" lang="en-US" altLang="ja-JP" sz="2800" dirty="0">
                <a:latin typeface="UD Digi Kyokasho NK-R" panose="02020400000000000000" pitchFamily="18" charset="-128"/>
                <a:ea typeface="UD Digi Kyokasho NK-R" panose="02020400000000000000" pitchFamily="18" charset="-128"/>
              </a:rPr>
              <a:t>- </a:t>
            </a:r>
            <a:r>
              <a:rPr kumimoji="1" lang="ja-JP" altLang="en-US" sz="2800" dirty="0">
                <a:latin typeface="UD Digi Kyokasho NK-R" panose="02020400000000000000" pitchFamily="18" charset="-128"/>
                <a:ea typeface="UD Digi Kyokasho NK-R" panose="02020400000000000000" pitchFamily="18" charset="-128"/>
              </a:rPr>
              <a:t>普段では知り合うことのない人とのつながり</a:t>
            </a:r>
            <a:endParaRPr kumimoji="1" lang="en-US" altLang="ja-JP" sz="2800" dirty="0">
              <a:latin typeface="UD Digi Kyokasho NK-R" panose="02020400000000000000" pitchFamily="18" charset="-128"/>
              <a:ea typeface="UD Digi Kyokasho NK-R" panose="02020400000000000000" pitchFamily="18" charset="-128"/>
            </a:endParaRPr>
          </a:p>
          <a:p>
            <a:endParaRPr lang="en-US" altLang="ja-JP" sz="2800" dirty="0">
              <a:latin typeface="UD Digi Kyokasho NK-R" panose="02020400000000000000" pitchFamily="18" charset="-128"/>
              <a:ea typeface="UD Digi Kyokasho NK-R" panose="02020400000000000000" pitchFamily="18" charset="-128"/>
            </a:endParaRPr>
          </a:p>
          <a:p>
            <a:endParaRPr kumimoji="1" lang="en-US" altLang="ja-JP" sz="2800" dirty="0">
              <a:latin typeface="UD Digi Kyokasho NK-R" panose="02020400000000000000" pitchFamily="18" charset="-128"/>
              <a:ea typeface="UD Digi Kyokasho NK-R" panose="02020400000000000000" pitchFamily="18" charset="-128"/>
            </a:endParaRPr>
          </a:p>
          <a:p>
            <a:endParaRPr kumimoji="1" lang="en-US" altLang="ja-JP" sz="2800" dirty="0">
              <a:latin typeface="UD Digi Kyokasho NK-R" panose="02020400000000000000" pitchFamily="18" charset="-128"/>
              <a:ea typeface="UD Digi Kyokasho NK-R" panose="02020400000000000000" pitchFamily="18" charset="-128"/>
            </a:endParaRPr>
          </a:p>
          <a:p>
            <a:r>
              <a:rPr kumimoji="1" lang="ja-JP" altLang="en-US" sz="2800" dirty="0">
                <a:latin typeface="UD Digi Kyokasho NK-R" panose="02020400000000000000" pitchFamily="18" charset="-128"/>
                <a:ea typeface="UD Digi Kyokasho NK-R" panose="02020400000000000000" pitchFamily="18" charset="-128"/>
              </a:rPr>
              <a:t>　</a:t>
            </a:r>
            <a:r>
              <a:rPr kumimoji="1" lang="en-US" altLang="ja-JP" sz="2800" dirty="0">
                <a:latin typeface="UD Digi Kyokasho NK-R" panose="02020400000000000000" pitchFamily="18" charset="-128"/>
                <a:ea typeface="UD Digi Kyokasho NK-R" panose="02020400000000000000" pitchFamily="18" charset="-128"/>
              </a:rPr>
              <a:t>- </a:t>
            </a:r>
            <a:r>
              <a:rPr kumimoji="1" lang="ja-JP" altLang="en-US" sz="2800" dirty="0">
                <a:latin typeface="UD Digi Kyokasho NK-R" panose="02020400000000000000" pitchFamily="18" charset="-128"/>
                <a:ea typeface="UD Digi Kyokasho NK-R" panose="02020400000000000000" pitchFamily="18" charset="-128"/>
              </a:rPr>
              <a:t>友人や不特定多数からの誹謗中傷（炎上）</a:t>
            </a:r>
          </a:p>
        </p:txBody>
      </p:sp>
      <p:sp>
        <p:nvSpPr>
          <p:cNvPr id="9" name="正方形/長方形 8">
            <a:extLst>
              <a:ext uri="{FF2B5EF4-FFF2-40B4-BE49-F238E27FC236}">
                <a16:creationId xmlns:a16="http://schemas.microsoft.com/office/drawing/2014/main" id="{09C7EF9E-6993-4957-9F54-6C945A144834}"/>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3CB5CA7-D78F-4FE9-BE27-18A4F303C211}"/>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pic>
        <p:nvPicPr>
          <p:cNvPr id="12" name="Picture 4" descr="ソース画像を表示">
            <a:extLst>
              <a:ext uri="{FF2B5EF4-FFF2-40B4-BE49-F238E27FC236}">
                <a16:creationId xmlns:a16="http://schemas.microsoft.com/office/drawing/2014/main" id="{718486E2-EEA4-4683-B082-ADF31E295AB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1115" y="4908411"/>
            <a:ext cx="1356142" cy="12313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
            <a:extLst>
              <a:ext uri="{FF2B5EF4-FFF2-40B4-BE49-F238E27FC236}">
                <a16:creationId xmlns:a16="http://schemas.microsoft.com/office/drawing/2014/main" id="{4CFA7DBC-FE74-4A32-8661-EBB1399DE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6110" y="4846029"/>
            <a:ext cx="1356142" cy="13561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食事中にスマホを使う子供のイラスト">
            <a:extLst>
              <a:ext uri="{FF2B5EF4-FFF2-40B4-BE49-F238E27FC236}">
                <a16:creationId xmlns:a16="http://schemas.microsoft.com/office/drawing/2014/main" id="{8B8F3946-BBA8-42B1-B10C-D23E930443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5534" y="4230779"/>
            <a:ext cx="1201475" cy="1156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gT-GQZdgLs0/V9ppbFvONVI/AAAAAAAA9po/YiIqQRWL8iQHtvzWZLMejZqbZBLHZ0-rwCLcB/s800/computer_net_stalker_man.png">
            <a:extLst>
              <a:ext uri="{FF2B5EF4-FFF2-40B4-BE49-F238E27FC236}">
                <a16:creationId xmlns:a16="http://schemas.microsoft.com/office/drawing/2014/main" id="{F8F307C1-22F5-460E-8C86-AF464DD4CA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1" y="3092374"/>
            <a:ext cx="1402772" cy="124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2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A1510BB-649C-4053-ADB3-8F0686488A72}"/>
              </a:ext>
            </a:extLst>
          </p:cNvPr>
          <p:cNvSpPr/>
          <p:nvPr/>
        </p:nvSpPr>
        <p:spPr>
          <a:xfrm>
            <a:off x="3574473" y="1111827"/>
            <a:ext cx="8385879" cy="51123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771107" y="1312743"/>
            <a:ext cx="6284820" cy="707886"/>
          </a:xfrm>
          <a:prstGeom prst="rect">
            <a:avLst/>
          </a:prstGeom>
          <a:solidFill>
            <a:schemeClr val="tx1"/>
          </a:solidFill>
        </p:spPr>
        <p:txBody>
          <a:bodyPr wrap="square" rtlCol="0">
            <a:spAutoFit/>
          </a:bodyPr>
          <a:lstStyle/>
          <a:p>
            <a:r>
              <a:rPr kumimoji="1" lang="ja-JP" altLang="en-US" sz="4000" dirty="0">
                <a:solidFill>
                  <a:schemeClr val="bg1"/>
                </a:solidFill>
              </a:rPr>
              <a:t>コロナ休校でトラブル深刻化</a:t>
            </a:r>
          </a:p>
        </p:txBody>
      </p:sp>
      <p:sp>
        <p:nvSpPr>
          <p:cNvPr id="5" name="テキスト ボックス 4">
            <a:extLst>
              <a:ext uri="{FF2B5EF4-FFF2-40B4-BE49-F238E27FC236}">
                <a16:creationId xmlns:a16="http://schemas.microsoft.com/office/drawing/2014/main" id="{B9D5EB44-DEC1-46E7-A316-B14F0CDD688A}"/>
              </a:ext>
            </a:extLst>
          </p:cNvPr>
          <p:cNvSpPr txBox="1"/>
          <p:nvPr/>
        </p:nvSpPr>
        <p:spPr>
          <a:xfrm>
            <a:off x="7663226" y="6308044"/>
            <a:ext cx="4655497" cy="369332"/>
          </a:xfrm>
          <a:prstGeom prst="rect">
            <a:avLst/>
          </a:prstGeom>
          <a:noFill/>
        </p:spPr>
        <p:txBody>
          <a:bodyPr wrap="square" rtlCol="0">
            <a:spAutoFit/>
          </a:bodyPr>
          <a:lstStyle/>
          <a:p>
            <a:pPr defTabSz="457200"/>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２０２０年９月２９日　新聞記事の</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要約より</a:t>
            </a:r>
            <a:endPar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3787278" y="2136588"/>
            <a:ext cx="10168128" cy="584775"/>
          </a:xfrm>
          <a:prstGeom prst="rect">
            <a:avLst/>
          </a:prstGeom>
          <a:noFill/>
        </p:spPr>
        <p:txBody>
          <a:bodyPr wrap="square" rtlCol="0">
            <a:spAutoFit/>
          </a:bodyPr>
          <a:lstStyle/>
          <a:p>
            <a:r>
              <a:rPr lang="ja-JP" altLang="en-US" sz="3200" dirty="0">
                <a:latin typeface="HGP教科書体" panose="02020600000000000000" pitchFamily="18" charset="-128"/>
                <a:ea typeface="HGP教科書体" panose="02020600000000000000" pitchFamily="18" charset="-128"/>
              </a:rPr>
              <a:t>友だちと遊べるけど、プレイ中にけんか</a:t>
            </a:r>
            <a:endParaRPr kumimoji="1" lang="ja-JP" altLang="en-US" sz="3200" dirty="0">
              <a:latin typeface="HGP教科書体" panose="02020600000000000000" pitchFamily="18" charset="-128"/>
              <a:ea typeface="HGP教科書体" panose="02020600000000000000" pitchFamily="18" charset="-128"/>
            </a:endParaRPr>
          </a:p>
        </p:txBody>
      </p:sp>
      <p:sp>
        <p:nvSpPr>
          <p:cNvPr id="7" name="テキスト ボックス 6"/>
          <p:cNvSpPr txBox="1"/>
          <p:nvPr/>
        </p:nvSpPr>
        <p:spPr>
          <a:xfrm>
            <a:off x="3668268" y="2721363"/>
            <a:ext cx="9339072" cy="1569660"/>
          </a:xfrm>
          <a:prstGeom prst="rect">
            <a:avLst/>
          </a:prstGeom>
          <a:noFill/>
        </p:spPr>
        <p:txBody>
          <a:bodyPr wrap="square" rtlCol="0">
            <a:spAutoFit/>
          </a:bodyPr>
          <a:lstStyle/>
          <a:p>
            <a:r>
              <a:rPr lang="ja-JP" altLang="en-US" sz="3200" dirty="0">
                <a:latin typeface="HGP教科書体" panose="02020600000000000000" pitchFamily="18" charset="-128"/>
                <a:ea typeface="HGP教科書体" panose="02020600000000000000" pitchFamily="18" charset="-128"/>
              </a:rPr>
              <a:t>⇒チャット「アホ」「ボケ」「ゴミ」「カス」「消えろ」</a:t>
            </a:r>
            <a:endParaRPr lang="en-US" altLang="ja-JP" sz="3200" dirty="0">
              <a:latin typeface="HGP教科書体" panose="02020600000000000000" pitchFamily="18" charset="-128"/>
              <a:ea typeface="HGP教科書体" panose="02020600000000000000" pitchFamily="18" charset="-128"/>
            </a:endParaRPr>
          </a:p>
          <a:p>
            <a:r>
              <a:rPr lang="ja-JP" altLang="en-US" sz="3200" dirty="0">
                <a:latin typeface="HGP教科書体" panose="02020600000000000000" pitchFamily="18" charset="-128"/>
                <a:ea typeface="HGP教科書体" panose="02020600000000000000" pitchFamily="18" charset="-128"/>
              </a:rPr>
              <a:t>　「お前もうフレンドからけすからな」など</a:t>
            </a:r>
            <a:endParaRPr lang="en-US" altLang="ja-JP" sz="3200" dirty="0">
              <a:latin typeface="HGP教科書体" panose="02020600000000000000" pitchFamily="18" charset="-128"/>
              <a:ea typeface="HGP教科書体" panose="02020600000000000000" pitchFamily="18" charset="-128"/>
            </a:endParaRPr>
          </a:p>
          <a:p>
            <a:r>
              <a:rPr lang="ja-JP" altLang="en-US" sz="3200" dirty="0">
                <a:latin typeface="HGP教科書体" panose="02020600000000000000" pitchFamily="18" charset="-128"/>
                <a:ea typeface="HGP教科書体" panose="02020600000000000000" pitchFamily="18" charset="-128"/>
              </a:rPr>
              <a:t>→仲間外れ、いじめに発展</a:t>
            </a:r>
            <a:endParaRPr lang="en-US" altLang="ja-JP" sz="3200" dirty="0">
              <a:latin typeface="HGP教科書体" panose="02020600000000000000" pitchFamily="18" charset="-128"/>
              <a:ea typeface="HGP教科書体" panose="02020600000000000000" pitchFamily="18" charset="-128"/>
            </a:endParaRPr>
          </a:p>
        </p:txBody>
      </p:sp>
      <p:sp>
        <p:nvSpPr>
          <p:cNvPr id="8" name="テキスト ボックス 7"/>
          <p:cNvSpPr txBox="1"/>
          <p:nvPr/>
        </p:nvSpPr>
        <p:spPr>
          <a:xfrm>
            <a:off x="4065062" y="5404972"/>
            <a:ext cx="5925912" cy="584775"/>
          </a:xfrm>
          <a:prstGeom prst="rect">
            <a:avLst/>
          </a:prstGeom>
          <a:noFill/>
        </p:spPr>
        <p:txBody>
          <a:bodyPr wrap="square" rtlCol="0">
            <a:spAutoFit/>
          </a:bodyPr>
          <a:lstStyle/>
          <a:p>
            <a:r>
              <a:rPr lang="ja-JP" altLang="en-US" sz="3200" dirty="0">
                <a:latin typeface="HGP教科書体" panose="02020600000000000000" pitchFamily="18" charset="-128"/>
                <a:ea typeface="HGP教科書体" panose="02020600000000000000" pitchFamily="18" charset="-128"/>
              </a:rPr>
              <a:t>さらに、万単位の高額課金</a:t>
            </a:r>
            <a:endParaRPr kumimoji="1" lang="ja-JP" altLang="en-US" sz="3200" dirty="0">
              <a:latin typeface="HGP教科書体" panose="02020600000000000000" pitchFamily="18" charset="-128"/>
              <a:ea typeface="HGP教科書体" panose="02020600000000000000" pitchFamily="18" charset="-128"/>
            </a:endParaRPr>
          </a:p>
        </p:txBody>
      </p:sp>
      <p:sp>
        <p:nvSpPr>
          <p:cNvPr id="9" name="テキスト ボックス 8"/>
          <p:cNvSpPr txBox="1"/>
          <p:nvPr/>
        </p:nvSpPr>
        <p:spPr>
          <a:xfrm>
            <a:off x="3668268" y="4268482"/>
            <a:ext cx="8168132" cy="1077218"/>
          </a:xfrm>
          <a:prstGeom prst="rect">
            <a:avLst/>
          </a:prstGeom>
          <a:noFill/>
        </p:spPr>
        <p:txBody>
          <a:bodyPr wrap="square" rtlCol="0">
            <a:spAutoFit/>
          </a:bodyPr>
          <a:lstStyle/>
          <a:p>
            <a:r>
              <a:rPr lang="ja-JP" altLang="en-US" sz="3200" dirty="0">
                <a:latin typeface="HGP教科書体" panose="02020600000000000000" pitchFamily="18" charset="-128"/>
                <a:ea typeface="HGP教科書体" panose="02020600000000000000" pitchFamily="18" charset="-128"/>
              </a:rPr>
              <a:t>⇒ウィズコロナ時代、オンラインがきっかけで、リアルの世界でも、けんかやいじめが増えることが心配</a:t>
            </a:r>
            <a:endParaRPr lang="en-US" altLang="ja-JP" sz="3200" dirty="0">
              <a:latin typeface="HGP教科書体" panose="02020600000000000000" pitchFamily="18" charset="-128"/>
              <a:ea typeface="HGP教科書体" panose="02020600000000000000" pitchFamily="18" charset="-128"/>
            </a:endParaRPr>
          </a:p>
        </p:txBody>
      </p:sp>
      <p:pic>
        <p:nvPicPr>
          <p:cNvPr id="2050" name="Picture 2" descr="新聞紙のイラスト">
            <a:extLst>
              <a:ext uri="{FF2B5EF4-FFF2-40B4-BE49-F238E27FC236}">
                <a16:creationId xmlns:a16="http://schemas.microsoft.com/office/drawing/2014/main" id="{010164DC-321B-4572-9924-4659799895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778" y="2469924"/>
            <a:ext cx="2400300" cy="270456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DF7A1181-206D-476A-99AE-04E6C772A514}"/>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584747C-D2B9-4CA3-94AE-DC9B9C38A589}"/>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1645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03961" y="1333900"/>
            <a:ext cx="7080069" cy="707886"/>
          </a:xfrm>
          <a:prstGeom prst="rect">
            <a:avLst/>
          </a:prstGeom>
          <a:noFill/>
        </p:spPr>
        <p:txBody>
          <a:bodyPr wrap="square" rtlCol="0">
            <a:spAutoFit/>
          </a:bodyPr>
          <a:lstStyle/>
          <a:p>
            <a:r>
              <a:rPr kumimoji="1" lang="ja-JP" altLang="en-US" sz="4000" dirty="0">
                <a:solidFill>
                  <a:srgbClr val="FF0000"/>
                </a:solidFill>
              </a:rPr>
              <a:t>５　お金に関わる問題</a:t>
            </a:r>
          </a:p>
        </p:txBody>
      </p:sp>
      <p:sp>
        <p:nvSpPr>
          <p:cNvPr id="4" name="テキスト ボックス 3"/>
          <p:cNvSpPr txBox="1"/>
          <p:nvPr/>
        </p:nvSpPr>
        <p:spPr>
          <a:xfrm>
            <a:off x="1867494" y="2189246"/>
            <a:ext cx="7080069" cy="707886"/>
          </a:xfrm>
          <a:prstGeom prst="rect">
            <a:avLst/>
          </a:prstGeom>
          <a:noFill/>
        </p:spPr>
        <p:txBody>
          <a:bodyPr wrap="square" rtlCol="0">
            <a:spAutoFit/>
          </a:bodyPr>
          <a:lstStyle/>
          <a:p>
            <a:r>
              <a:rPr kumimoji="1" lang="ja-JP" altLang="en-US" sz="4000" dirty="0"/>
              <a:t>オンラインゲームは無料？</a:t>
            </a:r>
          </a:p>
        </p:txBody>
      </p:sp>
      <p:sp>
        <p:nvSpPr>
          <p:cNvPr id="6" name="正方形/長方形 5">
            <a:extLst>
              <a:ext uri="{FF2B5EF4-FFF2-40B4-BE49-F238E27FC236}">
                <a16:creationId xmlns:a16="http://schemas.microsoft.com/office/drawing/2014/main" id="{25258B57-495B-49A6-8256-6EDE23D348BE}"/>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2C6859A-F8CB-47A1-BE41-F03846D6618E}"/>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FB647859-1CA5-4832-B63E-CF0B7AD7E466}"/>
              </a:ext>
            </a:extLst>
          </p:cNvPr>
          <p:cNvGrpSpPr/>
          <p:nvPr/>
        </p:nvGrpSpPr>
        <p:grpSpPr>
          <a:xfrm>
            <a:off x="374073" y="3044592"/>
            <a:ext cx="5559136" cy="3532853"/>
            <a:chOff x="374073" y="3044592"/>
            <a:chExt cx="5559136" cy="3532853"/>
          </a:xfrm>
        </p:grpSpPr>
        <p:sp>
          <p:nvSpPr>
            <p:cNvPr id="9" name="四角形: 角を丸くする 8">
              <a:extLst>
                <a:ext uri="{FF2B5EF4-FFF2-40B4-BE49-F238E27FC236}">
                  <a16:creationId xmlns:a16="http://schemas.microsoft.com/office/drawing/2014/main" id="{EC13FFA4-F053-4F12-ADFD-3E458FA4A313}"/>
                </a:ext>
              </a:extLst>
            </p:cNvPr>
            <p:cNvSpPr/>
            <p:nvPr/>
          </p:nvSpPr>
          <p:spPr>
            <a:xfrm>
              <a:off x="374073" y="3044592"/>
              <a:ext cx="5559136" cy="3532853"/>
            </a:xfrm>
            <a:prstGeom prst="roundRect">
              <a:avLst>
                <a:gd name="adj" fmla="val 9608"/>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スマートフォンのクレーンゲームのイラスト">
              <a:extLst>
                <a:ext uri="{FF2B5EF4-FFF2-40B4-BE49-F238E27FC236}">
                  <a16:creationId xmlns:a16="http://schemas.microsoft.com/office/drawing/2014/main" id="{343EF31E-3EB2-4EB2-B51F-9B8A16F14E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723" y="4041324"/>
              <a:ext cx="1191923" cy="151355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719CAD12-EB58-4D3C-AB6F-B27D5C164DF5}"/>
                </a:ext>
              </a:extLst>
            </p:cNvPr>
            <p:cNvSpPr txBox="1"/>
            <p:nvPr/>
          </p:nvSpPr>
          <p:spPr>
            <a:xfrm>
              <a:off x="1358760" y="3259708"/>
              <a:ext cx="3589762"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企業による宣伝</a:t>
              </a:r>
            </a:p>
          </p:txBody>
        </p:sp>
        <p:sp>
          <p:nvSpPr>
            <p:cNvPr id="15" name="テキスト ボックス 14">
              <a:extLst>
                <a:ext uri="{FF2B5EF4-FFF2-40B4-BE49-F238E27FC236}">
                  <a16:creationId xmlns:a16="http://schemas.microsoft.com/office/drawing/2014/main" id="{318D4F21-0ECA-4FB6-A48D-18EE1714063C}"/>
                </a:ext>
              </a:extLst>
            </p:cNvPr>
            <p:cNvSpPr txBox="1"/>
            <p:nvPr/>
          </p:nvSpPr>
          <p:spPr>
            <a:xfrm>
              <a:off x="1968039" y="4005405"/>
              <a:ext cx="3743935" cy="1569660"/>
            </a:xfrm>
            <a:prstGeom prst="rect">
              <a:avLst/>
            </a:prstGeom>
            <a:noFill/>
          </p:spPr>
          <p:txBody>
            <a:bodyPr wrap="square" rtlCol="0">
              <a:spAutoFit/>
            </a:bodyPr>
            <a:lstStyle/>
            <a:p>
              <a:r>
                <a:rPr kumimoji="1" lang="ja-JP" altLang="en-US" sz="3200" dirty="0">
                  <a:latin typeface="UD Digi Kyokasho NK-R" panose="02020400000000000000" pitchFamily="18" charset="-128"/>
                  <a:ea typeface="UD Digi Kyokasho NK-R" panose="02020400000000000000" pitchFamily="18" charset="-128"/>
                </a:rPr>
                <a:t>ゲームのユーザーが増えれば、</a:t>
              </a:r>
              <a:r>
                <a:rPr kumimoji="1" lang="en-US" altLang="ja-JP" sz="3200" dirty="0">
                  <a:latin typeface="UD Digi Kyokasho NK-R" panose="02020400000000000000" pitchFamily="18" charset="-128"/>
                  <a:ea typeface="UD Digi Kyokasho NK-R" panose="02020400000000000000" pitchFamily="18" charset="-128"/>
                </a:rPr>
                <a:t>CM</a:t>
              </a:r>
              <a:r>
                <a:rPr kumimoji="1" lang="ja-JP" altLang="en-US" sz="3200" dirty="0">
                  <a:latin typeface="UD Digi Kyokasho NK-R" panose="02020400000000000000" pitchFamily="18" charset="-128"/>
                  <a:ea typeface="UD Digi Kyokasho NK-R" panose="02020400000000000000" pitchFamily="18" charset="-128"/>
                </a:rPr>
                <a:t>の閲覧数が増える。</a:t>
              </a:r>
            </a:p>
          </p:txBody>
        </p:sp>
        <p:sp>
          <p:nvSpPr>
            <p:cNvPr id="16" name="テキスト ボックス 15">
              <a:extLst>
                <a:ext uri="{FF2B5EF4-FFF2-40B4-BE49-F238E27FC236}">
                  <a16:creationId xmlns:a16="http://schemas.microsoft.com/office/drawing/2014/main" id="{47FF4803-2476-4D8B-9A68-A1D2C253EBE5}"/>
                </a:ext>
              </a:extLst>
            </p:cNvPr>
            <p:cNvSpPr txBox="1"/>
            <p:nvPr/>
          </p:nvSpPr>
          <p:spPr>
            <a:xfrm>
              <a:off x="1836865" y="5832255"/>
              <a:ext cx="3743935" cy="584775"/>
            </a:xfrm>
            <a:prstGeom prst="rect">
              <a:avLst/>
            </a:prstGeom>
            <a:noFill/>
          </p:spPr>
          <p:txBody>
            <a:bodyPr wrap="square" rtlCol="0">
              <a:spAutoFit/>
            </a:bodyPr>
            <a:lstStyle/>
            <a:p>
              <a:r>
                <a:rPr kumimoji="1" lang="ja-JP" altLang="en-US" sz="3200" dirty="0">
                  <a:latin typeface="UD Digi Kyokasho NK-R" panose="02020400000000000000" pitchFamily="18" charset="-128"/>
                  <a:ea typeface="UD Digi Kyokasho NK-R" panose="02020400000000000000" pitchFamily="18" charset="-128"/>
                </a:rPr>
                <a:t>→広告費からの収益</a:t>
              </a:r>
            </a:p>
          </p:txBody>
        </p:sp>
      </p:grpSp>
      <p:grpSp>
        <p:nvGrpSpPr>
          <p:cNvPr id="5" name="グループ化 4">
            <a:extLst>
              <a:ext uri="{FF2B5EF4-FFF2-40B4-BE49-F238E27FC236}">
                <a16:creationId xmlns:a16="http://schemas.microsoft.com/office/drawing/2014/main" id="{596FC259-D138-4008-B913-754FC6B60977}"/>
              </a:ext>
            </a:extLst>
          </p:cNvPr>
          <p:cNvGrpSpPr/>
          <p:nvPr/>
        </p:nvGrpSpPr>
        <p:grpSpPr>
          <a:xfrm>
            <a:off x="6167995" y="3023809"/>
            <a:ext cx="5732574" cy="3532853"/>
            <a:chOff x="6167995" y="3023809"/>
            <a:chExt cx="5732574" cy="3532853"/>
          </a:xfrm>
        </p:grpSpPr>
        <p:sp>
          <p:nvSpPr>
            <p:cNvPr id="11" name="四角形: 角を丸くする 10">
              <a:extLst>
                <a:ext uri="{FF2B5EF4-FFF2-40B4-BE49-F238E27FC236}">
                  <a16:creationId xmlns:a16="http://schemas.microsoft.com/office/drawing/2014/main" id="{AC2D3541-9315-42BD-861A-96174EE2A0D3}"/>
                </a:ext>
              </a:extLst>
            </p:cNvPr>
            <p:cNvSpPr/>
            <p:nvPr/>
          </p:nvSpPr>
          <p:spPr>
            <a:xfrm>
              <a:off x="6167995" y="3023809"/>
              <a:ext cx="5559136" cy="3532853"/>
            </a:xfrm>
            <a:prstGeom prst="roundRect">
              <a:avLst>
                <a:gd name="adj" fmla="val 813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descr="ソース画像を表示">
              <a:extLst>
                <a:ext uri="{FF2B5EF4-FFF2-40B4-BE49-F238E27FC236}">
                  <a16:creationId xmlns:a16="http://schemas.microsoft.com/office/drawing/2014/main" id="{FA10C2BA-7CF3-46DE-A4F9-D7938A0D981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55246" y="4205651"/>
              <a:ext cx="1701388" cy="121073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50DFD696-779C-4751-8CEF-A8E813987EC0}"/>
                </a:ext>
              </a:extLst>
            </p:cNvPr>
            <p:cNvSpPr txBox="1"/>
            <p:nvPr/>
          </p:nvSpPr>
          <p:spPr>
            <a:xfrm>
              <a:off x="8447965" y="3211401"/>
              <a:ext cx="1406951"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課金</a:t>
              </a:r>
            </a:p>
          </p:txBody>
        </p:sp>
        <p:sp>
          <p:nvSpPr>
            <p:cNvPr id="17" name="テキスト ボックス 16">
              <a:extLst>
                <a:ext uri="{FF2B5EF4-FFF2-40B4-BE49-F238E27FC236}">
                  <a16:creationId xmlns:a16="http://schemas.microsoft.com/office/drawing/2014/main" id="{FA284A10-6B2C-4F4A-8EC1-6BCCAB3C715F}"/>
                </a:ext>
              </a:extLst>
            </p:cNvPr>
            <p:cNvSpPr txBox="1"/>
            <p:nvPr/>
          </p:nvSpPr>
          <p:spPr>
            <a:xfrm>
              <a:off x="8156634" y="3982625"/>
              <a:ext cx="3743935" cy="1569660"/>
            </a:xfrm>
            <a:prstGeom prst="rect">
              <a:avLst/>
            </a:prstGeom>
            <a:noFill/>
          </p:spPr>
          <p:txBody>
            <a:bodyPr wrap="square" rtlCol="0">
              <a:spAutoFit/>
            </a:bodyPr>
            <a:lstStyle/>
            <a:p>
              <a:pPr marL="457200" indent="-457200">
                <a:buFontTx/>
                <a:buChar char="-"/>
              </a:pPr>
              <a:r>
                <a:rPr kumimoji="1" lang="ja-JP" altLang="en-US" sz="2400" dirty="0">
                  <a:latin typeface="UD Digi Kyokasho NK-R" panose="02020400000000000000" pitchFamily="18" charset="-128"/>
                  <a:ea typeface="UD Digi Kyokasho NK-R" panose="02020400000000000000" pitchFamily="18" charset="-128"/>
                </a:rPr>
                <a:t>使用時間の増加</a:t>
              </a:r>
              <a:endParaRPr kumimoji="1" lang="en-US" altLang="ja-JP" sz="2400" dirty="0">
                <a:latin typeface="UD Digi Kyokasho NK-R" panose="02020400000000000000" pitchFamily="18" charset="-128"/>
                <a:ea typeface="UD Digi Kyokasho NK-R" panose="02020400000000000000" pitchFamily="18" charset="-128"/>
              </a:endParaRPr>
            </a:p>
            <a:p>
              <a:pPr marL="457200" indent="-457200">
                <a:buFontTx/>
                <a:buChar char="-"/>
              </a:pPr>
              <a:r>
                <a:rPr kumimoji="1" lang="ja-JP" altLang="en-US" sz="2400" dirty="0">
                  <a:latin typeface="UD Digi Kyokasho NK-R" panose="02020400000000000000" pitchFamily="18" charset="-128"/>
                  <a:ea typeface="UD Digi Kyokasho NK-R" panose="02020400000000000000" pitchFamily="18" charset="-128"/>
                </a:rPr>
                <a:t>貴重なアイテムの入手</a:t>
              </a:r>
              <a:endParaRPr kumimoji="1" lang="en-US" altLang="ja-JP" sz="2400" dirty="0">
                <a:latin typeface="UD Digi Kyokasho NK-R" panose="02020400000000000000" pitchFamily="18" charset="-128"/>
                <a:ea typeface="UD Digi Kyokasho NK-R" panose="02020400000000000000" pitchFamily="18" charset="-128"/>
              </a:endParaRPr>
            </a:p>
            <a:p>
              <a:pPr marL="457200" indent="-457200">
                <a:buFontTx/>
                <a:buChar char="-"/>
              </a:pPr>
              <a:r>
                <a:rPr kumimoji="1" lang="ja-JP" altLang="en-US" sz="2400" dirty="0">
                  <a:latin typeface="UD Digi Kyokasho NK-R" panose="02020400000000000000" pitchFamily="18" charset="-128"/>
                  <a:ea typeface="UD Digi Kyokasho NK-R" panose="02020400000000000000" pitchFamily="18" charset="-128"/>
                </a:rPr>
                <a:t>キャラクターの育成</a:t>
              </a:r>
              <a:endParaRPr kumimoji="1" lang="en-US" altLang="ja-JP" sz="2400" dirty="0">
                <a:latin typeface="UD Digi Kyokasho NK-R" panose="02020400000000000000" pitchFamily="18" charset="-128"/>
                <a:ea typeface="UD Digi Kyokasho NK-R" panose="02020400000000000000" pitchFamily="18" charset="-128"/>
              </a:endParaRPr>
            </a:p>
            <a:p>
              <a:pPr marL="457200" indent="-457200">
                <a:buFontTx/>
                <a:buChar char="-"/>
              </a:pPr>
              <a:r>
                <a:rPr kumimoji="1" lang="ja-JP" altLang="en-US" sz="2400" dirty="0">
                  <a:latin typeface="UD Digi Kyokasho NK-R" panose="02020400000000000000" pitchFamily="18" charset="-128"/>
                  <a:ea typeface="UD Digi Kyokasho NK-R" panose="02020400000000000000" pitchFamily="18" charset="-128"/>
                </a:rPr>
                <a:t>アバターの外観の変化</a:t>
              </a:r>
            </a:p>
          </p:txBody>
        </p:sp>
        <p:sp>
          <p:nvSpPr>
            <p:cNvPr id="18" name="テキスト ボックス 17">
              <a:extLst>
                <a:ext uri="{FF2B5EF4-FFF2-40B4-BE49-F238E27FC236}">
                  <a16:creationId xmlns:a16="http://schemas.microsoft.com/office/drawing/2014/main" id="{F735B711-CB55-45D4-9F8F-E78FE9368B0C}"/>
                </a:ext>
              </a:extLst>
            </p:cNvPr>
            <p:cNvSpPr txBox="1"/>
            <p:nvPr/>
          </p:nvSpPr>
          <p:spPr>
            <a:xfrm>
              <a:off x="7263246" y="5830036"/>
              <a:ext cx="4355504" cy="584775"/>
            </a:xfrm>
            <a:prstGeom prst="rect">
              <a:avLst/>
            </a:prstGeom>
            <a:noFill/>
          </p:spPr>
          <p:txBody>
            <a:bodyPr wrap="square" rtlCol="0">
              <a:spAutoFit/>
            </a:bodyPr>
            <a:lstStyle/>
            <a:p>
              <a:r>
                <a:rPr kumimoji="1" lang="ja-JP" altLang="en-US" sz="3200" dirty="0">
                  <a:latin typeface="UD Digi Kyokasho NK-R" panose="02020400000000000000" pitchFamily="18" charset="-128"/>
                  <a:ea typeface="UD Digi Kyokasho NK-R" panose="02020400000000000000" pitchFamily="18" charset="-128"/>
                </a:rPr>
                <a:t>→ユーザーからの収益</a:t>
              </a:r>
            </a:p>
          </p:txBody>
        </p:sp>
      </p:grpSp>
    </p:spTree>
    <p:extLst>
      <p:ext uri="{BB962C8B-B14F-4D97-AF65-F5344CB8AC3E}">
        <p14:creationId xmlns:p14="http://schemas.microsoft.com/office/powerpoint/2010/main" val="274951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思考の吹き出し: 雲形 21">
            <a:extLst>
              <a:ext uri="{FF2B5EF4-FFF2-40B4-BE49-F238E27FC236}">
                <a16:creationId xmlns:a16="http://schemas.microsoft.com/office/drawing/2014/main" id="{ED1F4D16-09A4-4A87-8536-74D18FA2DD2F}"/>
              </a:ext>
            </a:extLst>
          </p:cNvPr>
          <p:cNvSpPr/>
          <p:nvPr/>
        </p:nvSpPr>
        <p:spPr>
          <a:xfrm>
            <a:off x="602782" y="3080177"/>
            <a:ext cx="1937237" cy="1599598"/>
          </a:xfrm>
          <a:prstGeom prst="cloudCallout">
            <a:avLst>
              <a:gd name="adj1" fmla="val 27441"/>
              <a:gd name="adj2" fmla="val 6737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思考の吹き出し: 雲形 3">
            <a:extLst>
              <a:ext uri="{FF2B5EF4-FFF2-40B4-BE49-F238E27FC236}">
                <a16:creationId xmlns:a16="http://schemas.microsoft.com/office/drawing/2014/main" id="{50F66C50-AE83-4E76-ADCD-F2A0A8B96171}"/>
              </a:ext>
            </a:extLst>
          </p:cNvPr>
          <p:cNvSpPr/>
          <p:nvPr/>
        </p:nvSpPr>
        <p:spPr>
          <a:xfrm>
            <a:off x="2880600" y="2891458"/>
            <a:ext cx="1937237" cy="1924757"/>
          </a:xfrm>
          <a:prstGeom prst="cloudCallout">
            <a:avLst>
              <a:gd name="adj1" fmla="val -40143"/>
              <a:gd name="adj2" fmla="val 5494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203961" y="1333900"/>
            <a:ext cx="7080069" cy="707886"/>
          </a:xfrm>
          <a:prstGeom prst="rect">
            <a:avLst/>
          </a:prstGeom>
          <a:noFill/>
        </p:spPr>
        <p:txBody>
          <a:bodyPr wrap="square" rtlCol="0">
            <a:spAutoFit/>
          </a:bodyPr>
          <a:lstStyle/>
          <a:p>
            <a:r>
              <a:rPr kumimoji="1" lang="ja-JP" altLang="en-US" sz="4000" dirty="0">
                <a:solidFill>
                  <a:srgbClr val="FF0000"/>
                </a:solidFill>
              </a:rPr>
              <a:t>５　お金に関わる問題</a:t>
            </a:r>
          </a:p>
        </p:txBody>
      </p:sp>
      <p:sp>
        <p:nvSpPr>
          <p:cNvPr id="7" name="正方形/長方形 6">
            <a:extLst>
              <a:ext uri="{FF2B5EF4-FFF2-40B4-BE49-F238E27FC236}">
                <a16:creationId xmlns:a16="http://schemas.microsoft.com/office/drawing/2014/main" id="{42FD1562-CFA5-4EA9-A694-A029397EA078}"/>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C4F7F54-972F-4978-A8AC-8C9FD080041B}"/>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pic>
        <p:nvPicPr>
          <p:cNvPr id="11" name="Picture 4" descr="アプリストアのプリペイドカードのイラスト1">
            <a:extLst>
              <a:ext uri="{FF2B5EF4-FFF2-40B4-BE49-F238E27FC236}">
                <a16:creationId xmlns:a16="http://schemas.microsoft.com/office/drawing/2014/main" id="{DA1C8020-F0B7-46E4-A4EE-6A8B32FFB0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28939" y="1766063"/>
            <a:ext cx="1329942" cy="160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115A1E40-D4F7-4CB8-9B4D-2EF3E8F910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5650" y="5403273"/>
            <a:ext cx="1862050" cy="1454727"/>
          </a:xfrm>
          <a:prstGeom prst="rect">
            <a:avLst/>
          </a:prstGeom>
        </p:spPr>
      </p:pic>
      <p:pic>
        <p:nvPicPr>
          <p:cNvPr id="2" name="図 1">
            <a:extLst>
              <a:ext uri="{FF2B5EF4-FFF2-40B4-BE49-F238E27FC236}">
                <a16:creationId xmlns:a16="http://schemas.microsoft.com/office/drawing/2014/main" id="{E4F217C2-13D0-45D9-BBC0-898F77BAEF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0943" y="5032463"/>
            <a:ext cx="1530102" cy="1357965"/>
          </a:xfrm>
          <a:prstGeom prst="rect">
            <a:avLst/>
          </a:prstGeom>
        </p:spPr>
      </p:pic>
      <p:pic>
        <p:nvPicPr>
          <p:cNvPr id="4098" name="Picture 2" descr="剣のイラスト">
            <a:extLst>
              <a:ext uri="{FF2B5EF4-FFF2-40B4-BE49-F238E27FC236}">
                <a16:creationId xmlns:a16="http://schemas.microsoft.com/office/drawing/2014/main" id="{2354874B-10EC-4C0E-BAF3-D441B4D7152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1667" y="3389984"/>
            <a:ext cx="1039276" cy="10392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魔剣のイラスト">
            <a:extLst>
              <a:ext uri="{FF2B5EF4-FFF2-40B4-BE49-F238E27FC236}">
                <a16:creationId xmlns:a16="http://schemas.microsoft.com/office/drawing/2014/main" id="{9A8BB7D9-57EE-4FE4-96EC-FC982242F36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71674" y="3432865"/>
            <a:ext cx="1039277" cy="103927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人気ランキングのイラスト文字「No.1」">
            <a:extLst>
              <a:ext uri="{FF2B5EF4-FFF2-40B4-BE49-F238E27FC236}">
                <a16:creationId xmlns:a16="http://schemas.microsoft.com/office/drawing/2014/main" id="{D19D9B86-7D53-4DC6-8DEF-20F170A0BCD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82880" y="3198331"/>
            <a:ext cx="1014915" cy="32139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人気ランキングのイラスト文字「No.2」">
            <a:extLst>
              <a:ext uri="{FF2B5EF4-FFF2-40B4-BE49-F238E27FC236}">
                <a16:creationId xmlns:a16="http://schemas.microsoft.com/office/drawing/2014/main" id="{64877C1A-ABB4-4B8B-A864-FD97554DF05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82880" y="3519722"/>
            <a:ext cx="1014916" cy="32139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人気ランキングのイラスト文字「No.3」">
            <a:extLst>
              <a:ext uri="{FF2B5EF4-FFF2-40B4-BE49-F238E27FC236}">
                <a16:creationId xmlns:a16="http://schemas.microsoft.com/office/drawing/2014/main" id="{73A2BE00-FEA6-4811-B774-639E98B3996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73290" y="3841112"/>
            <a:ext cx="1014919" cy="32139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人気ランキングのイラスト文字「No.4」">
            <a:extLst>
              <a:ext uri="{FF2B5EF4-FFF2-40B4-BE49-F238E27FC236}">
                <a16:creationId xmlns:a16="http://schemas.microsoft.com/office/drawing/2014/main" id="{3600A51F-C778-4D25-A43D-826BD10AC5C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69891" y="4156316"/>
            <a:ext cx="1014919" cy="32139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ECDDD4BC-B984-438B-9DD3-239B0C7B9E79}"/>
              </a:ext>
            </a:extLst>
          </p:cNvPr>
          <p:cNvSpPr txBox="1"/>
          <p:nvPr/>
        </p:nvSpPr>
        <p:spPr>
          <a:xfrm>
            <a:off x="5174781" y="2387652"/>
            <a:ext cx="4000391"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□プリペイド方式</a:t>
            </a:r>
          </a:p>
        </p:txBody>
      </p:sp>
      <p:sp>
        <p:nvSpPr>
          <p:cNvPr id="24" name="テキスト ボックス 23">
            <a:extLst>
              <a:ext uri="{FF2B5EF4-FFF2-40B4-BE49-F238E27FC236}">
                <a16:creationId xmlns:a16="http://schemas.microsoft.com/office/drawing/2014/main" id="{B5FEAE2D-30FB-4864-9FDE-BA41434CD88B}"/>
              </a:ext>
            </a:extLst>
          </p:cNvPr>
          <p:cNvSpPr txBox="1"/>
          <p:nvPr/>
        </p:nvSpPr>
        <p:spPr>
          <a:xfrm>
            <a:off x="5228134" y="3431769"/>
            <a:ext cx="3455442"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□キャリア決済</a:t>
            </a:r>
          </a:p>
        </p:txBody>
      </p:sp>
      <p:sp>
        <p:nvSpPr>
          <p:cNvPr id="25" name="テキスト ボックス 24">
            <a:extLst>
              <a:ext uri="{FF2B5EF4-FFF2-40B4-BE49-F238E27FC236}">
                <a16:creationId xmlns:a16="http://schemas.microsoft.com/office/drawing/2014/main" id="{385A3C25-8481-4D4C-B74C-59ACF4F4653C}"/>
              </a:ext>
            </a:extLst>
          </p:cNvPr>
          <p:cNvSpPr txBox="1"/>
          <p:nvPr/>
        </p:nvSpPr>
        <p:spPr>
          <a:xfrm>
            <a:off x="5293174" y="4510265"/>
            <a:ext cx="6129268"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□クレジットカードでの決済</a:t>
            </a:r>
          </a:p>
        </p:txBody>
      </p:sp>
    </p:spTree>
    <p:extLst>
      <p:ext uri="{BB962C8B-B14F-4D97-AF65-F5344CB8AC3E}">
        <p14:creationId xmlns:p14="http://schemas.microsoft.com/office/powerpoint/2010/main" val="120309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A1510BB-649C-4053-ADB3-8F0686488A72}"/>
              </a:ext>
            </a:extLst>
          </p:cNvPr>
          <p:cNvSpPr/>
          <p:nvPr/>
        </p:nvSpPr>
        <p:spPr>
          <a:xfrm>
            <a:off x="3176079" y="1111827"/>
            <a:ext cx="8784274" cy="51123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279574" y="1128077"/>
            <a:ext cx="4975676" cy="1077218"/>
          </a:xfrm>
          <a:prstGeom prst="rect">
            <a:avLst/>
          </a:prstGeom>
          <a:solidFill>
            <a:schemeClr val="tx1"/>
          </a:solidFill>
        </p:spPr>
        <p:txBody>
          <a:bodyPr wrap="square" rtlCol="0">
            <a:spAutoFit/>
          </a:bodyPr>
          <a:lstStyle/>
          <a:p>
            <a:r>
              <a:rPr lang="ja-JP" altLang="en-US" sz="3200" dirty="0">
                <a:solidFill>
                  <a:schemeClr val="bg1"/>
                </a:solidFill>
              </a:rPr>
              <a:t>ゲーム依存は病気　</a:t>
            </a:r>
            <a:endParaRPr lang="en-US" altLang="ja-JP" sz="3200" dirty="0">
              <a:solidFill>
                <a:schemeClr val="bg1"/>
              </a:solidFill>
            </a:endParaRPr>
          </a:p>
          <a:p>
            <a:r>
              <a:rPr lang="en-US" altLang="ja-JP" sz="3200" dirty="0">
                <a:solidFill>
                  <a:schemeClr val="bg1"/>
                </a:solidFill>
              </a:rPr>
              <a:t>WHO</a:t>
            </a:r>
            <a:r>
              <a:rPr lang="ja-JP" altLang="en-US" sz="3200" dirty="0">
                <a:solidFill>
                  <a:schemeClr val="bg1"/>
                </a:solidFill>
              </a:rPr>
              <a:t>が国際疾病の新基準</a:t>
            </a:r>
            <a:endParaRPr kumimoji="1" lang="ja-JP" altLang="en-US" sz="4000" dirty="0">
              <a:solidFill>
                <a:schemeClr val="bg1"/>
              </a:solidFill>
            </a:endParaRPr>
          </a:p>
        </p:txBody>
      </p:sp>
      <p:sp>
        <p:nvSpPr>
          <p:cNvPr id="5" name="テキスト ボックス 4">
            <a:extLst>
              <a:ext uri="{FF2B5EF4-FFF2-40B4-BE49-F238E27FC236}">
                <a16:creationId xmlns:a16="http://schemas.microsoft.com/office/drawing/2014/main" id="{B9D5EB44-DEC1-46E7-A316-B14F0CDD688A}"/>
              </a:ext>
            </a:extLst>
          </p:cNvPr>
          <p:cNvSpPr txBox="1"/>
          <p:nvPr/>
        </p:nvSpPr>
        <p:spPr>
          <a:xfrm>
            <a:off x="7663226" y="6308044"/>
            <a:ext cx="4655497" cy="369332"/>
          </a:xfrm>
          <a:prstGeom prst="rect">
            <a:avLst/>
          </a:prstGeom>
          <a:noFill/>
        </p:spPr>
        <p:txBody>
          <a:bodyPr wrap="square" rtlCol="0">
            <a:spAutoFit/>
          </a:bodyPr>
          <a:lstStyle/>
          <a:p>
            <a:pPr defTabSz="457200"/>
            <a:r>
              <a:rPr kumimoji="1" lang="en-US" altLang="ja-JP" dirty="0">
                <a:solidFill>
                  <a:prstClr val="black"/>
                </a:solidFill>
                <a:latin typeface="UD デジタル 教科書体 NK-R" panose="02020400000000000000" pitchFamily="18" charset="-128"/>
                <a:ea typeface="UD デジタル 教科書体 NK-R" panose="02020400000000000000" pitchFamily="18" charset="-128"/>
              </a:rPr>
              <a:t>2019</a:t>
            </a: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年</a:t>
            </a:r>
            <a:r>
              <a:rPr kumimoji="1" lang="en-US" altLang="ja-JP" dirty="0">
                <a:solidFill>
                  <a:prstClr val="black"/>
                </a:solidFill>
                <a:latin typeface="UD デジタル 教科書体 NK-R" panose="02020400000000000000" pitchFamily="18" charset="-128"/>
                <a:ea typeface="UD デジタル 教科書体 NK-R" panose="02020400000000000000" pitchFamily="18" charset="-128"/>
              </a:rPr>
              <a:t>5</a:t>
            </a: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月</a:t>
            </a:r>
            <a:r>
              <a:rPr kumimoji="1" lang="en-US" altLang="ja-JP" dirty="0">
                <a:solidFill>
                  <a:prstClr val="black"/>
                </a:solidFill>
                <a:latin typeface="UD デジタル 教科書体 NK-R" panose="02020400000000000000" pitchFamily="18" charset="-128"/>
                <a:ea typeface="UD デジタル 教科書体 NK-R" panose="02020400000000000000" pitchFamily="18" charset="-128"/>
              </a:rPr>
              <a:t>25</a:t>
            </a: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日　新聞記事の</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要約より</a:t>
            </a:r>
            <a:endPar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3273136" y="2288422"/>
            <a:ext cx="8687216" cy="1569660"/>
          </a:xfrm>
          <a:prstGeom prst="rect">
            <a:avLst/>
          </a:prstGeom>
          <a:noFill/>
        </p:spPr>
        <p:txBody>
          <a:bodyPr wrap="square" rtlCol="0">
            <a:spAutoFit/>
          </a:bodyPr>
          <a:lstStyle/>
          <a:p>
            <a:r>
              <a:rPr lang="ja-JP" altLang="en-US" sz="2400" dirty="0">
                <a:latin typeface="HGP教科書体" panose="02020600000000000000" pitchFamily="18" charset="-128"/>
                <a:ea typeface="HGP教科書体" panose="02020600000000000000" pitchFamily="18" charset="-128"/>
              </a:rPr>
              <a:t>世界保健機関（</a:t>
            </a:r>
            <a:r>
              <a:rPr lang="en-US" altLang="ja-JP" sz="2400" dirty="0">
                <a:latin typeface="HGP教科書体" panose="02020600000000000000" pitchFamily="18" charset="-128"/>
                <a:ea typeface="HGP教科書体" panose="02020600000000000000" pitchFamily="18" charset="-128"/>
              </a:rPr>
              <a:t>WHO</a:t>
            </a:r>
            <a:r>
              <a:rPr lang="ja-JP" altLang="en-US" sz="2400" dirty="0">
                <a:latin typeface="HGP教科書体" panose="02020600000000000000" pitchFamily="18" charset="-128"/>
                <a:ea typeface="HGP教科書体" panose="02020600000000000000" pitchFamily="18" charset="-128"/>
              </a:rPr>
              <a:t>）は</a:t>
            </a:r>
            <a:r>
              <a:rPr lang="en-US" altLang="ja-JP" sz="2400" dirty="0">
                <a:latin typeface="HGP教科書体" panose="02020600000000000000" pitchFamily="18" charset="-128"/>
                <a:ea typeface="HGP教科書体" panose="02020600000000000000" pitchFamily="18" charset="-128"/>
              </a:rPr>
              <a:t>25</a:t>
            </a:r>
            <a:r>
              <a:rPr lang="ja-JP" altLang="en-US" sz="2400" dirty="0">
                <a:latin typeface="HGP教科書体" panose="02020600000000000000" pitchFamily="18" charset="-128"/>
                <a:ea typeface="HGP教科書体" panose="02020600000000000000" pitchFamily="18" charset="-128"/>
              </a:rPr>
              <a:t>日、ゲームのやり過ぎで日常生活が困難になる「ゲーム障害」を国際疾病として認定しました。スマートフォンなどの普及でゲーム依存の問題が増加、深刻化している。ギャンブル依存などと同じ精神疾患と位置づける。</a:t>
            </a:r>
            <a:endParaRPr kumimoji="1" lang="ja-JP" altLang="en-US" sz="2400" dirty="0">
              <a:latin typeface="HGP教科書体" panose="02020600000000000000" pitchFamily="18" charset="-128"/>
              <a:ea typeface="HGP教科書体" panose="02020600000000000000" pitchFamily="18" charset="-128"/>
            </a:endParaRPr>
          </a:p>
        </p:txBody>
      </p:sp>
      <p:sp>
        <p:nvSpPr>
          <p:cNvPr id="8" name="テキスト ボックス 7"/>
          <p:cNvSpPr txBox="1"/>
          <p:nvPr/>
        </p:nvSpPr>
        <p:spPr>
          <a:xfrm>
            <a:off x="3273136" y="3822205"/>
            <a:ext cx="8385879" cy="2308324"/>
          </a:xfrm>
          <a:prstGeom prst="rect">
            <a:avLst/>
          </a:prstGeom>
          <a:noFill/>
        </p:spPr>
        <p:txBody>
          <a:bodyPr wrap="square" rtlCol="0">
            <a:spAutoFit/>
          </a:bodyPr>
          <a:lstStyle/>
          <a:p>
            <a:r>
              <a:rPr lang="en-US" altLang="ja-JP" sz="2400" dirty="0">
                <a:latin typeface="HGP教科書体" panose="02020600000000000000" pitchFamily="18" charset="-128"/>
                <a:ea typeface="HGP教科書体" panose="02020600000000000000" pitchFamily="18" charset="-128"/>
              </a:rPr>
              <a:t>WHO</a:t>
            </a:r>
            <a:r>
              <a:rPr lang="ja-JP" altLang="en-US" sz="2400" dirty="0">
                <a:latin typeface="HGP教科書体" panose="02020600000000000000" pitchFamily="18" charset="-128"/>
                <a:ea typeface="HGP教科書体" panose="02020600000000000000" pitchFamily="18" charset="-128"/>
              </a:rPr>
              <a:t>によると、</a:t>
            </a:r>
          </a:p>
          <a:p>
            <a:r>
              <a:rPr lang="ja-JP" altLang="en-US" sz="2400" dirty="0">
                <a:latin typeface="HGP教科書体" panose="02020600000000000000" pitchFamily="18" charset="-128"/>
                <a:ea typeface="HGP教科書体" panose="02020600000000000000" pitchFamily="18" charset="-128"/>
              </a:rPr>
              <a:t>　①ゲームをする時間や頻度を自ら制御できない</a:t>
            </a:r>
          </a:p>
          <a:p>
            <a:r>
              <a:rPr lang="ja-JP" altLang="en-US" sz="2400" dirty="0">
                <a:latin typeface="HGP教科書体" panose="02020600000000000000" pitchFamily="18" charset="-128"/>
                <a:ea typeface="HGP教科書体" panose="02020600000000000000" pitchFamily="18" charset="-128"/>
              </a:rPr>
              <a:t>　②ゲームを優先する</a:t>
            </a:r>
          </a:p>
          <a:p>
            <a:r>
              <a:rPr lang="ja-JP" altLang="en-US" sz="2400" dirty="0">
                <a:latin typeface="HGP教科書体" panose="02020600000000000000" pitchFamily="18" charset="-128"/>
                <a:ea typeface="HGP教科書体" panose="02020600000000000000" pitchFamily="18" charset="-128"/>
              </a:rPr>
              <a:t>　③問題が起きているのに続ける</a:t>
            </a:r>
          </a:p>
          <a:p>
            <a:r>
              <a:rPr lang="ja-JP" altLang="en-US" sz="2400" dirty="0">
                <a:latin typeface="HGP教科書体" panose="02020600000000000000" pitchFamily="18" charset="-128"/>
                <a:ea typeface="HGP教科書体" panose="02020600000000000000" pitchFamily="18" charset="-128"/>
              </a:rPr>
              <a:t>　このような状態が</a:t>
            </a:r>
            <a:r>
              <a:rPr lang="en-US" altLang="ja-JP" sz="2400" dirty="0">
                <a:latin typeface="HGP教科書体" panose="02020600000000000000" pitchFamily="18" charset="-128"/>
                <a:ea typeface="HGP教科書体" panose="02020600000000000000" pitchFamily="18" charset="-128"/>
              </a:rPr>
              <a:t>12</a:t>
            </a:r>
            <a:r>
              <a:rPr lang="ja-JP" altLang="en-US" sz="2400" dirty="0">
                <a:latin typeface="HGP教科書体" panose="02020600000000000000" pitchFamily="18" charset="-128"/>
                <a:ea typeface="HGP教科書体" panose="02020600000000000000" pitchFamily="18" charset="-128"/>
              </a:rPr>
              <a:t>か月以上続き、社会生活に重大な支障が出ている場合、ゲーム障害に診断される可能性があります。　</a:t>
            </a:r>
          </a:p>
        </p:txBody>
      </p:sp>
      <p:pic>
        <p:nvPicPr>
          <p:cNvPr id="2050" name="Picture 2" descr="新聞紙のイラスト">
            <a:extLst>
              <a:ext uri="{FF2B5EF4-FFF2-40B4-BE49-F238E27FC236}">
                <a16:creationId xmlns:a16="http://schemas.microsoft.com/office/drawing/2014/main" id="{010164DC-321B-4572-9924-4659799895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251" y="2505800"/>
            <a:ext cx="2400300" cy="270456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DF7A1181-206D-476A-99AE-04E6C772A514}"/>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584747C-D2B9-4CA3-94AE-DC9B9C38A589}"/>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ゲーム依存</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4734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8876" y="1834325"/>
            <a:ext cx="11783796" cy="4801314"/>
          </a:xfrm>
          <a:prstGeom prst="rect">
            <a:avLst/>
          </a:prstGeom>
          <a:noFill/>
        </p:spPr>
        <p:txBody>
          <a:bodyPr wrap="square" rtlCol="0">
            <a:spAutoFit/>
          </a:bodyPr>
          <a:lstStyle/>
          <a:p>
            <a:r>
              <a:rPr lang="en-US" altLang="ja-JP" dirty="0"/>
              <a:t>1</a:t>
            </a:r>
            <a:r>
              <a:rPr lang="ja-JP" altLang="en-US" dirty="0"/>
              <a:t>　ネットに夢中になっていると感じますか　（例えば、前にネットでしたことを考えたり、次に接続するときのことをワクワク</a:t>
            </a:r>
            <a:endParaRPr lang="en-US" altLang="ja-JP" dirty="0"/>
          </a:p>
          <a:p>
            <a:r>
              <a:rPr lang="ja-JP" altLang="en-US" dirty="0"/>
              <a:t>　　して待っているなど）</a:t>
            </a:r>
            <a:endParaRPr lang="en-US" altLang="ja-JP" dirty="0"/>
          </a:p>
          <a:p>
            <a:endParaRPr lang="en-US" altLang="ja-JP" dirty="0"/>
          </a:p>
          <a:p>
            <a:r>
              <a:rPr lang="en-US" altLang="ja-JP" dirty="0"/>
              <a:t>2</a:t>
            </a:r>
            <a:r>
              <a:rPr lang="ja-JP" altLang="en-US" dirty="0"/>
              <a:t>　満足を得るためには、ネットを使っている時間をだんだん長くしていかなければならないと感じますか</a:t>
            </a:r>
            <a:endParaRPr lang="en-US" altLang="ja-JP" dirty="0"/>
          </a:p>
          <a:p>
            <a:endParaRPr lang="en-US" altLang="ja-JP" dirty="0"/>
          </a:p>
          <a:p>
            <a:r>
              <a:rPr lang="en-US" altLang="ja-JP" dirty="0"/>
              <a:t>3</a:t>
            </a:r>
            <a:r>
              <a:rPr lang="ja-JP" altLang="en-US" dirty="0"/>
              <a:t>　ネットの使用を制限したり、時間を減らしたり、完全にやめようとしたが、うまくいかなかったことがたびたびありましたか</a:t>
            </a:r>
            <a:endParaRPr lang="en-US" altLang="ja-JP" dirty="0"/>
          </a:p>
          <a:p>
            <a:endParaRPr lang="en-US" altLang="ja-JP" dirty="0"/>
          </a:p>
          <a:p>
            <a:r>
              <a:rPr lang="en-US" altLang="ja-JP" dirty="0"/>
              <a:t>4</a:t>
            </a:r>
            <a:r>
              <a:rPr lang="ja-JP" altLang="en-US" dirty="0"/>
              <a:t>　ネットの使用を短くしたり、完全にやめようとしたとき、落ち着きのなさ、不機嫌、落ち込み、イライラなどを感じますか</a:t>
            </a:r>
            <a:endParaRPr lang="en-US" altLang="ja-JP" dirty="0"/>
          </a:p>
          <a:p>
            <a:endParaRPr lang="en-US" altLang="ja-JP" dirty="0"/>
          </a:p>
          <a:p>
            <a:r>
              <a:rPr lang="en-US" altLang="ja-JP" dirty="0"/>
              <a:t>5</a:t>
            </a:r>
            <a:r>
              <a:rPr lang="ja-JP" altLang="en-US" dirty="0"/>
              <a:t>　はじめ意図したよりも長い時間オンライン状態でいますか</a:t>
            </a:r>
            <a:endParaRPr lang="en-US" altLang="ja-JP" dirty="0"/>
          </a:p>
          <a:p>
            <a:endParaRPr lang="en-US" altLang="ja-JP" dirty="0"/>
          </a:p>
          <a:p>
            <a:r>
              <a:rPr lang="en-US" altLang="ja-JP" dirty="0"/>
              <a:t>6</a:t>
            </a:r>
            <a:r>
              <a:rPr lang="ja-JP" altLang="en-US" dirty="0"/>
              <a:t>　ネットのために、大切な人間関係、仕事、教育や出世の機会を棒に振るようなことがありましたか</a:t>
            </a:r>
            <a:endParaRPr lang="en-US" altLang="ja-JP" dirty="0"/>
          </a:p>
          <a:p>
            <a:endParaRPr lang="en-US" altLang="ja-JP" dirty="0"/>
          </a:p>
          <a:p>
            <a:r>
              <a:rPr lang="en-US" altLang="ja-JP" dirty="0"/>
              <a:t>7</a:t>
            </a:r>
            <a:r>
              <a:rPr lang="ja-JP" altLang="en-US" dirty="0"/>
              <a:t>　ネットのハマり具合を隠すために、家族、治療者やほかの人たちにうそをついたことがありますか</a:t>
            </a:r>
            <a:endParaRPr lang="en-US" altLang="ja-JP" dirty="0"/>
          </a:p>
          <a:p>
            <a:endParaRPr lang="en-US" altLang="ja-JP" dirty="0"/>
          </a:p>
          <a:p>
            <a:r>
              <a:rPr lang="en-US" altLang="ja-JP" dirty="0"/>
              <a:t>8</a:t>
            </a:r>
            <a:r>
              <a:rPr lang="ja-JP" altLang="en-US" dirty="0"/>
              <a:t>　問題から逃れるため、または絶望的な気持ち、罪悪感、不安、落ち込みといった気持ちから解放される方法としてネット</a:t>
            </a:r>
            <a:endParaRPr lang="en-US" altLang="ja-JP" dirty="0"/>
          </a:p>
          <a:p>
            <a:r>
              <a:rPr lang="ja-JP" altLang="en-US" dirty="0"/>
              <a:t>　　を使いますか</a:t>
            </a:r>
            <a:endParaRPr lang="en-US" altLang="ja-JP" dirty="0"/>
          </a:p>
        </p:txBody>
      </p:sp>
      <p:sp>
        <p:nvSpPr>
          <p:cNvPr id="7" name="正方形/長方形 6">
            <a:extLst>
              <a:ext uri="{FF2B5EF4-FFF2-40B4-BE49-F238E27FC236}">
                <a16:creationId xmlns:a16="http://schemas.microsoft.com/office/drawing/2014/main" id="{C8535C8C-D70A-4F6B-823A-E0BE6E041D04}"/>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BA6F355-D0C4-4982-B4F1-16645D93F09D}"/>
              </a:ext>
            </a:extLst>
          </p:cNvPr>
          <p:cNvSpPr txBox="1"/>
          <p:nvPr/>
        </p:nvSpPr>
        <p:spPr>
          <a:xfrm>
            <a:off x="602781" y="148793"/>
            <a:ext cx="10951909" cy="646331"/>
          </a:xfrm>
          <a:prstGeom prst="rect">
            <a:avLst/>
          </a:prstGeom>
          <a:noFill/>
        </p:spPr>
        <p:txBody>
          <a:bodyPr wrap="square" rtlCol="0">
            <a:spAutoFit/>
          </a:bodyPr>
          <a:lstStyle/>
          <a:p>
            <a:r>
              <a:rPr lang="ja-JP" altLang="en-US" sz="3600" dirty="0">
                <a:solidFill>
                  <a:schemeClr val="bg1"/>
                </a:solidFill>
                <a:latin typeface="メイリオ" panose="020B0604030504040204" pitchFamily="50" charset="-128"/>
                <a:ea typeface="メイリオ" panose="020B0604030504040204" pitchFamily="50" charset="-128"/>
              </a:rPr>
              <a:t>インターネットへの依存度をチェックしてみよう</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5BD27D4-3134-4E38-A419-66236E97F99E}"/>
              </a:ext>
            </a:extLst>
          </p:cNvPr>
          <p:cNvSpPr txBox="1"/>
          <p:nvPr/>
        </p:nvSpPr>
        <p:spPr>
          <a:xfrm>
            <a:off x="5307798" y="1468858"/>
            <a:ext cx="8116655" cy="276999"/>
          </a:xfrm>
          <a:prstGeom prst="rect">
            <a:avLst/>
          </a:prstGeom>
          <a:noFill/>
        </p:spPr>
        <p:txBody>
          <a:bodyPr wrap="square" rtlCol="0">
            <a:spAutoFit/>
          </a:bodyPr>
          <a:lstStyle/>
          <a:p>
            <a:pPr defTabSz="457200"/>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参考　久里浜医療センター</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TIAR</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Young </a:t>
            </a:r>
            <a:r>
              <a:rPr lang="en-US" altLang="ja-JP" sz="1200" dirty="0" err="1">
                <a:solidFill>
                  <a:prstClr val="black"/>
                </a:solidFill>
                <a:latin typeface="UD デジタル 教科書体 NK-R" panose="02020400000000000000" pitchFamily="18" charset="-128"/>
                <a:ea typeface="UD デジタル 教科書体 NK-R" panose="02020400000000000000" pitchFamily="18" charset="-128"/>
              </a:rPr>
              <a:t>KS.CyberPshychology</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 and Behavior.1:237-44,1998</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a:t>
            </a:r>
            <a:endPar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F7B1E2C2-E1BA-4E77-8D12-88E5FE2BCD91}"/>
              </a:ext>
            </a:extLst>
          </p:cNvPr>
          <p:cNvSpPr txBox="1"/>
          <p:nvPr/>
        </p:nvSpPr>
        <p:spPr>
          <a:xfrm>
            <a:off x="6531804" y="6370653"/>
            <a:ext cx="5500868" cy="338554"/>
          </a:xfrm>
          <a:prstGeom prst="rect">
            <a:avLst/>
          </a:prstGeom>
          <a:noFill/>
        </p:spPr>
        <p:txBody>
          <a:bodyPr wrap="square" rtlCol="0">
            <a:spAutoFit/>
          </a:bodyPr>
          <a:lstStyle/>
          <a:p>
            <a:r>
              <a:rPr kumimoji="1" lang="en-US" altLang="ja-JP" sz="1600" dirty="0">
                <a:solidFill>
                  <a:srgbClr val="FF0000"/>
                </a:solidFill>
              </a:rPr>
              <a:t>※</a:t>
            </a:r>
            <a:r>
              <a:rPr kumimoji="1" lang="ja-JP" altLang="en-US" sz="1600" dirty="0">
                <a:solidFill>
                  <a:srgbClr val="FF0000"/>
                </a:solidFill>
              </a:rPr>
              <a:t>５問以上「はい」の場合、「インターネット依存の疑い」とする</a:t>
            </a:r>
          </a:p>
        </p:txBody>
      </p:sp>
      <p:sp>
        <p:nvSpPr>
          <p:cNvPr id="12" name="テキスト ボックス 11">
            <a:extLst>
              <a:ext uri="{FF2B5EF4-FFF2-40B4-BE49-F238E27FC236}">
                <a16:creationId xmlns:a16="http://schemas.microsoft.com/office/drawing/2014/main" id="{4B364E04-5BF1-4553-8C2E-42512CE1CDC4}"/>
              </a:ext>
            </a:extLst>
          </p:cNvPr>
          <p:cNvSpPr txBox="1"/>
          <p:nvPr/>
        </p:nvSpPr>
        <p:spPr>
          <a:xfrm>
            <a:off x="248876" y="1084952"/>
            <a:ext cx="11001736" cy="461665"/>
          </a:xfrm>
          <a:prstGeom prst="rect">
            <a:avLst/>
          </a:prstGeom>
          <a:noFill/>
        </p:spPr>
        <p:txBody>
          <a:bodyPr wrap="square" rtlCol="0">
            <a:spAutoFit/>
          </a:bodyPr>
          <a:lstStyle/>
          <a:p>
            <a:r>
              <a:rPr lang="ja-JP" altLang="en-US" sz="2400" dirty="0"/>
              <a:t>インターネット依存度スクリーニングテスト（</a:t>
            </a:r>
            <a:r>
              <a:rPr lang="en-US" altLang="ja-JP" sz="2400" dirty="0"/>
              <a:t>DQ</a:t>
            </a:r>
            <a:r>
              <a:rPr lang="ja-JP" altLang="en-US" sz="2400" dirty="0"/>
              <a:t>：</a:t>
            </a:r>
            <a:r>
              <a:rPr lang="en-US" altLang="ja-JP" sz="2400" dirty="0"/>
              <a:t>Diagnostic Questionnaire</a:t>
            </a:r>
            <a:r>
              <a:rPr lang="ja-JP" altLang="en-US" sz="2400" dirty="0"/>
              <a:t>）</a:t>
            </a:r>
            <a:endParaRPr kumimoji="1" lang="ja-JP" altLang="en-US" sz="2800" dirty="0"/>
          </a:p>
        </p:txBody>
      </p:sp>
    </p:spTree>
    <p:extLst>
      <p:ext uri="{BB962C8B-B14F-4D97-AF65-F5344CB8AC3E}">
        <p14:creationId xmlns:p14="http://schemas.microsoft.com/office/powerpoint/2010/main" val="46341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186605-1E42-46FA-B08C-5820B2FEF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400" y="2044259"/>
            <a:ext cx="2353033" cy="3466013"/>
          </a:xfrm>
          <a:prstGeom prst="rect">
            <a:avLst/>
          </a:prstGeom>
          <a:ln>
            <a:noFill/>
          </a:ln>
          <a:effectLst>
            <a:outerShdw blurRad="292100" dist="139700" dir="2700000" algn="tl" rotWithShape="0">
              <a:srgbClr val="333333">
                <a:alpha val="65000"/>
              </a:srgbClr>
            </a:outerShdw>
          </a:effectLst>
        </p:spPr>
      </p:pic>
      <p:sp>
        <p:nvSpPr>
          <p:cNvPr id="6" name="正方形/長方形 5">
            <a:extLst>
              <a:ext uri="{FF2B5EF4-FFF2-40B4-BE49-F238E27FC236}">
                <a16:creationId xmlns:a16="http://schemas.microsoft.com/office/drawing/2014/main" id="{E4B543C1-78C5-4424-9809-19F1A8EEC000}"/>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3E7F000-CD00-4BD3-B341-417D4127AE96}"/>
              </a:ext>
            </a:extLst>
          </p:cNvPr>
          <p:cNvSpPr txBox="1"/>
          <p:nvPr/>
        </p:nvSpPr>
        <p:spPr>
          <a:xfrm>
            <a:off x="546100" y="98851"/>
            <a:ext cx="8483600" cy="461665"/>
          </a:xfrm>
          <a:prstGeom prst="rect">
            <a:avLst/>
          </a:prstGeom>
          <a:no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兵庫県の子どもたちの実態</a:t>
            </a:r>
          </a:p>
        </p:txBody>
      </p:sp>
      <p:sp>
        <p:nvSpPr>
          <p:cNvPr id="8" name="テキスト ボックス 7">
            <a:extLst>
              <a:ext uri="{FF2B5EF4-FFF2-40B4-BE49-F238E27FC236}">
                <a16:creationId xmlns:a16="http://schemas.microsoft.com/office/drawing/2014/main" id="{523EA1DC-1517-466F-B1F8-ABDC8929B50C}"/>
              </a:ext>
            </a:extLst>
          </p:cNvPr>
          <p:cNvSpPr txBox="1"/>
          <p:nvPr/>
        </p:nvSpPr>
        <p:spPr>
          <a:xfrm>
            <a:off x="304800" y="6121687"/>
            <a:ext cx="6032500" cy="584775"/>
          </a:xfrm>
          <a:prstGeom prst="rect">
            <a:avLst/>
          </a:prstGeom>
          <a:noFill/>
        </p:spPr>
        <p:txBody>
          <a:bodyPr wrap="square" rtlCol="0">
            <a:spAutoFit/>
          </a:bodyPr>
          <a:lstStyle/>
          <a:p>
            <a:r>
              <a:rPr kumimoji="1" lang="ja-JP" altLang="en-US" sz="1600" dirty="0"/>
              <a:t>兵庫県青少年本部</a:t>
            </a:r>
            <a:endParaRPr kumimoji="1" lang="en-US" altLang="ja-JP" sz="1600" dirty="0"/>
          </a:p>
          <a:p>
            <a:r>
              <a:rPr lang="ja-JP" altLang="en-US" sz="1600" dirty="0"/>
              <a:t>「ケータイ・スマホアンケート」及び「インターネット夢中度調査」結果</a:t>
            </a:r>
            <a:endParaRPr kumimoji="1" lang="ja-JP" altLang="en-US" sz="1600" dirty="0"/>
          </a:p>
        </p:txBody>
      </p:sp>
      <p:sp>
        <p:nvSpPr>
          <p:cNvPr id="9" name="テキスト ボックス 8">
            <a:extLst>
              <a:ext uri="{FF2B5EF4-FFF2-40B4-BE49-F238E27FC236}">
                <a16:creationId xmlns:a16="http://schemas.microsoft.com/office/drawing/2014/main" id="{14B6CB91-00DB-4A5E-BA31-7A6B623409A4}"/>
              </a:ext>
            </a:extLst>
          </p:cNvPr>
          <p:cNvSpPr txBox="1"/>
          <p:nvPr/>
        </p:nvSpPr>
        <p:spPr>
          <a:xfrm>
            <a:off x="2095500" y="443925"/>
            <a:ext cx="8483600" cy="584775"/>
          </a:xfrm>
          <a:prstGeom prst="rect">
            <a:avLst/>
          </a:prstGeom>
          <a:noFill/>
        </p:spPr>
        <p:txBody>
          <a:bodyPr wrap="squar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「１日にインターネットを利用する時間」</a:t>
            </a:r>
          </a:p>
        </p:txBody>
      </p:sp>
      <p:pic>
        <p:nvPicPr>
          <p:cNvPr id="3" name="図 2">
            <a:extLst>
              <a:ext uri="{FF2B5EF4-FFF2-40B4-BE49-F238E27FC236}">
                <a16:creationId xmlns:a16="http://schemas.microsoft.com/office/drawing/2014/main" id="{6E7D9739-3001-42FA-91B7-09903C8A26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0704" y="1265652"/>
            <a:ext cx="8216699" cy="4218574"/>
          </a:xfrm>
          <a:prstGeom prst="rect">
            <a:avLst/>
          </a:prstGeom>
        </p:spPr>
      </p:pic>
      <p:sp>
        <p:nvSpPr>
          <p:cNvPr id="10" name="テキスト ボックス 9">
            <a:extLst>
              <a:ext uri="{FF2B5EF4-FFF2-40B4-BE49-F238E27FC236}">
                <a16:creationId xmlns:a16="http://schemas.microsoft.com/office/drawing/2014/main" id="{0A568A43-50DE-4ED1-BAFB-AC6FD2EED205}"/>
              </a:ext>
            </a:extLst>
          </p:cNvPr>
          <p:cNvSpPr txBox="1"/>
          <p:nvPr/>
        </p:nvSpPr>
        <p:spPr>
          <a:xfrm>
            <a:off x="6096000" y="5510272"/>
            <a:ext cx="4419600" cy="646331"/>
          </a:xfrm>
          <a:prstGeom prst="rect">
            <a:avLst/>
          </a:prstGeom>
          <a:noFill/>
        </p:spPr>
        <p:txBody>
          <a:bodyPr wrap="square" rtlCol="0">
            <a:spAutoFit/>
          </a:bodyPr>
          <a:lstStyle/>
          <a:p>
            <a:r>
              <a:rPr kumimoji="1" lang="ja-JP" altLang="en-US" b="1" dirty="0"/>
              <a:t>図１　１日にインターネットを利用する時間</a:t>
            </a:r>
            <a:endParaRPr kumimoji="1" lang="en-US" altLang="ja-JP" b="1" dirty="0"/>
          </a:p>
          <a:p>
            <a:r>
              <a:rPr kumimoji="1" lang="ja-JP" altLang="en-US" b="1" dirty="0"/>
              <a:t>　　　　（令和元年度・令和</a:t>
            </a:r>
            <a:r>
              <a:rPr lang="ja-JP" altLang="en-US" b="1" dirty="0"/>
              <a:t>３年度比較</a:t>
            </a:r>
            <a:r>
              <a:rPr kumimoji="1" lang="ja-JP" altLang="en-US" b="1" dirty="0"/>
              <a:t>）</a:t>
            </a:r>
          </a:p>
        </p:txBody>
      </p:sp>
    </p:spTree>
    <p:extLst>
      <p:ext uri="{BB962C8B-B14F-4D97-AF65-F5344CB8AC3E}">
        <p14:creationId xmlns:p14="http://schemas.microsoft.com/office/powerpoint/2010/main" val="324441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186605-1E42-46FA-B08C-5820B2FEF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400" y="2044259"/>
            <a:ext cx="2353033" cy="3466013"/>
          </a:xfrm>
          <a:prstGeom prst="rect">
            <a:avLst/>
          </a:prstGeom>
          <a:ln>
            <a:noFill/>
          </a:ln>
          <a:effectLst>
            <a:outerShdw blurRad="292100" dist="139700" dir="2700000" algn="tl" rotWithShape="0">
              <a:srgbClr val="333333">
                <a:alpha val="65000"/>
              </a:srgbClr>
            </a:outerShdw>
          </a:effectLst>
        </p:spPr>
      </p:pic>
      <p:sp>
        <p:nvSpPr>
          <p:cNvPr id="6" name="正方形/長方形 5">
            <a:extLst>
              <a:ext uri="{FF2B5EF4-FFF2-40B4-BE49-F238E27FC236}">
                <a16:creationId xmlns:a16="http://schemas.microsoft.com/office/drawing/2014/main" id="{E4B543C1-78C5-4424-9809-19F1A8EEC000}"/>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3E7F000-CD00-4BD3-B341-417D4127AE96}"/>
              </a:ext>
            </a:extLst>
          </p:cNvPr>
          <p:cNvSpPr txBox="1"/>
          <p:nvPr/>
        </p:nvSpPr>
        <p:spPr>
          <a:xfrm>
            <a:off x="546100" y="98851"/>
            <a:ext cx="8483600" cy="461665"/>
          </a:xfrm>
          <a:prstGeom prst="rect">
            <a:avLst/>
          </a:prstGeom>
          <a:no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兵庫県の子供たちの実態</a:t>
            </a:r>
          </a:p>
        </p:txBody>
      </p:sp>
      <p:sp>
        <p:nvSpPr>
          <p:cNvPr id="8" name="テキスト ボックス 7">
            <a:extLst>
              <a:ext uri="{FF2B5EF4-FFF2-40B4-BE49-F238E27FC236}">
                <a16:creationId xmlns:a16="http://schemas.microsoft.com/office/drawing/2014/main" id="{523EA1DC-1517-466F-B1F8-ABDC8929B50C}"/>
              </a:ext>
            </a:extLst>
          </p:cNvPr>
          <p:cNvSpPr txBox="1"/>
          <p:nvPr/>
        </p:nvSpPr>
        <p:spPr>
          <a:xfrm>
            <a:off x="304800" y="6121687"/>
            <a:ext cx="6032500" cy="584775"/>
          </a:xfrm>
          <a:prstGeom prst="rect">
            <a:avLst/>
          </a:prstGeom>
          <a:noFill/>
        </p:spPr>
        <p:txBody>
          <a:bodyPr wrap="square" rtlCol="0">
            <a:spAutoFit/>
          </a:bodyPr>
          <a:lstStyle/>
          <a:p>
            <a:r>
              <a:rPr kumimoji="1" lang="ja-JP" altLang="en-US" sz="1600" dirty="0"/>
              <a:t>兵庫県青少年本部</a:t>
            </a:r>
            <a:endParaRPr kumimoji="1" lang="en-US" altLang="ja-JP" sz="1600" dirty="0"/>
          </a:p>
          <a:p>
            <a:r>
              <a:rPr lang="ja-JP" altLang="en-US" sz="1600" dirty="0"/>
              <a:t>「ケータイ・スマホアンケート」及び「インターネット夢中度調査」結果</a:t>
            </a:r>
            <a:endParaRPr kumimoji="1" lang="ja-JP" altLang="en-US" sz="1600" dirty="0"/>
          </a:p>
        </p:txBody>
      </p:sp>
      <p:sp>
        <p:nvSpPr>
          <p:cNvPr id="9" name="テキスト ボックス 8">
            <a:extLst>
              <a:ext uri="{FF2B5EF4-FFF2-40B4-BE49-F238E27FC236}">
                <a16:creationId xmlns:a16="http://schemas.microsoft.com/office/drawing/2014/main" id="{14B6CB91-00DB-4A5E-BA31-7A6B623409A4}"/>
              </a:ext>
            </a:extLst>
          </p:cNvPr>
          <p:cNvSpPr txBox="1"/>
          <p:nvPr/>
        </p:nvSpPr>
        <p:spPr>
          <a:xfrm>
            <a:off x="1435100" y="443925"/>
            <a:ext cx="9144000" cy="584775"/>
          </a:xfrm>
          <a:prstGeom prst="rect">
            <a:avLst/>
          </a:prstGeom>
          <a:noFill/>
        </p:spPr>
        <p:txBody>
          <a:bodyPr wrap="squar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「インターネットでよくすること」</a:t>
            </a:r>
          </a:p>
        </p:txBody>
      </p:sp>
      <p:sp>
        <p:nvSpPr>
          <p:cNvPr id="10" name="テキスト ボックス 9">
            <a:extLst>
              <a:ext uri="{FF2B5EF4-FFF2-40B4-BE49-F238E27FC236}">
                <a16:creationId xmlns:a16="http://schemas.microsoft.com/office/drawing/2014/main" id="{0A568A43-50DE-4ED1-BAFB-AC6FD2EED205}"/>
              </a:ext>
            </a:extLst>
          </p:cNvPr>
          <p:cNvSpPr txBox="1"/>
          <p:nvPr/>
        </p:nvSpPr>
        <p:spPr>
          <a:xfrm>
            <a:off x="6337300" y="5836585"/>
            <a:ext cx="6032500" cy="369332"/>
          </a:xfrm>
          <a:prstGeom prst="rect">
            <a:avLst/>
          </a:prstGeom>
          <a:noFill/>
        </p:spPr>
        <p:txBody>
          <a:bodyPr wrap="square" rtlCol="0">
            <a:spAutoFit/>
          </a:bodyPr>
          <a:lstStyle/>
          <a:p>
            <a:r>
              <a:rPr kumimoji="1" lang="ja-JP" altLang="en-US" b="1" dirty="0"/>
              <a:t>図２　インターネットでよくすること</a:t>
            </a:r>
          </a:p>
        </p:txBody>
      </p:sp>
      <p:pic>
        <p:nvPicPr>
          <p:cNvPr id="12" name="図 11">
            <a:extLst>
              <a:ext uri="{FF2B5EF4-FFF2-40B4-BE49-F238E27FC236}">
                <a16:creationId xmlns:a16="http://schemas.microsoft.com/office/drawing/2014/main" id="{7A7E8970-46A4-4671-A28C-2CB0B154C7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9565" y="1286016"/>
            <a:ext cx="7842625" cy="4561066"/>
          </a:xfrm>
          <a:prstGeom prst="rect">
            <a:avLst/>
          </a:prstGeom>
        </p:spPr>
      </p:pic>
    </p:spTree>
    <p:extLst>
      <p:ext uri="{BB962C8B-B14F-4D97-AF65-F5344CB8AC3E}">
        <p14:creationId xmlns:p14="http://schemas.microsoft.com/office/powerpoint/2010/main" val="335142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89AEA28-2DFA-4A30-8C20-0B1113888916}"/>
              </a:ext>
            </a:extLst>
          </p:cNvPr>
          <p:cNvSpPr txBox="1"/>
          <p:nvPr/>
        </p:nvSpPr>
        <p:spPr>
          <a:xfrm>
            <a:off x="2037081" y="5657906"/>
            <a:ext cx="8689123" cy="1200329"/>
          </a:xfrm>
          <a:prstGeom prst="rect">
            <a:avLst/>
          </a:prstGeom>
          <a:noFill/>
        </p:spPr>
        <p:txBody>
          <a:bodyPr wrap="square" rtlCol="0">
            <a:spAutoFit/>
          </a:bodyPr>
          <a:lstStyle/>
          <a:p>
            <a:r>
              <a:rPr kumimoji="1" lang="ja-JP" altLang="en-US" sz="3600" b="1" dirty="0">
                <a:latin typeface="UD Digi Kyokasho NK-R" panose="02020400000000000000" pitchFamily="18" charset="-128"/>
                <a:ea typeface="UD Digi Kyokasho NK-R" panose="02020400000000000000" pitchFamily="18" charset="-128"/>
              </a:rPr>
              <a:t>インターネットなどの通信ネットワークを利用して複数の人と行われるコンピュータゲーム</a:t>
            </a:r>
          </a:p>
        </p:txBody>
      </p:sp>
      <p:sp>
        <p:nvSpPr>
          <p:cNvPr id="13" name="正方形/長方形 12">
            <a:extLst>
              <a:ext uri="{FF2B5EF4-FFF2-40B4-BE49-F238E27FC236}">
                <a16:creationId xmlns:a16="http://schemas.microsoft.com/office/drawing/2014/main" id="{6F0901EF-F446-41DC-9553-237D5A078932}"/>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482B5BE-0851-495E-BE3F-82AE300AE22E}"/>
              </a:ext>
            </a:extLst>
          </p:cNvPr>
          <p:cNvSpPr txBox="1"/>
          <p:nvPr/>
        </p:nvSpPr>
        <p:spPr>
          <a:xfrm>
            <a:off x="602782" y="148793"/>
            <a:ext cx="9144000" cy="769441"/>
          </a:xfrm>
          <a:prstGeom prst="rect">
            <a:avLst/>
          </a:prstGeom>
          <a:noFill/>
        </p:spPr>
        <p:txBody>
          <a:bodyPr wrap="square" rtlCol="0">
            <a:spAutoFit/>
          </a:bodyPr>
          <a:lstStyle/>
          <a:p>
            <a:r>
              <a:rPr kumimoji="1" lang="ja-JP" altLang="en-US" sz="4400" dirty="0">
                <a:solidFill>
                  <a:schemeClr val="bg1"/>
                </a:solidFill>
                <a:latin typeface="メイリオ" panose="020B0604030504040204" pitchFamily="50" charset="-128"/>
                <a:ea typeface="メイリオ" panose="020B0604030504040204" pitchFamily="50" charset="-128"/>
              </a:rPr>
              <a:t>オンラインゲームとは</a:t>
            </a:r>
          </a:p>
        </p:txBody>
      </p:sp>
      <p:pic>
        <p:nvPicPr>
          <p:cNvPr id="16" name="Picture 2" descr="フリーイラストゲーム に対する画像結果">
            <a:extLst>
              <a:ext uri="{FF2B5EF4-FFF2-40B4-BE49-F238E27FC236}">
                <a16:creationId xmlns:a16="http://schemas.microsoft.com/office/drawing/2014/main" id="{57E86091-0D88-4A26-8749-1796D49014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9900" y="1517490"/>
            <a:ext cx="2744380" cy="4049086"/>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grpSp>
        <p:nvGrpSpPr>
          <p:cNvPr id="20" name="グループ化 19">
            <a:extLst>
              <a:ext uri="{FF2B5EF4-FFF2-40B4-BE49-F238E27FC236}">
                <a16:creationId xmlns:a16="http://schemas.microsoft.com/office/drawing/2014/main" id="{F6EE10BB-CE88-4931-B272-9DB7C74A73A4}"/>
              </a:ext>
            </a:extLst>
          </p:cNvPr>
          <p:cNvGrpSpPr/>
          <p:nvPr/>
        </p:nvGrpSpPr>
        <p:grpSpPr>
          <a:xfrm>
            <a:off x="4431863" y="1226378"/>
            <a:ext cx="7339792" cy="4512408"/>
            <a:chOff x="4590720" y="1461529"/>
            <a:chExt cx="7339792" cy="4512408"/>
          </a:xfrm>
        </p:grpSpPr>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7602" y="4147012"/>
              <a:ext cx="2298019" cy="1826925"/>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6974" y="4219182"/>
              <a:ext cx="1720787" cy="1600331"/>
            </a:xfrm>
            <a:prstGeom prst="rect">
              <a:avLst/>
            </a:prstGeom>
          </p:spPr>
        </p:pic>
        <p:pic>
          <p:nvPicPr>
            <p:cNvPr id="3080" name="Picture 8" descr="フリーイラストゲーム に対する画像結果"/>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90720" y="1461529"/>
              <a:ext cx="2366829" cy="23156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インターネットのキャラクター">
              <a:extLst>
                <a:ext uri="{FF2B5EF4-FFF2-40B4-BE49-F238E27FC236}">
                  <a16:creationId xmlns:a16="http://schemas.microsoft.com/office/drawing/2014/main" id="{DBDDD883-6682-49E2-A1F8-49A4373F85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9743" y="1923569"/>
              <a:ext cx="1505431" cy="1505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スマートフォン・スマホのイラスト">
              <a:extLst>
                <a:ext uri="{FF2B5EF4-FFF2-40B4-BE49-F238E27FC236}">
                  <a16:creationId xmlns:a16="http://schemas.microsoft.com/office/drawing/2014/main" id="{6C1D30DA-EA9F-4E8E-BA20-03F9B311DB3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09725" y="1710889"/>
              <a:ext cx="1720787" cy="186535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6D328DE5-ED8C-4A9C-8FA8-940AA9426687}"/>
                </a:ext>
              </a:extLst>
            </p:cNvPr>
            <p:cNvCxnSpPr>
              <a:cxnSpLocks/>
            </p:cNvCxnSpPr>
            <p:nvPr/>
          </p:nvCxnSpPr>
          <p:spPr>
            <a:xfrm>
              <a:off x="6540500" y="2547539"/>
              <a:ext cx="11192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0B479D3-60D7-45AE-9087-3CE594C4DBEB}"/>
                </a:ext>
              </a:extLst>
            </p:cNvPr>
            <p:cNvCxnSpPr>
              <a:cxnSpLocks/>
            </p:cNvCxnSpPr>
            <p:nvPr/>
          </p:nvCxnSpPr>
          <p:spPr>
            <a:xfrm>
              <a:off x="9187160" y="2547539"/>
              <a:ext cx="11192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C91E902-4E1E-40DB-8501-E8FF5AB0A672}"/>
                </a:ext>
              </a:extLst>
            </p:cNvPr>
            <p:cNvCxnSpPr>
              <a:cxnSpLocks/>
            </p:cNvCxnSpPr>
            <p:nvPr/>
          </p:nvCxnSpPr>
          <p:spPr>
            <a:xfrm flipV="1">
              <a:off x="7258403" y="3429000"/>
              <a:ext cx="666397" cy="6499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E49AE18-6924-494C-A000-550729CCB434}"/>
                </a:ext>
              </a:extLst>
            </p:cNvPr>
            <p:cNvCxnSpPr>
              <a:cxnSpLocks/>
            </p:cNvCxnSpPr>
            <p:nvPr/>
          </p:nvCxnSpPr>
          <p:spPr>
            <a:xfrm flipH="1" flipV="1">
              <a:off x="9067262" y="3366677"/>
              <a:ext cx="800106" cy="70750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79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186605-1E42-46FA-B08C-5820B2FEF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400" y="2044259"/>
            <a:ext cx="2353033" cy="3466013"/>
          </a:xfrm>
          <a:prstGeom prst="rect">
            <a:avLst/>
          </a:prstGeom>
          <a:ln>
            <a:noFill/>
          </a:ln>
          <a:effectLst>
            <a:outerShdw blurRad="292100" dist="139700" dir="2700000" algn="tl" rotWithShape="0">
              <a:srgbClr val="333333">
                <a:alpha val="65000"/>
              </a:srgbClr>
            </a:outerShdw>
          </a:effectLst>
        </p:spPr>
      </p:pic>
      <p:sp>
        <p:nvSpPr>
          <p:cNvPr id="6" name="正方形/長方形 5">
            <a:extLst>
              <a:ext uri="{FF2B5EF4-FFF2-40B4-BE49-F238E27FC236}">
                <a16:creationId xmlns:a16="http://schemas.microsoft.com/office/drawing/2014/main" id="{E4B543C1-78C5-4424-9809-19F1A8EEC000}"/>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3E7F000-CD00-4BD3-B341-417D4127AE96}"/>
              </a:ext>
            </a:extLst>
          </p:cNvPr>
          <p:cNvSpPr txBox="1"/>
          <p:nvPr/>
        </p:nvSpPr>
        <p:spPr>
          <a:xfrm>
            <a:off x="546100" y="98851"/>
            <a:ext cx="8483600" cy="461665"/>
          </a:xfrm>
          <a:prstGeom prst="rect">
            <a:avLst/>
          </a:prstGeom>
          <a:no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兵庫県の子どもたちの実態</a:t>
            </a:r>
          </a:p>
        </p:txBody>
      </p:sp>
      <p:sp>
        <p:nvSpPr>
          <p:cNvPr id="8" name="テキスト ボックス 7">
            <a:extLst>
              <a:ext uri="{FF2B5EF4-FFF2-40B4-BE49-F238E27FC236}">
                <a16:creationId xmlns:a16="http://schemas.microsoft.com/office/drawing/2014/main" id="{523EA1DC-1517-466F-B1F8-ABDC8929B50C}"/>
              </a:ext>
            </a:extLst>
          </p:cNvPr>
          <p:cNvSpPr txBox="1"/>
          <p:nvPr/>
        </p:nvSpPr>
        <p:spPr>
          <a:xfrm>
            <a:off x="304800" y="6121687"/>
            <a:ext cx="6032500" cy="584775"/>
          </a:xfrm>
          <a:prstGeom prst="rect">
            <a:avLst/>
          </a:prstGeom>
          <a:noFill/>
        </p:spPr>
        <p:txBody>
          <a:bodyPr wrap="square" rtlCol="0">
            <a:spAutoFit/>
          </a:bodyPr>
          <a:lstStyle/>
          <a:p>
            <a:r>
              <a:rPr kumimoji="1" lang="ja-JP" altLang="en-US" sz="1600" dirty="0"/>
              <a:t>兵庫県青少年本部</a:t>
            </a:r>
            <a:endParaRPr kumimoji="1" lang="en-US" altLang="ja-JP" sz="1600" dirty="0"/>
          </a:p>
          <a:p>
            <a:r>
              <a:rPr lang="ja-JP" altLang="en-US" sz="1600" dirty="0"/>
              <a:t>「ケータイ・スマホアンケート」及び「インターネット夢中度調査」結果</a:t>
            </a:r>
            <a:endParaRPr kumimoji="1" lang="ja-JP" altLang="en-US" sz="1600" dirty="0"/>
          </a:p>
        </p:txBody>
      </p:sp>
      <p:sp>
        <p:nvSpPr>
          <p:cNvPr id="9" name="テキスト ボックス 8">
            <a:extLst>
              <a:ext uri="{FF2B5EF4-FFF2-40B4-BE49-F238E27FC236}">
                <a16:creationId xmlns:a16="http://schemas.microsoft.com/office/drawing/2014/main" id="{14B6CB91-00DB-4A5E-BA31-7A6B623409A4}"/>
              </a:ext>
            </a:extLst>
          </p:cNvPr>
          <p:cNvSpPr txBox="1"/>
          <p:nvPr/>
        </p:nvSpPr>
        <p:spPr>
          <a:xfrm>
            <a:off x="1435100" y="443925"/>
            <a:ext cx="9144000" cy="584775"/>
          </a:xfrm>
          <a:prstGeom prst="rect">
            <a:avLst/>
          </a:prstGeom>
          <a:noFill/>
        </p:spPr>
        <p:txBody>
          <a:bodyPr wrap="squar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「インターネットに接続する端末」</a:t>
            </a:r>
          </a:p>
        </p:txBody>
      </p:sp>
      <p:sp>
        <p:nvSpPr>
          <p:cNvPr id="10" name="テキスト ボックス 9">
            <a:extLst>
              <a:ext uri="{FF2B5EF4-FFF2-40B4-BE49-F238E27FC236}">
                <a16:creationId xmlns:a16="http://schemas.microsoft.com/office/drawing/2014/main" id="{0A568A43-50DE-4ED1-BAFB-AC6FD2EED205}"/>
              </a:ext>
            </a:extLst>
          </p:cNvPr>
          <p:cNvSpPr txBox="1"/>
          <p:nvPr/>
        </p:nvSpPr>
        <p:spPr>
          <a:xfrm>
            <a:off x="6337300" y="5937021"/>
            <a:ext cx="6032500" cy="369332"/>
          </a:xfrm>
          <a:prstGeom prst="rect">
            <a:avLst/>
          </a:prstGeom>
          <a:noFill/>
        </p:spPr>
        <p:txBody>
          <a:bodyPr wrap="square" rtlCol="0">
            <a:spAutoFit/>
          </a:bodyPr>
          <a:lstStyle/>
          <a:p>
            <a:r>
              <a:rPr kumimoji="1" lang="ja-JP" altLang="en-US" b="1" dirty="0"/>
              <a:t>図３　インターネットに接続する端末</a:t>
            </a:r>
          </a:p>
        </p:txBody>
      </p:sp>
      <p:pic>
        <p:nvPicPr>
          <p:cNvPr id="3" name="図 2">
            <a:extLst>
              <a:ext uri="{FF2B5EF4-FFF2-40B4-BE49-F238E27FC236}">
                <a16:creationId xmlns:a16="http://schemas.microsoft.com/office/drawing/2014/main" id="{ACE4D422-730F-42C4-8BFC-2052BE9B07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25792" y="1213366"/>
            <a:ext cx="7452528" cy="4602613"/>
          </a:xfrm>
          <a:prstGeom prst="rect">
            <a:avLst/>
          </a:prstGeom>
        </p:spPr>
      </p:pic>
    </p:spTree>
    <p:extLst>
      <p:ext uri="{BB962C8B-B14F-4D97-AF65-F5344CB8AC3E}">
        <p14:creationId xmlns:p14="http://schemas.microsoft.com/office/powerpoint/2010/main" val="4907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89AEA28-2DFA-4A30-8C20-0B1113888916}"/>
              </a:ext>
            </a:extLst>
          </p:cNvPr>
          <p:cNvSpPr txBox="1"/>
          <p:nvPr/>
        </p:nvSpPr>
        <p:spPr>
          <a:xfrm>
            <a:off x="2024381" y="5048947"/>
            <a:ext cx="8689123" cy="1754326"/>
          </a:xfrm>
          <a:prstGeom prst="rect">
            <a:avLst/>
          </a:prstGeom>
          <a:noFill/>
        </p:spPr>
        <p:txBody>
          <a:bodyPr wrap="square" rtlCol="0">
            <a:spAutoFit/>
          </a:bodyPr>
          <a:lstStyle/>
          <a:p>
            <a:r>
              <a:rPr lang="ja-JP" altLang="en-US" sz="3600" b="1" dirty="0">
                <a:latin typeface="UD Digi Kyokasho NK-R" panose="02020400000000000000" pitchFamily="18" charset="-128"/>
                <a:ea typeface="UD Digi Kyokasho NK-R" panose="02020400000000000000" pitchFamily="18" charset="-128"/>
              </a:rPr>
              <a:t>離れている端末をインターネットを通じて接続し、特定の相手や不特定多数の集団と同じゲームを行うことができる。</a:t>
            </a:r>
            <a:endParaRPr kumimoji="1" lang="ja-JP" altLang="en-US" sz="3600" b="1" dirty="0">
              <a:latin typeface="UD Digi Kyokasho NK-R" panose="02020400000000000000" pitchFamily="18" charset="-128"/>
              <a:ea typeface="UD Digi Kyokasho NK-R" panose="02020400000000000000" pitchFamily="18" charset="-128"/>
            </a:endParaRPr>
          </a:p>
        </p:txBody>
      </p:sp>
      <p:sp>
        <p:nvSpPr>
          <p:cNvPr id="13" name="正方形/長方形 12">
            <a:extLst>
              <a:ext uri="{FF2B5EF4-FFF2-40B4-BE49-F238E27FC236}">
                <a16:creationId xmlns:a16="http://schemas.microsoft.com/office/drawing/2014/main" id="{6F0901EF-F446-41DC-9553-237D5A078932}"/>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482B5BE-0851-495E-BE3F-82AE300AE22E}"/>
              </a:ext>
            </a:extLst>
          </p:cNvPr>
          <p:cNvSpPr txBox="1"/>
          <p:nvPr/>
        </p:nvSpPr>
        <p:spPr>
          <a:xfrm>
            <a:off x="602782" y="148793"/>
            <a:ext cx="9144000" cy="769441"/>
          </a:xfrm>
          <a:prstGeom prst="rect">
            <a:avLst/>
          </a:prstGeom>
          <a:noFill/>
        </p:spPr>
        <p:txBody>
          <a:bodyPr wrap="square" rtlCol="0">
            <a:spAutoFit/>
          </a:bodyPr>
          <a:lstStyle/>
          <a:p>
            <a:r>
              <a:rPr kumimoji="1" lang="ja-JP" altLang="en-US" sz="4400" dirty="0">
                <a:solidFill>
                  <a:schemeClr val="bg1"/>
                </a:solidFill>
                <a:latin typeface="メイリオ" panose="020B0604030504040204" pitchFamily="50" charset="-128"/>
                <a:ea typeface="メイリオ" panose="020B0604030504040204" pitchFamily="50" charset="-128"/>
              </a:rPr>
              <a:t>オンラインゲームとは</a:t>
            </a:r>
          </a:p>
        </p:txBody>
      </p:sp>
      <p:grpSp>
        <p:nvGrpSpPr>
          <p:cNvPr id="20" name="グループ化 19">
            <a:extLst>
              <a:ext uri="{FF2B5EF4-FFF2-40B4-BE49-F238E27FC236}">
                <a16:creationId xmlns:a16="http://schemas.microsoft.com/office/drawing/2014/main" id="{F6EE10BB-CE88-4931-B272-9DB7C74A73A4}"/>
              </a:ext>
            </a:extLst>
          </p:cNvPr>
          <p:cNvGrpSpPr/>
          <p:nvPr/>
        </p:nvGrpSpPr>
        <p:grpSpPr>
          <a:xfrm>
            <a:off x="4034647" y="2601810"/>
            <a:ext cx="3606334" cy="1654379"/>
            <a:chOff x="6540500" y="1923569"/>
            <a:chExt cx="3606334" cy="1654379"/>
          </a:xfrm>
        </p:grpSpPr>
        <p:pic>
          <p:nvPicPr>
            <p:cNvPr id="1026" name="Picture 2" descr="インターネットのキャラクター">
              <a:extLst>
                <a:ext uri="{FF2B5EF4-FFF2-40B4-BE49-F238E27FC236}">
                  <a16:creationId xmlns:a16="http://schemas.microsoft.com/office/drawing/2014/main" id="{DBDDD883-6682-49E2-A1F8-49A4373F85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9743" y="1923569"/>
              <a:ext cx="1505431" cy="150543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6D328DE5-ED8C-4A9C-8FA8-940AA9426687}"/>
                </a:ext>
              </a:extLst>
            </p:cNvPr>
            <p:cNvCxnSpPr>
              <a:cxnSpLocks/>
            </p:cNvCxnSpPr>
            <p:nvPr/>
          </p:nvCxnSpPr>
          <p:spPr>
            <a:xfrm>
              <a:off x="6540500" y="2547539"/>
              <a:ext cx="11192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0B479D3-60D7-45AE-9087-3CE594C4DBEB}"/>
                </a:ext>
              </a:extLst>
            </p:cNvPr>
            <p:cNvCxnSpPr>
              <a:cxnSpLocks/>
            </p:cNvCxnSpPr>
            <p:nvPr/>
          </p:nvCxnSpPr>
          <p:spPr>
            <a:xfrm flipV="1">
              <a:off x="9187160" y="1984144"/>
              <a:ext cx="959674" cy="5146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E49AE18-6924-494C-A000-550729CCB434}"/>
                </a:ext>
              </a:extLst>
            </p:cNvPr>
            <p:cNvCxnSpPr>
              <a:cxnSpLocks/>
            </p:cNvCxnSpPr>
            <p:nvPr/>
          </p:nvCxnSpPr>
          <p:spPr>
            <a:xfrm flipH="1" flipV="1">
              <a:off x="9206923" y="2870443"/>
              <a:ext cx="800106" cy="707505"/>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2050" name="Picture 2" descr="スマートフォンでゲームをやる子供のイラスト（男の子・横）">
            <a:extLst>
              <a:ext uri="{FF2B5EF4-FFF2-40B4-BE49-F238E27FC236}">
                <a16:creationId xmlns:a16="http://schemas.microsoft.com/office/drawing/2014/main" id="{2A3F671A-49B8-4F8F-A35B-A88E786460F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92250" y="1898040"/>
            <a:ext cx="1442200" cy="2595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携帯ゲーム機で遊ぶ子供達のイラスト（女の子）">
            <a:extLst>
              <a:ext uri="{FF2B5EF4-FFF2-40B4-BE49-F238E27FC236}">
                <a16:creationId xmlns:a16="http://schemas.microsoft.com/office/drawing/2014/main" id="{AA72C903-66C1-44A0-8B42-7BE11CF7E68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066945" y="1100762"/>
            <a:ext cx="1050939" cy="20081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モバイルルーターのイラスト">
            <a:extLst>
              <a:ext uri="{FF2B5EF4-FFF2-40B4-BE49-F238E27FC236}">
                <a16:creationId xmlns:a16="http://schemas.microsoft.com/office/drawing/2014/main" id="{29EFD905-FF16-419C-BEF5-D991F6E477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8564" y="3285657"/>
            <a:ext cx="1467086" cy="162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FB98001-1477-409B-8708-7CAD409865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3" name="テキスト ボックス 2"/>
          <p:cNvSpPr txBox="1"/>
          <p:nvPr/>
        </p:nvSpPr>
        <p:spPr>
          <a:xfrm>
            <a:off x="1469570" y="3762633"/>
            <a:ext cx="5293181" cy="707886"/>
          </a:xfrm>
          <a:prstGeom prst="rect">
            <a:avLst/>
          </a:prstGeom>
          <a:solidFill>
            <a:srgbClr val="000000">
              <a:alpha val="69804"/>
            </a:srgbClr>
          </a:solidFill>
        </p:spPr>
        <p:txBody>
          <a:bodyPr wrap="square" rtlCol="0">
            <a:spAutoFit/>
          </a:bodyPr>
          <a:lstStyle/>
          <a:p>
            <a:r>
              <a:rPr kumimoji="1" lang="ja-JP" altLang="en-US" sz="4000" b="1" dirty="0">
                <a:solidFill>
                  <a:schemeClr val="bg1"/>
                </a:solidFill>
                <a:latin typeface="UD Digi Kyokasho NK-R" panose="02020400000000000000" pitchFamily="18" charset="-128"/>
                <a:ea typeface="UD Digi Kyokasho NK-R" panose="02020400000000000000" pitchFamily="18" charset="-128"/>
              </a:rPr>
              <a:t>③無料のアプリがある</a:t>
            </a:r>
          </a:p>
        </p:txBody>
      </p:sp>
      <p:sp>
        <p:nvSpPr>
          <p:cNvPr id="5" name="テキスト ボックス 4"/>
          <p:cNvSpPr txBox="1"/>
          <p:nvPr/>
        </p:nvSpPr>
        <p:spPr>
          <a:xfrm>
            <a:off x="1469570" y="4854700"/>
            <a:ext cx="5293180" cy="707886"/>
          </a:xfrm>
          <a:prstGeom prst="rect">
            <a:avLst/>
          </a:prstGeom>
          <a:solidFill>
            <a:srgbClr val="000000">
              <a:alpha val="69804"/>
            </a:srgbClr>
          </a:solidFill>
        </p:spPr>
        <p:txBody>
          <a:bodyPr wrap="square" rtlCol="0">
            <a:spAutoFit/>
          </a:bodyPr>
          <a:lstStyle/>
          <a:p>
            <a:r>
              <a:rPr lang="ja-JP" altLang="en-US" sz="4000" b="1" dirty="0">
                <a:solidFill>
                  <a:schemeClr val="bg1"/>
                </a:solidFill>
                <a:latin typeface="UD Digi Kyokasho NK-R" panose="02020400000000000000" pitchFamily="18" charset="-128"/>
                <a:ea typeface="UD Digi Kyokasho NK-R" panose="02020400000000000000" pitchFamily="18" charset="-128"/>
              </a:rPr>
              <a:t>④やめることが難しい</a:t>
            </a:r>
            <a:endParaRPr kumimoji="1" lang="ja-JP" altLang="en-US" sz="4000" b="1" dirty="0">
              <a:solidFill>
                <a:schemeClr val="bg1"/>
              </a:solidFill>
              <a:latin typeface="UD Digi Kyokasho NK-R" panose="02020400000000000000" pitchFamily="18" charset="-128"/>
              <a:ea typeface="UD Digi Kyokasho NK-R" panose="02020400000000000000" pitchFamily="18" charset="-128"/>
            </a:endParaRPr>
          </a:p>
        </p:txBody>
      </p:sp>
      <p:sp>
        <p:nvSpPr>
          <p:cNvPr id="6" name="テキスト ボックス 5"/>
          <p:cNvSpPr txBox="1"/>
          <p:nvPr/>
        </p:nvSpPr>
        <p:spPr>
          <a:xfrm>
            <a:off x="1469570" y="1542312"/>
            <a:ext cx="7141030" cy="707886"/>
          </a:xfrm>
          <a:prstGeom prst="rect">
            <a:avLst/>
          </a:prstGeom>
          <a:solidFill>
            <a:srgbClr val="000000">
              <a:alpha val="69804"/>
            </a:srgbClr>
          </a:solidFill>
        </p:spPr>
        <p:txBody>
          <a:bodyPr wrap="square" rtlCol="0">
            <a:spAutoFit/>
          </a:bodyPr>
          <a:lstStyle/>
          <a:p>
            <a:r>
              <a:rPr kumimoji="1" lang="ja-JP" altLang="en-US" sz="4000" b="1" dirty="0">
                <a:solidFill>
                  <a:schemeClr val="bg1"/>
                </a:solidFill>
                <a:latin typeface="UD Digi Kyokasho NK-R" panose="02020400000000000000" pitchFamily="18" charset="-128"/>
                <a:ea typeface="UD Digi Kyokasho NK-R" panose="02020400000000000000" pitchFamily="18" charset="-128"/>
              </a:rPr>
              <a:t>①仲間（居場所）作りができる</a:t>
            </a:r>
          </a:p>
        </p:txBody>
      </p:sp>
      <p:sp>
        <p:nvSpPr>
          <p:cNvPr id="7" name="テキスト ボックス 6"/>
          <p:cNvSpPr txBox="1"/>
          <p:nvPr/>
        </p:nvSpPr>
        <p:spPr>
          <a:xfrm>
            <a:off x="1469570" y="2670566"/>
            <a:ext cx="5293180" cy="707886"/>
          </a:xfrm>
          <a:prstGeom prst="rect">
            <a:avLst/>
          </a:prstGeom>
          <a:solidFill>
            <a:srgbClr val="000000">
              <a:alpha val="69804"/>
            </a:srgbClr>
          </a:solidFill>
        </p:spPr>
        <p:txBody>
          <a:bodyPr wrap="square" rtlCol="0">
            <a:spAutoFit/>
          </a:bodyPr>
          <a:lstStyle/>
          <a:p>
            <a:r>
              <a:rPr kumimoji="1" lang="ja-JP" altLang="en-US" sz="4000" b="1" dirty="0">
                <a:solidFill>
                  <a:schemeClr val="bg1"/>
                </a:solidFill>
                <a:latin typeface="UD Digi Kyokasho NK-R" panose="02020400000000000000" pitchFamily="18" charset="-128"/>
                <a:ea typeface="UD Digi Kyokasho NK-R" panose="02020400000000000000" pitchFamily="18" charset="-128"/>
              </a:rPr>
              <a:t>②刺激</a:t>
            </a:r>
            <a:r>
              <a:rPr kumimoji="1" lang="en-US" altLang="ja-JP" sz="4000" b="1" dirty="0">
                <a:solidFill>
                  <a:schemeClr val="bg1"/>
                </a:solidFill>
                <a:latin typeface="UD Digi Kyokasho NK-R" panose="02020400000000000000" pitchFamily="18" charset="-128"/>
                <a:ea typeface="UD Digi Kyokasho NK-R" panose="02020400000000000000" pitchFamily="18" charset="-128"/>
              </a:rPr>
              <a:t>×</a:t>
            </a:r>
            <a:r>
              <a:rPr kumimoji="1" lang="ja-JP" altLang="en-US" sz="4000" b="1" dirty="0">
                <a:solidFill>
                  <a:schemeClr val="bg1"/>
                </a:solidFill>
                <a:latin typeface="UD Digi Kyokasho NK-R" panose="02020400000000000000" pitchFamily="18" charset="-128"/>
                <a:ea typeface="UD Digi Kyokasho NK-R" panose="02020400000000000000" pitchFamily="18" charset="-128"/>
              </a:rPr>
              <a:t>賞賛</a:t>
            </a:r>
            <a:r>
              <a:rPr kumimoji="1" lang="en-US" altLang="ja-JP" sz="4000" b="1" dirty="0">
                <a:solidFill>
                  <a:schemeClr val="bg1"/>
                </a:solidFill>
                <a:latin typeface="UD Digi Kyokasho NK-R" panose="02020400000000000000" pitchFamily="18" charset="-128"/>
                <a:ea typeface="UD Digi Kyokasho NK-R" panose="02020400000000000000" pitchFamily="18" charset="-128"/>
              </a:rPr>
              <a:t>×</a:t>
            </a:r>
            <a:r>
              <a:rPr kumimoji="1" lang="ja-JP" altLang="en-US" sz="4000" b="1" dirty="0">
                <a:solidFill>
                  <a:schemeClr val="bg1"/>
                </a:solidFill>
                <a:latin typeface="UD Digi Kyokasho NK-R" panose="02020400000000000000" pitchFamily="18" charset="-128"/>
                <a:ea typeface="UD Digi Kyokasho NK-R" panose="02020400000000000000" pitchFamily="18" charset="-128"/>
              </a:rPr>
              <a:t>達成感</a:t>
            </a:r>
          </a:p>
        </p:txBody>
      </p:sp>
      <p:sp>
        <p:nvSpPr>
          <p:cNvPr id="9" name="正方形/長方形 8">
            <a:extLst>
              <a:ext uri="{FF2B5EF4-FFF2-40B4-BE49-F238E27FC236}">
                <a16:creationId xmlns:a16="http://schemas.microsoft.com/office/drawing/2014/main" id="{C4BF0F58-FA7B-4D62-A633-73DF1B599285}"/>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7D07184-0C6D-406A-ABA6-5DEAD1A93FAE}"/>
              </a:ext>
            </a:extLst>
          </p:cNvPr>
          <p:cNvSpPr txBox="1"/>
          <p:nvPr/>
        </p:nvSpPr>
        <p:spPr>
          <a:xfrm>
            <a:off x="602782" y="148793"/>
            <a:ext cx="9144000" cy="769441"/>
          </a:xfrm>
          <a:prstGeom prst="rect">
            <a:avLst/>
          </a:prstGeom>
          <a:noFill/>
        </p:spPr>
        <p:txBody>
          <a:bodyPr wrap="square" rtlCol="0">
            <a:spAutoFit/>
          </a:bodyPr>
          <a:lstStyle/>
          <a:p>
            <a:r>
              <a:rPr kumimoji="1" lang="ja-JP" altLang="en-US" sz="4400" dirty="0">
                <a:solidFill>
                  <a:schemeClr val="bg1"/>
                </a:solidFill>
                <a:latin typeface="メイリオ" panose="020B0604030504040204" pitchFamily="50" charset="-128"/>
                <a:ea typeface="メイリオ" panose="020B0604030504040204" pitchFamily="50" charset="-128"/>
              </a:rPr>
              <a:t>オンラインゲームの特徴</a:t>
            </a:r>
          </a:p>
        </p:txBody>
      </p:sp>
      <p:sp>
        <p:nvSpPr>
          <p:cNvPr id="12" name="テキスト ボックス 11"/>
          <p:cNvSpPr txBox="1"/>
          <p:nvPr/>
        </p:nvSpPr>
        <p:spPr>
          <a:xfrm>
            <a:off x="1469570" y="6052977"/>
            <a:ext cx="5293180" cy="707886"/>
          </a:xfrm>
          <a:prstGeom prst="rect">
            <a:avLst/>
          </a:prstGeom>
          <a:solidFill>
            <a:srgbClr val="000000">
              <a:alpha val="69804"/>
            </a:srgbClr>
          </a:solidFill>
        </p:spPr>
        <p:txBody>
          <a:bodyPr wrap="square" rtlCol="0">
            <a:spAutoFit/>
          </a:bodyPr>
          <a:lstStyle/>
          <a:p>
            <a:r>
              <a:rPr kumimoji="1" lang="ja-JP" altLang="en-US" sz="4000" b="1" dirty="0">
                <a:solidFill>
                  <a:schemeClr val="bg1"/>
                </a:solidFill>
                <a:latin typeface="UD Digi Kyokasho NK-R" panose="02020400000000000000" pitchFamily="18" charset="-128"/>
                <a:ea typeface="UD Digi Kyokasho NK-R" panose="02020400000000000000" pitchFamily="18" charset="-128"/>
              </a:rPr>
              <a:t>⑤仲間意識からの参加</a:t>
            </a:r>
          </a:p>
        </p:txBody>
      </p:sp>
    </p:spTree>
    <p:extLst>
      <p:ext uri="{BB962C8B-B14F-4D97-AF65-F5344CB8AC3E}">
        <p14:creationId xmlns:p14="http://schemas.microsoft.com/office/powerpoint/2010/main" val="324329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59237" y="5385768"/>
            <a:ext cx="8539843" cy="1323439"/>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子どもたちはどんなオンラインゲームをしているか、確認してみましょう。</a:t>
            </a:r>
          </a:p>
        </p:txBody>
      </p:sp>
      <p:pic>
        <p:nvPicPr>
          <p:cNvPr id="2054" name="Picture 6" descr="ソース画像を表示"/>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782" y="1710645"/>
            <a:ext cx="3436710" cy="343671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B47B4B01-61E0-4954-AA10-F7949FA030B9}"/>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AEE1742-2B12-4EB8-B8E4-DCDAD1FB6393}"/>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オンラインゲームの種類</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CAEE8A5-F643-431E-B0CC-418A546A6734}"/>
              </a:ext>
            </a:extLst>
          </p:cNvPr>
          <p:cNvSpPr txBox="1"/>
          <p:nvPr/>
        </p:nvSpPr>
        <p:spPr>
          <a:xfrm>
            <a:off x="4020442" y="1267113"/>
            <a:ext cx="8539843" cy="3477875"/>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例</a:t>
            </a:r>
            <a:r>
              <a:rPr kumimoji="1" lang="en-US" altLang="ja-JP" sz="4000" dirty="0">
                <a:latin typeface="UD Digi Kyokasho NK-R" panose="02020400000000000000" pitchFamily="18" charset="-128"/>
                <a:ea typeface="UD Digi Kyokasho NK-R" panose="02020400000000000000" pitchFamily="18" charset="-128"/>
              </a:rPr>
              <a:t>…</a:t>
            </a:r>
          </a:p>
          <a:p>
            <a:r>
              <a:rPr kumimoji="1" lang="ja-JP" altLang="en-US" sz="3600" dirty="0">
                <a:latin typeface="UD Digi Kyokasho NK-R" panose="02020400000000000000" pitchFamily="18" charset="-128"/>
                <a:ea typeface="UD Digi Kyokasho NK-R" panose="02020400000000000000" pitchFamily="18" charset="-128"/>
              </a:rPr>
              <a:t>　□</a:t>
            </a:r>
            <a:r>
              <a:rPr kumimoji="1" lang="en-US" altLang="ja-JP" sz="3600" dirty="0">
                <a:latin typeface="UD Digi Kyokasho NK-R" panose="02020400000000000000" pitchFamily="18" charset="-128"/>
                <a:ea typeface="UD Digi Kyokasho NK-R" panose="02020400000000000000" pitchFamily="18" charset="-128"/>
              </a:rPr>
              <a:t>FPS</a:t>
            </a:r>
            <a:r>
              <a:rPr kumimoji="1" lang="ja-JP" altLang="en-US" sz="3600" dirty="0">
                <a:latin typeface="UD Digi Kyokasho NK-R" panose="02020400000000000000" pitchFamily="18" charset="-128"/>
                <a:ea typeface="UD Digi Kyokasho NK-R" panose="02020400000000000000" pitchFamily="18" charset="-128"/>
              </a:rPr>
              <a:t>（ファーストパーソン・シューター）</a:t>
            </a:r>
            <a:endParaRPr kumimoji="1" lang="en-US" altLang="ja-JP" sz="3600" dirty="0">
              <a:latin typeface="UD Digi Kyokasho NK-R" panose="02020400000000000000" pitchFamily="18" charset="-128"/>
              <a:ea typeface="UD Digi Kyokasho NK-R" panose="02020400000000000000" pitchFamily="18" charset="-128"/>
            </a:endParaRPr>
          </a:p>
          <a:p>
            <a:r>
              <a:rPr lang="ja-JP" altLang="en-US" sz="3600" dirty="0">
                <a:latin typeface="UD Digi Kyokasho NK-R" panose="02020400000000000000" pitchFamily="18" charset="-128"/>
                <a:ea typeface="UD Digi Kyokasho NK-R" panose="02020400000000000000" pitchFamily="18" charset="-128"/>
              </a:rPr>
              <a:t>　□</a:t>
            </a:r>
            <a:r>
              <a:rPr lang="en-US" altLang="ja-JP" sz="3600" dirty="0">
                <a:latin typeface="UD Digi Kyokasho NK-R" panose="02020400000000000000" pitchFamily="18" charset="-128"/>
                <a:ea typeface="UD Digi Kyokasho NK-R" panose="02020400000000000000" pitchFamily="18" charset="-128"/>
              </a:rPr>
              <a:t>MMORPG</a:t>
            </a:r>
          </a:p>
          <a:p>
            <a:r>
              <a:rPr lang="ja-JP" altLang="en-US" sz="3600" dirty="0">
                <a:latin typeface="UD Digi Kyokasho NK-R" panose="02020400000000000000" pitchFamily="18" charset="-128"/>
                <a:ea typeface="UD Digi Kyokasho NK-R" panose="02020400000000000000" pitchFamily="18" charset="-128"/>
              </a:rPr>
              <a:t>　□スポーツ系</a:t>
            </a:r>
            <a:endParaRPr lang="en-US" altLang="ja-JP" sz="3600" dirty="0">
              <a:latin typeface="UD Digi Kyokasho NK-R" panose="02020400000000000000" pitchFamily="18" charset="-128"/>
              <a:ea typeface="UD Digi Kyokasho NK-R" panose="02020400000000000000" pitchFamily="18" charset="-128"/>
            </a:endParaRPr>
          </a:p>
          <a:p>
            <a:r>
              <a:rPr kumimoji="1" lang="ja-JP" altLang="en-US" sz="3600" dirty="0">
                <a:latin typeface="UD Digi Kyokasho NK-R" panose="02020400000000000000" pitchFamily="18" charset="-128"/>
                <a:ea typeface="UD Digi Kyokasho NK-R" panose="02020400000000000000" pitchFamily="18" charset="-128"/>
              </a:rPr>
              <a:t>　□シミュレーション系</a:t>
            </a:r>
            <a:endParaRPr kumimoji="1" lang="en-US" altLang="ja-JP" sz="3600" dirty="0">
              <a:latin typeface="UD Digi Kyokasho NK-R" panose="02020400000000000000" pitchFamily="18" charset="-128"/>
              <a:ea typeface="UD Digi Kyokasho NK-R" panose="02020400000000000000" pitchFamily="18" charset="-128"/>
            </a:endParaRPr>
          </a:p>
          <a:p>
            <a:r>
              <a:rPr lang="ja-JP" altLang="en-US" sz="3600" dirty="0">
                <a:latin typeface="UD Digi Kyokasho NK-R" panose="02020400000000000000" pitchFamily="18" charset="-128"/>
                <a:ea typeface="UD Digi Kyokasho NK-R" panose="02020400000000000000" pitchFamily="18" charset="-128"/>
              </a:rPr>
              <a:t>　□コミュニケーション系</a:t>
            </a:r>
            <a:endParaRPr kumimoji="1" lang="ja-JP" altLang="en-US" sz="3600" dirty="0">
              <a:latin typeface="UD Digi Kyokasho NK-R" panose="02020400000000000000" pitchFamily="18" charset="-128"/>
              <a:ea typeface="UD Digi Kyokasho NK-R" panose="02020400000000000000" pitchFamily="18" charset="-128"/>
            </a:endParaRPr>
          </a:p>
        </p:txBody>
      </p:sp>
      <p:pic>
        <p:nvPicPr>
          <p:cNvPr id="15" name="Picture 2" descr="ソース画像を表示">
            <a:extLst>
              <a:ext uri="{FF2B5EF4-FFF2-40B4-BE49-F238E27FC236}">
                <a16:creationId xmlns:a16="http://schemas.microsoft.com/office/drawing/2014/main" id="{CEAA1AF6-A6D5-4E92-A6BA-D0732B78E0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13737" y="2421130"/>
            <a:ext cx="2475481" cy="232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7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90011" y="1543450"/>
            <a:ext cx="7080069"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１　時間の管理</a:t>
            </a:r>
          </a:p>
        </p:txBody>
      </p:sp>
      <p:sp>
        <p:nvSpPr>
          <p:cNvPr id="9" name="正方形/長方形 8">
            <a:extLst>
              <a:ext uri="{FF2B5EF4-FFF2-40B4-BE49-F238E27FC236}">
                <a16:creationId xmlns:a16="http://schemas.microsoft.com/office/drawing/2014/main" id="{767E913D-290F-4B67-844E-F93E1CF4167E}"/>
              </a:ext>
            </a:extLst>
          </p:cNvPr>
          <p:cNvSpPr/>
          <p:nvPr/>
        </p:nvSpPr>
        <p:spPr>
          <a:xfrm>
            <a:off x="0" y="0"/>
            <a:ext cx="12192000"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B58EFC2-47D9-4FE0-82C2-B1628AB130DD}"/>
              </a:ext>
            </a:extLst>
          </p:cNvPr>
          <p:cNvSpPr txBox="1"/>
          <p:nvPr/>
        </p:nvSpPr>
        <p:spPr>
          <a:xfrm>
            <a:off x="602782" y="148793"/>
            <a:ext cx="9144000" cy="769441"/>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オンラインゲームの影響</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284A6C0-D8A8-4518-8408-ECF2D5568086}"/>
              </a:ext>
            </a:extLst>
          </p:cNvPr>
          <p:cNvSpPr txBox="1"/>
          <p:nvPr/>
        </p:nvSpPr>
        <p:spPr>
          <a:xfrm>
            <a:off x="3890011" y="2426622"/>
            <a:ext cx="7080069" cy="707886"/>
          </a:xfrm>
          <a:prstGeom prst="rect">
            <a:avLst/>
          </a:prstGeom>
          <a:noFill/>
        </p:spPr>
        <p:txBody>
          <a:bodyPr wrap="square" rtlCol="0">
            <a:spAutoFit/>
          </a:bodyPr>
          <a:lstStyle/>
          <a:p>
            <a:r>
              <a:rPr lang="ja-JP" altLang="en-US" sz="4000" dirty="0">
                <a:latin typeface="UD Digi Kyokasho NK-R" panose="02020400000000000000" pitchFamily="18" charset="-128"/>
                <a:ea typeface="UD Digi Kyokasho NK-R" panose="02020400000000000000" pitchFamily="18" charset="-128"/>
              </a:rPr>
              <a:t>２</a:t>
            </a:r>
            <a:r>
              <a:rPr kumimoji="1" lang="ja-JP" altLang="en-US" sz="4000" dirty="0">
                <a:latin typeface="UD Digi Kyokasho NK-R" panose="02020400000000000000" pitchFamily="18" charset="-128"/>
                <a:ea typeface="UD Digi Kyokasho NK-R" panose="02020400000000000000" pitchFamily="18" charset="-128"/>
              </a:rPr>
              <a:t>　健康への影響</a:t>
            </a:r>
          </a:p>
        </p:txBody>
      </p:sp>
      <p:sp>
        <p:nvSpPr>
          <p:cNvPr id="12" name="テキスト ボックス 11">
            <a:extLst>
              <a:ext uri="{FF2B5EF4-FFF2-40B4-BE49-F238E27FC236}">
                <a16:creationId xmlns:a16="http://schemas.microsoft.com/office/drawing/2014/main" id="{ADEBBA49-38A9-4D60-9889-847887D03892}"/>
              </a:ext>
            </a:extLst>
          </p:cNvPr>
          <p:cNvSpPr txBox="1"/>
          <p:nvPr/>
        </p:nvSpPr>
        <p:spPr>
          <a:xfrm>
            <a:off x="3890011" y="3467901"/>
            <a:ext cx="7080069"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３　生活への影響</a:t>
            </a:r>
          </a:p>
        </p:txBody>
      </p:sp>
      <p:sp>
        <p:nvSpPr>
          <p:cNvPr id="13" name="テキスト ボックス 12">
            <a:extLst>
              <a:ext uri="{FF2B5EF4-FFF2-40B4-BE49-F238E27FC236}">
                <a16:creationId xmlns:a16="http://schemas.microsoft.com/office/drawing/2014/main" id="{89D5EC48-9D8B-4E4B-B162-79FE323E031A}"/>
              </a:ext>
            </a:extLst>
          </p:cNvPr>
          <p:cNvSpPr txBox="1"/>
          <p:nvPr/>
        </p:nvSpPr>
        <p:spPr>
          <a:xfrm>
            <a:off x="3890011" y="4509180"/>
            <a:ext cx="7080069" cy="707886"/>
          </a:xfrm>
          <a:prstGeom prst="rect">
            <a:avLst/>
          </a:prstGeom>
          <a:noFill/>
        </p:spPr>
        <p:txBody>
          <a:bodyPr wrap="square" rtlCol="0">
            <a:spAutoFit/>
          </a:bodyPr>
          <a:lstStyle/>
          <a:p>
            <a:r>
              <a:rPr lang="ja-JP" altLang="en-US" sz="4000" dirty="0">
                <a:latin typeface="UD Digi Kyokasho NK-R" panose="02020400000000000000" pitchFamily="18" charset="-128"/>
                <a:ea typeface="UD Digi Kyokasho NK-R" panose="02020400000000000000" pitchFamily="18" charset="-128"/>
              </a:rPr>
              <a:t>４</a:t>
            </a:r>
            <a:r>
              <a:rPr kumimoji="1" lang="ja-JP" altLang="en-US" sz="4000" dirty="0">
                <a:latin typeface="UD Digi Kyokasho NK-R" panose="02020400000000000000" pitchFamily="18" charset="-128"/>
                <a:ea typeface="UD Digi Kyokasho NK-R" panose="02020400000000000000" pitchFamily="18" charset="-128"/>
              </a:rPr>
              <a:t>　人間関係への影響</a:t>
            </a:r>
          </a:p>
        </p:txBody>
      </p:sp>
      <p:sp>
        <p:nvSpPr>
          <p:cNvPr id="14" name="テキスト ボックス 13">
            <a:extLst>
              <a:ext uri="{FF2B5EF4-FFF2-40B4-BE49-F238E27FC236}">
                <a16:creationId xmlns:a16="http://schemas.microsoft.com/office/drawing/2014/main" id="{8DFBAE99-99B2-4434-B601-731FDC00A16C}"/>
              </a:ext>
            </a:extLst>
          </p:cNvPr>
          <p:cNvSpPr txBox="1"/>
          <p:nvPr/>
        </p:nvSpPr>
        <p:spPr>
          <a:xfrm>
            <a:off x="3890011" y="5550459"/>
            <a:ext cx="7080069" cy="707886"/>
          </a:xfrm>
          <a:prstGeom prst="rect">
            <a:avLst/>
          </a:prstGeom>
          <a:noFill/>
        </p:spPr>
        <p:txBody>
          <a:bodyPr wrap="square" rtlCol="0">
            <a:spAutoFit/>
          </a:bodyPr>
          <a:lstStyle/>
          <a:p>
            <a:r>
              <a:rPr kumimoji="1" lang="ja-JP" altLang="en-US" sz="4000" dirty="0">
                <a:latin typeface="UD Digi Kyokasho NK-R" panose="02020400000000000000" pitchFamily="18" charset="-128"/>
                <a:ea typeface="UD Digi Kyokasho NK-R" panose="02020400000000000000" pitchFamily="18" charset="-128"/>
              </a:rPr>
              <a:t>５　お金に関わる問題</a:t>
            </a:r>
          </a:p>
        </p:txBody>
      </p:sp>
    </p:spTree>
    <p:extLst>
      <p:ext uri="{BB962C8B-B14F-4D97-AF65-F5344CB8AC3E}">
        <p14:creationId xmlns:p14="http://schemas.microsoft.com/office/powerpoint/2010/main" val="3546549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7090F9A2-D109-462B-B91A-2667550417A5}" vid="{B991538F-0ED9-453A-80F4-7384A1EC523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TotalTime>
  <Words>2788</Words>
  <Application>Microsoft Office PowerPoint</Application>
  <PresentationFormat>ワイド画面</PresentationFormat>
  <Paragraphs>272</Paragraphs>
  <Slides>18</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HGP教科書体</vt:lpstr>
      <vt:lpstr>ＭＳ Ｐゴシック</vt:lpstr>
      <vt:lpstr>ＭＳ ゴシック</vt:lpstr>
      <vt:lpstr>UD Digi Kyokasho NK-R</vt:lpstr>
      <vt:lpstr>UD デジタル 教科書体 NK-R</vt:lpstr>
      <vt:lpstr>メイリオ</vt:lpstr>
      <vt:lpstr>游ゴシック</vt:lpstr>
      <vt:lpstr>Arial</vt:lpstr>
      <vt:lpstr>Arial Black</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上田　剛</cp:lastModifiedBy>
  <cp:revision>126</cp:revision>
  <cp:lastPrinted>2023-02-01T00:31:32Z</cp:lastPrinted>
  <dcterms:created xsi:type="dcterms:W3CDTF">2022-10-26T23:38:15Z</dcterms:created>
  <dcterms:modified xsi:type="dcterms:W3CDTF">2023-03-10T04:45:31Z</dcterms:modified>
</cp:coreProperties>
</file>